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  <p:sldId id="738" r:id="rId484"/>
    <p:sldId id="739" r:id="rId485"/>
    <p:sldId id="740" r:id="rId486"/>
    <p:sldId id="741" r:id="rId487"/>
    <p:sldId id="742" r:id="rId488"/>
    <p:sldId id="743" r:id="rId489"/>
    <p:sldId id="744" r:id="rId490"/>
    <p:sldId id="745" r:id="rId491"/>
    <p:sldId id="746" r:id="rId492"/>
    <p:sldId id="747" r:id="rId493"/>
    <p:sldId id="748" r:id="rId494"/>
    <p:sldId id="749" r:id="rId495"/>
    <p:sldId id="750" r:id="rId496"/>
    <p:sldId id="751" r:id="rId497"/>
    <p:sldId id="752" r:id="rId498"/>
    <p:sldId id="753" r:id="rId499"/>
    <p:sldId id="754" r:id="rId500"/>
    <p:sldId id="755" r:id="rId501"/>
    <p:sldId id="756" r:id="rId502"/>
    <p:sldId id="757" r:id="rId503"/>
    <p:sldId id="758" r:id="rId504"/>
    <p:sldId id="759" r:id="rId505"/>
    <p:sldId id="760" r:id="rId506"/>
    <p:sldId id="761" r:id="rId507"/>
    <p:sldId id="762" r:id="rId508"/>
    <p:sldId id="763" r:id="rId509"/>
    <p:sldId id="764" r:id="rId510"/>
    <p:sldId id="765" r:id="rId511"/>
    <p:sldId id="766" r:id="rId512"/>
    <p:sldId id="767" r:id="rId513"/>
    <p:sldId id="768" r:id="rId514"/>
    <p:sldId id="769" r:id="rId515"/>
    <p:sldId id="770" r:id="rId516"/>
    <p:sldId id="771" r:id="rId517"/>
    <p:sldId id="772" r:id="rId518"/>
    <p:sldId id="773" r:id="rId519"/>
    <p:sldId id="774" r:id="rId520"/>
    <p:sldId id="775" r:id="rId521"/>
    <p:sldId id="776" r:id="rId522"/>
    <p:sldId id="777" r:id="rId523"/>
    <p:sldId id="778" r:id="rId524"/>
    <p:sldId id="779" r:id="rId525"/>
    <p:sldId id="780" r:id="rId526"/>
    <p:sldId id="781" r:id="rId527"/>
    <p:sldId id="782" r:id="rId528"/>
    <p:sldId id="783" r:id="rId529"/>
    <p:sldId id="784" r:id="rId530"/>
    <p:sldId id="785" r:id="rId531"/>
    <p:sldId id="786" r:id="rId532"/>
    <p:sldId id="787" r:id="rId533"/>
    <p:sldId id="788" r:id="rId534"/>
    <p:sldId id="789" r:id="rId535"/>
    <p:sldId id="790" r:id="rId536"/>
    <p:sldId id="791" r:id="rId537"/>
    <p:sldId id="792" r:id="rId538"/>
    <p:sldId id="793" r:id="rId539"/>
    <p:sldId id="794" r:id="rId540"/>
    <p:sldId id="795" r:id="rId541"/>
    <p:sldId id="796" r:id="rId542"/>
    <p:sldId id="797" r:id="rId543"/>
    <p:sldId id="798" r:id="rId544"/>
    <p:sldId id="799" r:id="rId545"/>
    <p:sldId id="800" r:id="rId546"/>
    <p:sldId id="801" r:id="rId547"/>
    <p:sldId id="802" r:id="rId548"/>
    <p:sldId id="803" r:id="rId549"/>
    <p:sldId id="804" r:id="rId550"/>
    <p:sldId id="805" r:id="rId551"/>
    <p:sldId id="806" r:id="rId552"/>
    <p:sldId id="807" r:id="rId553"/>
    <p:sldId id="808" r:id="rId554"/>
    <p:sldId id="809" r:id="rId555"/>
    <p:sldId id="810" r:id="rId556"/>
    <p:sldId id="811" r:id="rId557"/>
    <p:sldId id="812" r:id="rId558"/>
    <p:sldId id="813" r:id="rId559"/>
    <p:sldId id="814" r:id="rId560"/>
    <p:sldId id="815" r:id="rId561"/>
    <p:sldId id="816" r:id="rId562"/>
    <p:sldId id="817" r:id="rId563"/>
    <p:sldId id="818" r:id="rId564"/>
    <p:sldId id="819" r:id="rId565"/>
    <p:sldId id="820" r:id="rId566"/>
    <p:sldId id="821" r:id="rId567"/>
    <p:sldId id="822" r:id="rId568"/>
    <p:sldId id="823" r:id="rId569"/>
    <p:sldId id="824" r:id="rId570"/>
    <p:sldId id="825" r:id="rId571"/>
    <p:sldId id="826" r:id="rId572"/>
    <p:sldId id="827" r:id="rId573"/>
    <p:sldId id="828" r:id="rId574"/>
    <p:sldId id="829" r:id="rId575"/>
    <p:sldId id="830" r:id="rId576"/>
    <p:sldId id="831" r:id="rId577"/>
    <p:sldId id="832" r:id="rId578"/>
    <p:sldId id="833" r:id="rId579"/>
    <p:sldId id="834" r:id="rId580"/>
    <p:sldId id="835" r:id="rId581"/>
    <p:sldId id="836" r:id="rId582"/>
    <p:sldId id="837" r:id="rId583"/>
    <p:sldId id="838" r:id="rId584"/>
    <p:sldId id="839" r:id="rId585"/>
    <p:sldId id="840" r:id="rId586"/>
    <p:sldId id="841" r:id="rId587"/>
    <p:sldId id="842" r:id="rId588"/>
    <p:sldId id="843" r:id="rId589"/>
    <p:sldId id="844" r:id="rId590"/>
    <p:sldId id="845" r:id="rId591"/>
    <p:sldId id="846" r:id="rId592"/>
    <p:sldId id="847" r:id="rId593"/>
    <p:sldId id="848" r:id="rId594"/>
    <p:sldId id="849" r:id="rId595"/>
    <p:sldId id="850" r:id="rId596"/>
    <p:sldId id="851" r:id="rId597"/>
    <p:sldId id="852" r:id="rId598"/>
    <p:sldId id="853" r:id="rId599"/>
    <p:sldId id="854" r:id="rId600"/>
    <p:sldId id="855" r:id="rId601"/>
    <p:sldId id="856" r:id="rId602"/>
    <p:sldId id="857" r:id="rId603"/>
    <p:sldId id="858" r:id="rId604"/>
    <p:sldId id="859" r:id="rId605"/>
    <p:sldId id="860" r:id="rId606"/>
    <p:sldId id="861" r:id="rId607"/>
    <p:sldId id="862" r:id="rId608"/>
    <p:sldId id="863" r:id="rId609"/>
    <p:sldId id="864" r:id="rId610"/>
    <p:sldId id="865" r:id="rId611"/>
    <p:sldId id="866" r:id="rId612"/>
    <p:sldId id="867" r:id="rId613"/>
    <p:sldId id="868" r:id="rId614"/>
    <p:sldId id="869" r:id="rId615"/>
    <p:sldId id="870" r:id="rId616"/>
    <p:sldId id="871" r:id="rId617"/>
    <p:sldId id="872" r:id="rId618"/>
    <p:sldId id="873" r:id="rId619"/>
    <p:sldId id="874" r:id="rId620"/>
    <p:sldId id="875" r:id="rId621"/>
    <p:sldId id="876" r:id="rId622"/>
    <p:sldId id="877" r:id="rId623"/>
    <p:sldId id="878" r:id="rId624"/>
    <p:sldId id="879" r:id="rId625"/>
    <p:sldId id="880" r:id="rId626"/>
    <p:sldId id="881" r:id="rId627"/>
    <p:sldId id="882" r:id="rId628"/>
    <p:sldId id="883" r:id="rId629"/>
    <p:sldId id="884" r:id="rId630"/>
    <p:sldId id="885" r:id="rId631"/>
    <p:sldId id="886" r:id="rId632"/>
    <p:sldId id="887" r:id="rId633"/>
    <p:sldId id="888" r:id="rId634"/>
    <p:sldId id="889" r:id="rId635"/>
    <p:sldId id="890" r:id="rId636"/>
    <p:sldId id="891" r:id="rId637"/>
    <p:sldId id="892" r:id="rId638"/>
    <p:sldId id="893" r:id="rId639"/>
    <p:sldId id="894" r:id="rId640"/>
    <p:sldId id="895" r:id="rId641"/>
    <p:sldId id="896" r:id="rId642"/>
    <p:sldId id="897" r:id="rId643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8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theme" Target="theme/theme1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viewProps" Target="viewProps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tableStyles" Target="tableStyles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openxmlformats.org/officeDocument/2006/relationships/presProps" Target="presProps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4091" y="126949"/>
            <a:ext cx="8395817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B7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2B78"/>
                </a:solidFill>
                <a:latin typeface="Tahoma"/>
                <a:cs typeface="Tahoma"/>
              </a:defRPr>
            </a:lvl1pPr>
          </a:lstStyle>
          <a:p>
            <a:pPr marL="271145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1400" b="0" dirty="0">
                <a:solidFill>
                  <a:srgbClr val="000000"/>
                </a:solidFill>
                <a:latin typeface="Verdana"/>
                <a:cs typeface="Verdana"/>
              </a:rPr>
              <a:t>‹#›</a:t>
            </a:fld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B7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2B78"/>
                </a:solidFill>
                <a:latin typeface="Tahoma"/>
                <a:cs typeface="Tahoma"/>
              </a:defRPr>
            </a:lvl1pPr>
          </a:lstStyle>
          <a:p>
            <a:pPr marL="271145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1400" b="0" dirty="0">
                <a:solidFill>
                  <a:srgbClr val="000000"/>
                </a:solidFill>
                <a:latin typeface="Verdana"/>
                <a:cs typeface="Verdana"/>
              </a:rPr>
              <a:t>‹#›</a:t>
            </a:fld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2B78"/>
                </a:solidFill>
                <a:latin typeface="Tahoma"/>
                <a:cs typeface="Tahoma"/>
              </a:defRPr>
            </a:lvl1pPr>
          </a:lstStyle>
          <a:p>
            <a:pPr marL="271145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1400" b="0" dirty="0">
                <a:solidFill>
                  <a:srgbClr val="000000"/>
                </a:solidFill>
                <a:latin typeface="Verdana"/>
                <a:cs typeface="Verdana"/>
              </a:rPr>
              <a:t>‹#›</a:t>
            </a:fld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2B78"/>
                </a:solidFill>
                <a:latin typeface="Tahoma"/>
                <a:cs typeface="Tahoma"/>
              </a:defRPr>
            </a:lvl1pPr>
          </a:lstStyle>
          <a:p>
            <a:pPr marL="271145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1400" b="0" dirty="0">
                <a:solidFill>
                  <a:srgbClr val="000000"/>
                </a:solidFill>
                <a:latin typeface="Verdana"/>
                <a:cs typeface="Verdana"/>
              </a:rPr>
              <a:t>‹#›</a:t>
            </a:fld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2B78"/>
                </a:solidFill>
                <a:latin typeface="Tahoma"/>
                <a:cs typeface="Tahoma"/>
              </a:defRPr>
            </a:lvl1pPr>
          </a:lstStyle>
          <a:p>
            <a:pPr marL="271145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1400" b="0" dirty="0">
                <a:solidFill>
                  <a:srgbClr val="000000"/>
                </a:solidFill>
                <a:latin typeface="Verdana"/>
                <a:cs typeface="Verdana"/>
              </a:rPr>
              <a:t>‹#›</a:t>
            </a:fld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4091" y="126949"/>
            <a:ext cx="8395817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1789" y="1044321"/>
            <a:ext cx="7888605" cy="4633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B7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11311" y="6273383"/>
            <a:ext cx="435991" cy="301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002B78"/>
                </a:solidFill>
                <a:latin typeface="Tahoma"/>
                <a:cs typeface="Tahoma"/>
              </a:defRPr>
            </a:lvl1pPr>
          </a:lstStyle>
          <a:p>
            <a:pPr marL="271145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1400" b="0" dirty="0">
                <a:solidFill>
                  <a:srgbClr val="000000"/>
                </a:solidFill>
                <a:latin typeface="Verdana"/>
                <a:cs typeface="Verdana"/>
              </a:rPr>
              <a:t>‹#›</a:t>
            </a:fld>
            <a:endParaRPr sz="1400">
              <a:latin typeface="Verdana"/>
              <a:cs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9" Type="http://schemas.openxmlformats.org/officeDocument/2006/relationships/image" Target="../media/image175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38" Type="http://schemas.openxmlformats.org/officeDocument/2006/relationships/image" Target="../media/image174.png"/><Relationship Id="rId2" Type="http://schemas.openxmlformats.org/officeDocument/2006/relationships/image" Target="../media/image138.jp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37" Type="http://schemas.openxmlformats.org/officeDocument/2006/relationships/image" Target="../media/image173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Relationship Id="rId8" Type="http://schemas.openxmlformats.org/officeDocument/2006/relationships/image" Target="../media/image144.png"/><Relationship Id="rId3" Type="http://schemas.openxmlformats.org/officeDocument/2006/relationships/image" Target="../media/image139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5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4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4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9" Type="http://schemas.openxmlformats.org/officeDocument/2006/relationships/image" Target="../media/image175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38" Type="http://schemas.openxmlformats.org/officeDocument/2006/relationships/image" Target="../media/image174.png"/><Relationship Id="rId2" Type="http://schemas.openxmlformats.org/officeDocument/2006/relationships/image" Target="../media/image138.jp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37" Type="http://schemas.openxmlformats.org/officeDocument/2006/relationships/image" Target="../media/image173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Relationship Id="rId8" Type="http://schemas.openxmlformats.org/officeDocument/2006/relationships/image" Target="../media/image144.png"/><Relationship Id="rId3" Type="http://schemas.openxmlformats.org/officeDocument/2006/relationships/image" Target="../media/image139.png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4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243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4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26" Type="http://schemas.openxmlformats.org/officeDocument/2006/relationships/image" Target="../media/image291.png"/><Relationship Id="rId21" Type="http://schemas.openxmlformats.org/officeDocument/2006/relationships/image" Target="../media/image286.png"/><Relationship Id="rId34" Type="http://schemas.openxmlformats.org/officeDocument/2006/relationships/image" Target="../media/image299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33" Type="http://schemas.openxmlformats.org/officeDocument/2006/relationships/image" Target="../media/image298.png"/><Relationship Id="rId38" Type="http://schemas.openxmlformats.org/officeDocument/2006/relationships/image" Target="../media/image303.png"/><Relationship Id="rId2" Type="http://schemas.openxmlformats.org/officeDocument/2006/relationships/image" Target="../media/image243.png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24" Type="http://schemas.openxmlformats.org/officeDocument/2006/relationships/image" Target="../media/image289.png"/><Relationship Id="rId32" Type="http://schemas.openxmlformats.org/officeDocument/2006/relationships/image" Target="../media/image297.png"/><Relationship Id="rId37" Type="http://schemas.openxmlformats.org/officeDocument/2006/relationships/image" Target="../media/image302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23" Type="http://schemas.openxmlformats.org/officeDocument/2006/relationships/image" Target="../media/image288.png"/><Relationship Id="rId28" Type="http://schemas.openxmlformats.org/officeDocument/2006/relationships/image" Target="../media/image293.png"/><Relationship Id="rId36" Type="http://schemas.openxmlformats.org/officeDocument/2006/relationships/image" Target="../media/image301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31" Type="http://schemas.openxmlformats.org/officeDocument/2006/relationships/image" Target="../media/image296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Relationship Id="rId22" Type="http://schemas.openxmlformats.org/officeDocument/2006/relationships/image" Target="../media/image287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Relationship Id="rId35" Type="http://schemas.openxmlformats.org/officeDocument/2006/relationships/image" Target="../media/image300.png"/><Relationship Id="rId8" Type="http://schemas.openxmlformats.org/officeDocument/2006/relationships/image" Target="../media/image273.png"/><Relationship Id="rId3" Type="http://schemas.openxmlformats.org/officeDocument/2006/relationships/image" Target="../media/image268.png"/></Relationships>
</file>

<file path=ppt/slides/_rels/slide4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3" Type="http://schemas.openxmlformats.org/officeDocument/2006/relationships/image" Target="../media/image313.png"/><Relationship Id="rId21" Type="http://schemas.openxmlformats.org/officeDocument/2006/relationships/image" Target="../media/image331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" Type="http://schemas.openxmlformats.org/officeDocument/2006/relationships/image" Target="../media/image243.png"/><Relationship Id="rId16" Type="http://schemas.openxmlformats.org/officeDocument/2006/relationships/image" Target="../media/image326.png"/><Relationship Id="rId20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10" Type="http://schemas.openxmlformats.org/officeDocument/2006/relationships/image" Target="../media/image320.png"/><Relationship Id="rId19" Type="http://schemas.openxmlformats.org/officeDocument/2006/relationships/image" Target="../media/image329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Relationship Id="rId22" Type="http://schemas.openxmlformats.org/officeDocument/2006/relationships/image" Target="../media/image332.png"/></Relationships>
</file>

<file path=ppt/slides/_rels/slide4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343.png"/><Relationship Id="rId18" Type="http://schemas.openxmlformats.org/officeDocument/2006/relationships/image" Target="../media/image34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12" Type="http://schemas.openxmlformats.org/officeDocument/2006/relationships/image" Target="../media/image342.png"/><Relationship Id="rId17" Type="http://schemas.openxmlformats.org/officeDocument/2006/relationships/image" Target="../media/image347.png"/><Relationship Id="rId2" Type="http://schemas.openxmlformats.org/officeDocument/2006/relationships/image" Target="../media/image243.png"/><Relationship Id="rId16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11" Type="http://schemas.openxmlformats.org/officeDocument/2006/relationships/image" Target="../media/image341.png"/><Relationship Id="rId5" Type="http://schemas.openxmlformats.org/officeDocument/2006/relationships/image" Target="../media/image335.png"/><Relationship Id="rId15" Type="http://schemas.openxmlformats.org/officeDocument/2006/relationships/image" Target="../media/image345.png"/><Relationship Id="rId10" Type="http://schemas.openxmlformats.org/officeDocument/2006/relationships/image" Target="../media/image340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Relationship Id="rId14" Type="http://schemas.openxmlformats.org/officeDocument/2006/relationships/image" Target="../media/image3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8.png"/><Relationship Id="rId18" Type="http://schemas.openxmlformats.org/officeDocument/2006/relationships/image" Target="../media/image363.png"/><Relationship Id="rId26" Type="http://schemas.openxmlformats.org/officeDocument/2006/relationships/image" Target="../media/image371.png"/><Relationship Id="rId39" Type="http://schemas.openxmlformats.org/officeDocument/2006/relationships/image" Target="../media/image384.png"/><Relationship Id="rId21" Type="http://schemas.openxmlformats.org/officeDocument/2006/relationships/image" Target="../media/image366.png"/><Relationship Id="rId34" Type="http://schemas.openxmlformats.org/officeDocument/2006/relationships/image" Target="../media/image379.png"/><Relationship Id="rId7" Type="http://schemas.openxmlformats.org/officeDocument/2006/relationships/image" Target="../media/image353.png"/><Relationship Id="rId12" Type="http://schemas.openxmlformats.org/officeDocument/2006/relationships/image" Target="../media/image339.png"/><Relationship Id="rId17" Type="http://schemas.openxmlformats.org/officeDocument/2006/relationships/image" Target="../media/image362.png"/><Relationship Id="rId25" Type="http://schemas.openxmlformats.org/officeDocument/2006/relationships/image" Target="../media/image370.png"/><Relationship Id="rId33" Type="http://schemas.openxmlformats.org/officeDocument/2006/relationships/image" Target="../media/image378.png"/><Relationship Id="rId38" Type="http://schemas.openxmlformats.org/officeDocument/2006/relationships/image" Target="../media/image383.png"/><Relationship Id="rId2" Type="http://schemas.openxmlformats.org/officeDocument/2006/relationships/image" Target="../media/image243.png"/><Relationship Id="rId16" Type="http://schemas.openxmlformats.org/officeDocument/2006/relationships/image" Target="../media/image361.png"/><Relationship Id="rId20" Type="http://schemas.openxmlformats.org/officeDocument/2006/relationships/image" Target="../media/image365.png"/><Relationship Id="rId29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24" Type="http://schemas.openxmlformats.org/officeDocument/2006/relationships/image" Target="../media/image369.png"/><Relationship Id="rId32" Type="http://schemas.openxmlformats.org/officeDocument/2006/relationships/image" Target="../media/image377.png"/><Relationship Id="rId37" Type="http://schemas.openxmlformats.org/officeDocument/2006/relationships/image" Target="../media/image382.png"/><Relationship Id="rId40" Type="http://schemas.openxmlformats.org/officeDocument/2006/relationships/image" Target="../media/image385.png"/><Relationship Id="rId5" Type="http://schemas.openxmlformats.org/officeDocument/2006/relationships/image" Target="../media/image351.png"/><Relationship Id="rId15" Type="http://schemas.openxmlformats.org/officeDocument/2006/relationships/image" Target="../media/image360.png"/><Relationship Id="rId23" Type="http://schemas.openxmlformats.org/officeDocument/2006/relationships/image" Target="../media/image368.png"/><Relationship Id="rId28" Type="http://schemas.openxmlformats.org/officeDocument/2006/relationships/image" Target="../media/image373.png"/><Relationship Id="rId36" Type="http://schemas.openxmlformats.org/officeDocument/2006/relationships/image" Target="../media/image381.png"/><Relationship Id="rId10" Type="http://schemas.openxmlformats.org/officeDocument/2006/relationships/image" Target="../media/image356.png"/><Relationship Id="rId19" Type="http://schemas.openxmlformats.org/officeDocument/2006/relationships/image" Target="../media/image364.png"/><Relationship Id="rId31" Type="http://schemas.openxmlformats.org/officeDocument/2006/relationships/image" Target="../media/image37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4" Type="http://schemas.openxmlformats.org/officeDocument/2006/relationships/image" Target="../media/image359.png"/><Relationship Id="rId22" Type="http://schemas.openxmlformats.org/officeDocument/2006/relationships/image" Target="../media/image367.png"/><Relationship Id="rId27" Type="http://schemas.openxmlformats.org/officeDocument/2006/relationships/image" Target="../media/image372.png"/><Relationship Id="rId30" Type="http://schemas.openxmlformats.org/officeDocument/2006/relationships/image" Target="../media/image375.png"/><Relationship Id="rId35" Type="http://schemas.openxmlformats.org/officeDocument/2006/relationships/image" Target="../media/image380.png"/><Relationship Id="rId8" Type="http://schemas.openxmlformats.org/officeDocument/2006/relationships/image" Target="../media/image354.png"/><Relationship Id="rId3" Type="http://schemas.openxmlformats.org/officeDocument/2006/relationships/image" Target="../media/image349.png"/></Relationships>
</file>

<file path=ppt/slides/_rels/slide4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6.png"/><Relationship Id="rId18" Type="http://schemas.openxmlformats.org/officeDocument/2006/relationships/image" Target="../media/image401.png"/><Relationship Id="rId26" Type="http://schemas.openxmlformats.org/officeDocument/2006/relationships/image" Target="../media/image409.png"/><Relationship Id="rId39" Type="http://schemas.openxmlformats.org/officeDocument/2006/relationships/image" Target="../media/image422.png"/><Relationship Id="rId21" Type="http://schemas.openxmlformats.org/officeDocument/2006/relationships/image" Target="../media/image404.png"/><Relationship Id="rId34" Type="http://schemas.openxmlformats.org/officeDocument/2006/relationships/image" Target="../media/image417.png"/><Relationship Id="rId7" Type="http://schemas.openxmlformats.org/officeDocument/2006/relationships/image" Target="../media/image390.png"/><Relationship Id="rId12" Type="http://schemas.openxmlformats.org/officeDocument/2006/relationships/image" Target="../media/image395.png"/><Relationship Id="rId17" Type="http://schemas.openxmlformats.org/officeDocument/2006/relationships/image" Target="../media/image400.png"/><Relationship Id="rId25" Type="http://schemas.openxmlformats.org/officeDocument/2006/relationships/image" Target="../media/image408.png"/><Relationship Id="rId33" Type="http://schemas.openxmlformats.org/officeDocument/2006/relationships/image" Target="../media/image416.png"/><Relationship Id="rId38" Type="http://schemas.openxmlformats.org/officeDocument/2006/relationships/image" Target="../media/image421.png"/><Relationship Id="rId2" Type="http://schemas.openxmlformats.org/officeDocument/2006/relationships/image" Target="../media/image243.png"/><Relationship Id="rId16" Type="http://schemas.openxmlformats.org/officeDocument/2006/relationships/image" Target="../media/image399.png"/><Relationship Id="rId20" Type="http://schemas.openxmlformats.org/officeDocument/2006/relationships/image" Target="../media/image403.png"/><Relationship Id="rId29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24" Type="http://schemas.openxmlformats.org/officeDocument/2006/relationships/image" Target="../media/image407.png"/><Relationship Id="rId32" Type="http://schemas.openxmlformats.org/officeDocument/2006/relationships/image" Target="../media/image415.png"/><Relationship Id="rId37" Type="http://schemas.openxmlformats.org/officeDocument/2006/relationships/image" Target="../media/image420.png"/><Relationship Id="rId40" Type="http://schemas.openxmlformats.org/officeDocument/2006/relationships/image" Target="../media/image423.png"/><Relationship Id="rId5" Type="http://schemas.openxmlformats.org/officeDocument/2006/relationships/image" Target="../media/image388.png"/><Relationship Id="rId15" Type="http://schemas.openxmlformats.org/officeDocument/2006/relationships/image" Target="../media/image398.png"/><Relationship Id="rId23" Type="http://schemas.openxmlformats.org/officeDocument/2006/relationships/image" Target="../media/image406.png"/><Relationship Id="rId28" Type="http://schemas.openxmlformats.org/officeDocument/2006/relationships/image" Target="../media/image411.png"/><Relationship Id="rId36" Type="http://schemas.openxmlformats.org/officeDocument/2006/relationships/image" Target="../media/image419.png"/><Relationship Id="rId10" Type="http://schemas.openxmlformats.org/officeDocument/2006/relationships/image" Target="../media/image393.png"/><Relationship Id="rId19" Type="http://schemas.openxmlformats.org/officeDocument/2006/relationships/image" Target="../media/image402.png"/><Relationship Id="rId31" Type="http://schemas.openxmlformats.org/officeDocument/2006/relationships/image" Target="../media/image414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Relationship Id="rId14" Type="http://schemas.openxmlformats.org/officeDocument/2006/relationships/image" Target="../media/image397.png"/><Relationship Id="rId22" Type="http://schemas.openxmlformats.org/officeDocument/2006/relationships/image" Target="../media/image405.png"/><Relationship Id="rId27" Type="http://schemas.openxmlformats.org/officeDocument/2006/relationships/image" Target="../media/image410.png"/><Relationship Id="rId30" Type="http://schemas.openxmlformats.org/officeDocument/2006/relationships/image" Target="../media/image413.png"/><Relationship Id="rId35" Type="http://schemas.openxmlformats.org/officeDocument/2006/relationships/image" Target="../media/image418.png"/><Relationship Id="rId8" Type="http://schemas.openxmlformats.org/officeDocument/2006/relationships/image" Target="../media/image391.png"/><Relationship Id="rId3" Type="http://schemas.openxmlformats.org/officeDocument/2006/relationships/image" Target="../media/image386.png"/></Relationships>
</file>

<file path=ppt/slides/_rels/slide4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7.png"/><Relationship Id="rId21" Type="http://schemas.openxmlformats.org/officeDocument/2006/relationships/image" Target="../media/image442.png"/><Relationship Id="rId42" Type="http://schemas.openxmlformats.org/officeDocument/2006/relationships/image" Target="../media/image463.png"/><Relationship Id="rId47" Type="http://schemas.openxmlformats.org/officeDocument/2006/relationships/image" Target="../media/image468.png"/><Relationship Id="rId63" Type="http://schemas.openxmlformats.org/officeDocument/2006/relationships/image" Target="../media/image484.png"/><Relationship Id="rId68" Type="http://schemas.openxmlformats.org/officeDocument/2006/relationships/image" Target="../media/image489.png"/><Relationship Id="rId16" Type="http://schemas.openxmlformats.org/officeDocument/2006/relationships/image" Target="../media/image437.png"/><Relationship Id="rId11" Type="http://schemas.openxmlformats.org/officeDocument/2006/relationships/image" Target="../media/image432.png"/><Relationship Id="rId24" Type="http://schemas.openxmlformats.org/officeDocument/2006/relationships/image" Target="../media/image445.png"/><Relationship Id="rId32" Type="http://schemas.openxmlformats.org/officeDocument/2006/relationships/image" Target="../media/image453.png"/><Relationship Id="rId37" Type="http://schemas.openxmlformats.org/officeDocument/2006/relationships/image" Target="../media/image458.png"/><Relationship Id="rId40" Type="http://schemas.openxmlformats.org/officeDocument/2006/relationships/image" Target="../media/image461.png"/><Relationship Id="rId45" Type="http://schemas.openxmlformats.org/officeDocument/2006/relationships/image" Target="../media/image466.png"/><Relationship Id="rId53" Type="http://schemas.openxmlformats.org/officeDocument/2006/relationships/image" Target="../media/image474.png"/><Relationship Id="rId58" Type="http://schemas.openxmlformats.org/officeDocument/2006/relationships/image" Target="../media/image479.png"/><Relationship Id="rId66" Type="http://schemas.openxmlformats.org/officeDocument/2006/relationships/image" Target="../media/image487.png"/><Relationship Id="rId74" Type="http://schemas.openxmlformats.org/officeDocument/2006/relationships/image" Target="../media/image495.png"/><Relationship Id="rId79" Type="http://schemas.openxmlformats.org/officeDocument/2006/relationships/image" Target="../media/image500.png"/><Relationship Id="rId5" Type="http://schemas.openxmlformats.org/officeDocument/2006/relationships/image" Target="../media/image426.png"/><Relationship Id="rId61" Type="http://schemas.openxmlformats.org/officeDocument/2006/relationships/image" Target="../media/image482.png"/><Relationship Id="rId19" Type="http://schemas.openxmlformats.org/officeDocument/2006/relationships/image" Target="../media/image440.png"/><Relationship Id="rId14" Type="http://schemas.openxmlformats.org/officeDocument/2006/relationships/image" Target="../media/image435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Relationship Id="rId30" Type="http://schemas.openxmlformats.org/officeDocument/2006/relationships/image" Target="../media/image451.png"/><Relationship Id="rId35" Type="http://schemas.openxmlformats.org/officeDocument/2006/relationships/image" Target="../media/image456.png"/><Relationship Id="rId43" Type="http://schemas.openxmlformats.org/officeDocument/2006/relationships/image" Target="../media/image464.png"/><Relationship Id="rId48" Type="http://schemas.openxmlformats.org/officeDocument/2006/relationships/image" Target="../media/image469.png"/><Relationship Id="rId56" Type="http://schemas.openxmlformats.org/officeDocument/2006/relationships/image" Target="../media/image477.png"/><Relationship Id="rId64" Type="http://schemas.openxmlformats.org/officeDocument/2006/relationships/image" Target="../media/image485.png"/><Relationship Id="rId69" Type="http://schemas.openxmlformats.org/officeDocument/2006/relationships/image" Target="../media/image490.png"/><Relationship Id="rId77" Type="http://schemas.openxmlformats.org/officeDocument/2006/relationships/image" Target="../media/image498.png"/><Relationship Id="rId8" Type="http://schemas.openxmlformats.org/officeDocument/2006/relationships/image" Target="../media/image429.png"/><Relationship Id="rId51" Type="http://schemas.openxmlformats.org/officeDocument/2006/relationships/image" Target="../media/image472.png"/><Relationship Id="rId72" Type="http://schemas.openxmlformats.org/officeDocument/2006/relationships/image" Target="../media/image493.png"/><Relationship Id="rId80" Type="http://schemas.openxmlformats.org/officeDocument/2006/relationships/image" Target="../media/image501.png"/><Relationship Id="rId3" Type="http://schemas.openxmlformats.org/officeDocument/2006/relationships/image" Target="../media/image424.png"/><Relationship Id="rId12" Type="http://schemas.openxmlformats.org/officeDocument/2006/relationships/image" Target="../media/image433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54.png"/><Relationship Id="rId38" Type="http://schemas.openxmlformats.org/officeDocument/2006/relationships/image" Target="../media/image459.png"/><Relationship Id="rId46" Type="http://schemas.openxmlformats.org/officeDocument/2006/relationships/image" Target="../media/image467.png"/><Relationship Id="rId59" Type="http://schemas.openxmlformats.org/officeDocument/2006/relationships/image" Target="../media/image480.png"/><Relationship Id="rId67" Type="http://schemas.openxmlformats.org/officeDocument/2006/relationships/image" Target="../media/image488.png"/><Relationship Id="rId20" Type="http://schemas.openxmlformats.org/officeDocument/2006/relationships/image" Target="../media/image441.png"/><Relationship Id="rId41" Type="http://schemas.openxmlformats.org/officeDocument/2006/relationships/image" Target="../media/image462.png"/><Relationship Id="rId54" Type="http://schemas.openxmlformats.org/officeDocument/2006/relationships/image" Target="../media/image475.png"/><Relationship Id="rId62" Type="http://schemas.openxmlformats.org/officeDocument/2006/relationships/image" Target="../media/image483.png"/><Relationship Id="rId70" Type="http://schemas.openxmlformats.org/officeDocument/2006/relationships/image" Target="../media/image491.png"/><Relationship Id="rId75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36" Type="http://schemas.openxmlformats.org/officeDocument/2006/relationships/image" Target="../media/image457.png"/><Relationship Id="rId49" Type="http://schemas.openxmlformats.org/officeDocument/2006/relationships/image" Target="../media/image470.png"/><Relationship Id="rId57" Type="http://schemas.openxmlformats.org/officeDocument/2006/relationships/image" Target="../media/image478.png"/><Relationship Id="rId10" Type="http://schemas.openxmlformats.org/officeDocument/2006/relationships/image" Target="../media/image431.png"/><Relationship Id="rId31" Type="http://schemas.openxmlformats.org/officeDocument/2006/relationships/image" Target="../media/image452.png"/><Relationship Id="rId44" Type="http://schemas.openxmlformats.org/officeDocument/2006/relationships/image" Target="../media/image465.png"/><Relationship Id="rId52" Type="http://schemas.openxmlformats.org/officeDocument/2006/relationships/image" Target="../media/image473.png"/><Relationship Id="rId60" Type="http://schemas.openxmlformats.org/officeDocument/2006/relationships/image" Target="../media/image481.png"/><Relationship Id="rId65" Type="http://schemas.openxmlformats.org/officeDocument/2006/relationships/image" Target="../media/image486.png"/><Relationship Id="rId73" Type="http://schemas.openxmlformats.org/officeDocument/2006/relationships/image" Target="../media/image494.png"/><Relationship Id="rId78" Type="http://schemas.openxmlformats.org/officeDocument/2006/relationships/image" Target="../media/image499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Relationship Id="rId13" Type="http://schemas.openxmlformats.org/officeDocument/2006/relationships/image" Target="../media/image434.png"/><Relationship Id="rId18" Type="http://schemas.openxmlformats.org/officeDocument/2006/relationships/image" Target="../media/image439.png"/><Relationship Id="rId39" Type="http://schemas.openxmlformats.org/officeDocument/2006/relationships/image" Target="../media/image460.png"/><Relationship Id="rId34" Type="http://schemas.openxmlformats.org/officeDocument/2006/relationships/image" Target="../media/image455.png"/><Relationship Id="rId50" Type="http://schemas.openxmlformats.org/officeDocument/2006/relationships/image" Target="../media/image471.png"/><Relationship Id="rId55" Type="http://schemas.openxmlformats.org/officeDocument/2006/relationships/image" Target="../media/image476.png"/><Relationship Id="rId76" Type="http://schemas.openxmlformats.org/officeDocument/2006/relationships/image" Target="../media/image497.png"/><Relationship Id="rId7" Type="http://schemas.openxmlformats.org/officeDocument/2006/relationships/image" Target="../media/image428.png"/><Relationship Id="rId71" Type="http://schemas.openxmlformats.org/officeDocument/2006/relationships/image" Target="../media/image492.png"/><Relationship Id="rId2" Type="http://schemas.openxmlformats.org/officeDocument/2006/relationships/image" Target="../media/image243.png"/><Relationship Id="rId29" Type="http://schemas.openxmlformats.org/officeDocument/2006/relationships/image" Target="../media/image450.png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5.png"/><Relationship Id="rId21" Type="http://schemas.openxmlformats.org/officeDocument/2006/relationships/image" Target="../media/image520.png"/><Relationship Id="rId42" Type="http://schemas.openxmlformats.org/officeDocument/2006/relationships/image" Target="../media/image541.png"/><Relationship Id="rId47" Type="http://schemas.openxmlformats.org/officeDocument/2006/relationships/image" Target="../media/image546.png"/><Relationship Id="rId63" Type="http://schemas.openxmlformats.org/officeDocument/2006/relationships/image" Target="../media/image562.png"/><Relationship Id="rId68" Type="http://schemas.openxmlformats.org/officeDocument/2006/relationships/image" Target="../media/image567.png"/><Relationship Id="rId7" Type="http://schemas.openxmlformats.org/officeDocument/2006/relationships/image" Target="../media/image506.png"/><Relationship Id="rId2" Type="http://schemas.openxmlformats.org/officeDocument/2006/relationships/image" Target="../media/image243.png"/><Relationship Id="rId16" Type="http://schemas.openxmlformats.org/officeDocument/2006/relationships/image" Target="../media/image515.png"/><Relationship Id="rId29" Type="http://schemas.openxmlformats.org/officeDocument/2006/relationships/image" Target="../media/image528.png"/><Relationship Id="rId11" Type="http://schemas.openxmlformats.org/officeDocument/2006/relationships/image" Target="../media/image510.png"/><Relationship Id="rId24" Type="http://schemas.openxmlformats.org/officeDocument/2006/relationships/image" Target="../media/image523.png"/><Relationship Id="rId32" Type="http://schemas.openxmlformats.org/officeDocument/2006/relationships/image" Target="../media/image531.png"/><Relationship Id="rId37" Type="http://schemas.openxmlformats.org/officeDocument/2006/relationships/image" Target="../media/image536.png"/><Relationship Id="rId40" Type="http://schemas.openxmlformats.org/officeDocument/2006/relationships/image" Target="../media/image539.png"/><Relationship Id="rId45" Type="http://schemas.openxmlformats.org/officeDocument/2006/relationships/image" Target="../media/image544.png"/><Relationship Id="rId53" Type="http://schemas.openxmlformats.org/officeDocument/2006/relationships/image" Target="../media/image552.png"/><Relationship Id="rId58" Type="http://schemas.openxmlformats.org/officeDocument/2006/relationships/image" Target="../media/image557.png"/><Relationship Id="rId66" Type="http://schemas.openxmlformats.org/officeDocument/2006/relationships/image" Target="../media/image565.png"/><Relationship Id="rId5" Type="http://schemas.openxmlformats.org/officeDocument/2006/relationships/image" Target="../media/image504.png"/><Relationship Id="rId61" Type="http://schemas.openxmlformats.org/officeDocument/2006/relationships/image" Target="../media/image560.png"/><Relationship Id="rId19" Type="http://schemas.openxmlformats.org/officeDocument/2006/relationships/image" Target="../media/image518.png"/><Relationship Id="rId14" Type="http://schemas.openxmlformats.org/officeDocument/2006/relationships/image" Target="../media/image513.png"/><Relationship Id="rId22" Type="http://schemas.openxmlformats.org/officeDocument/2006/relationships/image" Target="../media/image521.png"/><Relationship Id="rId27" Type="http://schemas.openxmlformats.org/officeDocument/2006/relationships/image" Target="../media/image526.png"/><Relationship Id="rId30" Type="http://schemas.openxmlformats.org/officeDocument/2006/relationships/image" Target="../media/image529.png"/><Relationship Id="rId35" Type="http://schemas.openxmlformats.org/officeDocument/2006/relationships/image" Target="../media/image534.png"/><Relationship Id="rId43" Type="http://schemas.openxmlformats.org/officeDocument/2006/relationships/image" Target="../media/image542.png"/><Relationship Id="rId48" Type="http://schemas.openxmlformats.org/officeDocument/2006/relationships/image" Target="../media/image547.png"/><Relationship Id="rId56" Type="http://schemas.openxmlformats.org/officeDocument/2006/relationships/image" Target="../media/image555.png"/><Relationship Id="rId64" Type="http://schemas.openxmlformats.org/officeDocument/2006/relationships/image" Target="../media/image563.png"/><Relationship Id="rId69" Type="http://schemas.openxmlformats.org/officeDocument/2006/relationships/image" Target="../media/image568.png"/><Relationship Id="rId8" Type="http://schemas.openxmlformats.org/officeDocument/2006/relationships/image" Target="../media/image507.png"/><Relationship Id="rId51" Type="http://schemas.openxmlformats.org/officeDocument/2006/relationships/image" Target="../media/image550.png"/><Relationship Id="rId3" Type="http://schemas.openxmlformats.org/officeDocument/2006/relationships/image" Target="../media/image502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5" Type="http://schemas.openxmlformats.org/officeDocument/2006/relationships/image" Target="../media/image524.png"/><Relationship Id="rId33" Type="http://schemas.openxmlformats.org/officeDocument/2006/relationships/image" Target="../media/image532.png"/><Relationship Id="rId38" Type="http://schemas.openxmlformats.org/officeDocument/2006/relationships/image" Target="../media/image537.png"/><Relationship Id="rId46" Type="http://schemas.openxmlformats.org/officeDocument/2006/relationships/image" Target="../media/image545.png"/><Relationship Id="rId59" Type="http://schemas.openxmlformats.org/officeDocument/2006/relationships/image" Target="../media/image558.png"/><Relationship Id="rId67" Type="http://schemas.openxmlformats.org/officeDocument/2006/relationships/image" Target="../media/image566.png"/><Relationship Id="rId20" Type="http://schemas.openxmlformats.org/officeDocument/2006/relationships/image" Target="../media/image519.png"/><Relationship Id="rId41" Type="http://schemas.openxmlformats.org/officeDocument/2006/relationships/image" Target="../media/image540.png"/><Relationship Id="rId54" Type="http://schemas.openxmlformats.org/officeDocument/2006/relationships/image" Target="../media/image553.png"/><Relationship Id="rId62" Type="http://schemas.openxmlformats.org/officeDocument/2006/relationships/image" Target="../media/image561.png"/><Relationship Id="rId70" Type="http://schemas.openxmlformats.org/officeDocument/2006/relationships/image" Target="../media/image5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5" Type="http://schemas.openxmlformats.org/officeDocument/2006/relationships/image" Target="../media/image514.png"/><Relationship Id="rId23" Type="http://schemas.openxmlformats.org/officeDocument/2006/relationships/image" Target="../media/image522.png"/><Relationship Id="rId28" Type="http://schemas.openxmlformats.org/officeDocument/2006/relationships/image" Target="../media/image527.png"/><Relationship Id="rId36" Type="http://schemas.openxmlformats.org/officeDocument/2006/relationships/image" Target="../media/image535.png"/><Relationship Id="rId49" Type="http://schemas.openxmlformats.org/officeDocument/2006/relationships/image" Target="../media/image548.png"/><Relationship Id="rId57" Type="http://schemas.openxmlformats.org/officeDocument/2006/relationships/image" Target="../media/image556.png"/><Relationship Id="rId10" Type="http://schemas.openxmlformats.org/officeDocument/2006/relationships/image" Target="../media/image509.png"/><Relationship Id="rId31" Type="http://schemas.openxmlformats.org/officeDocument/2006/relationships/image" Target="../media/image530.png"/><Relationship Id="rId44" Type="http://schemas.openxmlformats.org/officeDocument/2006/relationships/image" Target="../media/image543.png"/><Relationship Id="rId52" Type="http://schemas.openxmlformats.org/officeDocument/2006/relationships/image" Target="../media/image551.png"/><Relationship Id="rId60" Type="http://schemas.openxmlformats.org/officeDocument/2006/relationships/image" Target="../media/image559.png"/><Relationship Id="rId65" Type="http://schemas.openxmlformats.org/officeDocument/2006/relationships/image" Target="../media/image564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3" Type="http://schemas.openxmlformats.org/officeDocument/2006/relationships/image" Target="../media/image512.png"/><Relationship Id="rId18" Type="http://schemas.openxmlformats.org/officeDocument/2006/relationships/image" Target="../media/image517.png"/><Relationship Id="rId39" Type="http://schemas.openxmlformats.org/officeDocument/2006/relationships/image" Target="../media/image538.png"/><Relationship Id="rId34" Type="http://schemas.openxmlformats.org/officeDocument/2006/relationships/image" Target="../media/image533.png"/><Relationship Id="rId50" Type="http://schemas.openxmlformats.org/officeDocument/2006/relationships/image" Target="../media/image549.png"/><Relationship Id="rId55" Type="http://schemas.openxmlformats.org/officeDocument/2006/relationships/image" Target="../media/image554.png"/></Relationships>
</file>

<file path=ppt/slides/_rels/slide4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13" Type="http://schemas.openxmlformats.org/officeDocument/2006/relationships/image" Target="../media/image580.png"/><Relationship Id="rId18" Type="http://schemas.openxmlformats.org/officeDocument/2006/relationships/image" Target="../media/image585.png"/><Relationship Id="rId26" Type="http://schemas.openxmlformats.org/officeDocument/2006/relationships/image" Target="../media/image593.png"/><Relationship Id="rId3" Type="http://schemas.openxmlformats.org/officeDocument/2006/relationships/image" Target="../media/image570.png"/><Relationship Id="rId21" Type="http://schemas.openxmlformats.org/officeDocument/2006/relationships/image" Target="../media/image588.png"/><Relationship Id="rId7" Type="http://schemas.openxmlformats.org/officeDocument/2006/relationships/image" Target="../media/image574.png"/><Relationship Id="rId12" Type="http://schemas.openxmlformats.org/officeDocument/2006/relationships/image" Target="../media/image579.png"/><Relationship Id="rId17" Type="http://schemas.openxmlformats.org/officeDocument/2006/relationships/image" Target="../media/image584.png"/><Relationship Id="rId25" Type="http://schemas.openxmlformats.org/officeDocument/2006/relationships/image" Target="../media/image592.png"/><Relationship Id="rId2" Type="http://schemas.openxmlformats.org/officeDocument/2006/relationships/image" Target="../media/image243.png"/><Relationship Id="rId16" Type="http://schemas.openxmlformats.org/officeDocument/2006/relationships/image" Target="../media/image583.png"/><Relationship Id="rId20" Type="http://schemas.openxmlformats.org/officeDocument/2006/relationships/image" Target="../media/image587.png"/><Relationship Id="rId29" Type="http://schemas.openxmlformats.org/officeDocument/2006/relationships/image" Target="../media/image5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3.png"/><Relationship Id="rId11" Type="http://schemas.openxmlformats.org/officeDocument/2006/relationships/image" Target="../media/image578.png"/><Relationship Id="rId24" Type="http://schemas.openxmlformats.org/officeDocument/2006/relationships/image" Target="../media/image591.png"/><Relationship Id="rId5" Type="http://schemas.openxmlformats.org/officeDocument/2006/relationships/image" Target="../media/image572.png"/><Relationship Id="rId15" Type="http://schemas.openxmlformats.org/officeDocument/2006/relationships/image" Target="../media/image582.png"/><Relationship Id="rId23" Type="http://schemas.openxmlformats.org/officeDocument/2006/relationships/image" Target="../media/image590.png"/><Relationship Id="rId28" Type="http://schemas.openxmlformats.org/officeDocument/2006/relationships/image" Target="../media/image595.png"/><Relationship Id="rId10" Type="http://schemas.openxmlformats.org/officeDocument/2006/relationships/image" Target="../media/image577.png"/><Relationship Id="rId19" Type="http://schemas.openxmlformats.org/officeDocument/2006/relationships/image" Target="../media/image586.png"/><Relationship Id="rId4" Type="http://schemas.openxmlformats.org/officeDocument/2006/relationships/image" Target="../media/image571.png"/><Relationship Id="rId9" Type="http://schemas.openxmlformats.org/officeDocument/2006/relationships/image" Target="../media/image576.png"/><Relationship Id="rId14" Type="http://schemas.openxmlformats.org/officeDocument/2006/relationships/image" Target="../media/image581.png"/><Relationship Id="rId22" Type="http://schemas.openxmlformats.org/officeDocument/2006/relationships/image" Target="../media/image589.png"/><Relationship Id="rId27" Type="http://schemas.openxmlformats.org/officeDocument/2006/relationships/image" Target="../media/image594.png"/><Relationship Id="rId30" Type="http://schemas.openxmlformats.org/officeDocument/2006/relationships/image" Target="../media/image597.png"/></Relationships>
</file>

<file path=ppt/slides/_rels/slide4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png"/><Relationship Id="rId13" Type="http://schemas.openxmlformats.org/officeDocument/2006/relationships/image" Target="../media/image608.png"/><Relationship Id="rId3" Type="http://schemas.openxmlformats.org/officeDocument/2006/relationships/image" Target="../media/image598.png"/><Relationship Id="rId7" Type="http://schemas.openxmlformats.org/officeDocument/2006/relationships/image" Target="../media/image602.png"/><Relationship Id="rId12" Type="http://schemas.openxmlformats.org/officeDocument/2006/relationships/image" Target="../media/image60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1.png"/><Relationship Id="rId11" Type="http://schemas.openxmlformats.org/officeDocument/2006/relationships/image" Target="../media/image606.png"/><Relationship Id="rId5" Type="http://schemas.openxmlformats.org/officeDocument/2006/relationships/image" Target="../media/image600.png"/><Relationship Id="rId15" Type="http://schemas.openxmlformats.org/officeDocument/2006/relationships/image" Target="../media/image610.png"/><Relationship Id="rId10" Type="http://schemas.openxmlformats.org/officeDocument/2006/relationships/image" Target="../media/image605.png"/><Relationship Id="rId4" Type="http://schemas.openxmlformats.org/officeDocument/2006/relationships/image" Target="../media/image599.png"/><Relationship Id="rId9" Type="http://schemas.openxmlformats.org/officeDocument/2006/relationships/image" Target="../media/image604.png"/><Relationship Id="rId14" Type="http://schemas.openxmlformats.org/officeDocument/2006/relationships/image" Target="../media/image609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jp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2.png"/></Relationships>
</file>

<file path=ppt/slides/_rels/slide4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png"/><Relationship Id="rId13" Type="http://schemas.openxmlformats.org/officeDocument/2006/relationships/image" Target="../media/image623.png"/><Relationship Id="rId18" Type="http://schemas.openxmlformats.org/officeDocument/2006/relationships/image" Target="../media/image628.png"/><Relationship Id="rId26" Type="http://schemas.openxmlformats.org/officeDocument/2006/relationships/image" Target="../media/image636.png"/><Relationship Id="rId3" Type="http://schemas.openxmlformats.org/officeDocument/2006/relationships/image" Target="../media/image613.png"/><Relationship Id="rId21" Type="http://schemas.openxmlformats.org/officeDocument/2006/relationships/image" Target="../media/image631.png"/><Relationship Id="rId7" Type="http://schemas.openxmlformats.org/officeDocument/2006/relationships/image" Target="../media/image617.png"/><Relationship Id="rId12" Type="http://schemas.openxmlformats.org/officeDocument/2006/relationships/image" Target="../media/image622.png"/><Relationship Id="rId17" Type="http://schemas.openxmlformats.org/officeDocument/2006/relationships/image" Target="../media/image627.png"/><Relationship Id="rId25" Type="http://schemas.openxmlformats.org/officeDocument/2006/relationships/image" Target="../media/image635.png"/><Relationship Id="rId2" Type="http://schemas.openxmlformats.org/officeDocument/2006/relationships/image" Target="../media/image243.png"/><Relationship Id="rId16" Type="http://schemas.openxmlformats.org/officeDocument/2006/relationships/image" Target="../media/image626.png"/><Relationship Id="rId20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6.png"/><Relationship Id="rId11" Type="http://schemas.openxmlformats.org/officeDocument/2006/relationships/image" Target="../media/image621.png"/><Relationship Id="rId24" Type="http://schemas.openxmlformats.org/officeDocument/2006/relationships/image" Target="../media/image634.png"/><Relationship Id="rId5" Type="http://schemas.openxmlformats.org/officeDocument/2006/relationships/image" Target="../media/image615.png"/><Relationship Id="rId15" Type="http://schemas.openxmlformats.org/officeDocument/2006/relationships/image" Target="../media/image625.png"/><Relationship Id="rId23" Type="http://schemas.openxmlformats.org/officeDocument/2006/relationships/image" Target="../media/image633.png"/><Relationship Id="rId28" Type="http://schemas.openxmlformats.org/officeDocument/2006/relationships/image" Target="../media/image638.png"/><Relationship Id="rId10" Type="http://schemas.openxmlformats.org/officeDocument/2006/relationships/image" Target="../media/image620.png"/><Relationship Id="rId19" Type="http://schemas.openxmlformats.org/officeDocument/2006/relationships/image" Target="../media/image629.png"/><Relationship Id="rId4" Type="http://schemas.openxmlformats.org/officeDocument/2006/relationships/image" Target="../media/image614.png"/><Relationship Id="rId9" Type="http://schemas.openxmlformats.org/officeDocument/2006/relationships/image" Target="../media/image619.png"/><Relationship Id="rId14" Type="http://schemas.openxmlformats.org/officeDocument/2006/relationships/image" Target="../media/image624.png"/><Relationship Id="rId22" Type="http://schemas.openxmlformats.org/officeDocument/2006/relationships/image" Target="../media/image632.png"/><Relationship Id="rId27" Type="http://schemas.openxmlformats.org/officeDocument/2006/relationships/image" Target="../media/image6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png"/><Relationship Id="rId13" Type="http://schemas.openxmlformats.org/officeDocument/2006/relationships/image" Target="../media/image648.png"/><Relationship Id="rId18" Type="http://schemas.openxmlformats.org/officeDocument/2006/relationships/image" Target="../media/image653.png"/><Relationship Id="rId3" Type="http://schemas.openxmlformats.org/officeDocument/2006/relationships/image" Target="../media/image639.png"/><Relationship Id="rId7" Type="http://schemas.openxmlformats.org/officeDocument/2006/relationships/image" Target="../media/image643.png"/><Relationship Id="rId12" Type="http://schemas.openxmlformats.org/officeDocument/2006/relationships/image" Target="../media/image647.png"/><Relationship Id="rId17" Type="http://schemas.openxmlformats.org/officeDocument/2006/relationships/image" Target="../media/image652.png"/><Relationship Id="rId2" Type="http://schemas.openxmlformats.org/officeDocument/2006/relationships/image" Target="../media/image243.png"/><Relationship Id="rId16" Type="http://schemas.openxmlformats.org/officeDocument/2006/relationships/image" Target="../media/image6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2.png"/><Relationship Id="rId11" Type="http://schemas.openxmlformats.org/officeDocument/2006/relationships/image" Target="../media/image646.png"/><Relationship Id="rId5" Type="http://schemas.openxmlformats.org/officeDocument/2006/relationships/image" Target="../media/image641.png"/><Relationship Id="rId15" Type="http://schemas.openxmlformats.org/officeDocument/2006/relationships/image" Target="../media/image650.png"/><Relationship Id="rId10" Type="http://schemas.openxmlformats.org/officeDocument/2006/relationships/image" Target="../media/image274.png"/><Relationship Id="rId4" Type="http://schemas.openxmlformats.org/officeDocument/2006/relationships/image" Target="../media/image640.png"/><Relationship Id="rId9" Type="http://schemas.openxmlformats.org/officeDocument/2006/relationships/image" Target="../media/image645.png"/><Relationship Id="rId14" Type="http://schemas.openxmlformats.org/officeDocument/2006/relationships/image" Target="../media/image649.png"/></Relationships>
</file>

<file path=ppt/slides/_rels/slide4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png"/><Relationship Id="rId13" Type="http://schemas.openxmlformats.org/officeDocument/2006/relationships/image" Target="../media/image664.png"/><Relationship Id="rId18" Type="http://schemas.openxmlformats.org/officeDocument/2006/relationships/image" Target="../media/image668.png"/><Relationship Id="rId3" Type="http://schemas.openxmlformats.org/officeDocument/2006/relationships/image" Target="../media/image654.png"/><Relationship Id="rId21" Type="http://schemas.openxmlformats.org/officeDocument/2006/relationships/image" Target="../media/image671.png"/><Relationship Id="rId7" Type="http://schemas.openxmlformats.org/officeDocument/2006/relationships/image" Target="../media/image658.png"/><Relationship Id="rId12" Type="http://schemas.openxmlformats.org/officeDocument/2006/relationships/image" Target="../media/image663.png"/><Relationship Id="rId17" Type="http://schemas.openxmlformats.org/officeDocument/2006/relationships/image" Target="../media/image274.png"/><Relationship Id="rId2" Type="http://schemas.openxmlformats.org/officeDocument/2006/relationships/image" Target="../media/image243.png"/><Relationship Id="rId16" Type="http://schemas.openxmlformats.org/officeDocument/2006/relationships/image" Target="../media/image667.png"/><Relationship Id="rId20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7.png"/><Relationship Id="rId11" Type="http://schemas.openxmlformats.org/officeDocument/2006/relationships/image" Target="../media/image662.png"/><Relationship Id="rId5" Type="http://schemas.openxmlformats.org/officeDocument/2006/relationships/image" Target="../media/image656.png"/><Relationship Id="rId15" Type="http://schemas.openxmlformats.org/officeDocument/2006/relationships/image" Target="../media/image666.png"/><Relationship Id="rId23" Type="http://schemas.openxmlformats.org/officeDocument/2006/relationships/image" Target="../media/image673.png"/><Relationship Id="rId10" Type="http://schemas.openxmlformats.org/officeDocument/2006/relationships/image" Target="../media/image661.png"/><Relationship Id="rId19" Type="http://schemas.openxmlformats.org/officeDocument/2006/relationships/image" Target="../media/image669.png"/><Relationship Id="rId4" Type="http://schemas.openxmlformats.org/officeDocument/2006/relationships/image" Target="../media/image655.png"/><Relationship Id="rId9" Type="http://schemas.openxmlformats.org/officeDocument/2006/relationships/image" Target="../media/image660.png"/><Relationship Id="rId14" Type="http://schemas.openxmlformats.org/officeDocument/2006/relationships/image" Target="../media/image665.png"/><Relationship Id="rId22" Type="http://schemas.openxmlformats.org/officeDocument/2006/relationships/image" Target="../media/image672.png"/></Relationships>
</file>

<file path=ppt/slides/_rels/slide4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13" Type="http://schemas.openxmlformats.org/officeDocument/2006/relationships/image" Target="../media/image683.png"/><Relationship Id="rId3" Type="http://schemas.openxmlformats.org/officeDocument/2006/relationships/image" Target="../media/image674.png"/><Relationship Id="rId7" Type="http://schemas.openxmlformats.org/officeDocument/2006/relationships/image" Target="../media/image677.png"/><Relationship Id="rId12" Type="http://schemas.openxmlformats.org/officeDocument/2006/relationships/image" Target="../media/image682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11" Type="http://schemas.openxmlformats.org/officeDocument/2006/relationships/image" Target="../media/image681.png"/><Relationship Id="rId5" Type="http://schemas.openxmlformats.org/officeDocument/2006/relationships/image" Target="../media/image639.png"/><Relationship Id="rId15" Type="http://schemas.openxmlformats.org/officeDocument/2006/relationships/image" Target="../media/image685.png"/><Relationship Id="rId10" Type="http://schemas.openxmlformats.org/officeDocument/2006/relationships/image" Target="../media/image680.png"/><Relationship Id="rId4" Type="http://schemas.openxmlformats.org/officeDocument/2006/relationships/image" Target="../media/image675.png"/><Relationship Id="rId9" Type="http://schemas.openxmlformats.org/officeDocument/2006/relationships/image" Target="../media/image679.png"/><Relationship Id="rId14" Type="http://schemas.openxmlformats.org/officeDocument/2006/relationships/image" Target="../media/image684.png"/></Relationships>
</file>

<file path=ppt/slides/_rels/slide4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3" Type="http://schemas.openxmlformats.org/officeDocument/2006/relationships/image" Target="../media/image686.png"/><Relationship Id="rId7" Type="http://schemas.openxmlformats.org/officeDocument/2006/relationships/image" Target="../media/image690.png"/><Relationship Id="rId12" Type="http://schemas.openxmlformats.org/officeDocument/2006/relationships/image" Target="../media/image69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5" Type="http://schemas.openxmlformats.org/officeDocument/2006/relationships/image" Target="../media/image688.png"/><Relationship Id="rId10" Type="http://schemas.openxmlformats.org/officeDocument/2006/relationships/image" Target="../media/image693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/Relationships>
</file>

<file path=ppt/slides/_rels/slide4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13" Type="http://schemas.openxmlformats.org/officeDocument/2006/relationships/image" Target="../media/image706.png"/><Relationship Id="rId18" Type="http://schemas.openxmlformats.org/officeDocument/2006/relationships/image" Target="../media/image711.png"/><Relationship Id="rId3" Type="http://schemas.openxmlformats.org/officeDocument/2006/relationships/image" Target="../media/image696.png"/><Relationship Id="rId7" Type="http://schemas.openxmlformats.org/officeDocument/2006/relationships/image" Target="../media/image700.png"/><Relationship Id="rId12" Type="http://schemas.openxmlformats.org/officeDocument/2006/relationships/image" Target="../media/image705.png"/><Relationship Id="rId17" Type="http://schemas.openxmlformats.org/officeDocument/2006/relationships/image" Target="../media/image710.png"/><Relationship Id="rId2" Type="http://schemas.openxmlformats.org/officeDocument/2006/relationships/image" Target="../media/image243.png"/><Relationship Id="rId16" Type="http://schemas.openxmlformats.org/officeDocument/2006/relationships/image" Target="../media/image7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9.png"/><Relationship Id="rId11" Type="http://schemas.openxmlformats.org/officeDocument/2006/relationships/image" Target="../media/image704.png"/><Relationship Id="rId5" Type="http://schemas.openxmlformats.org/officeDocument/2006/relationships/image" Target="../media/image698.png"/><Relationship Id="rId15" Type="http://schemas.openxmlformats.org/officeDocument/2006/relationships/image" Target="../media/image708.png"/><Relationship Id="rId10" Type="http://schemas.openxmlformats.org/officeDocument/2006/relationships/image" Target="../media/image703.png"/><Relationship Id="rId4" Type="http://schemas.openxmlformats.org/officeDocument/2006/relationships/image" Target="../media/image697.png"/><Relationship Id="rId9" Type="http://schemas.openxmlformats.org/officeDocument/2006/relationships/image" Target="../media/image702.png"/><Relationship Id="rId14" Type="http://schemas.openxmlformats.org/officeDocument/2006/relationships/image" Target="../media/image707.png"/></Relationships>
</file>

<file path=ppt/slides/_rels/slide4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7.png"/><Relationship Id="rId13" Type="http://schemas.openxmlformats.org/officeDocument/2006/relationships/image" Target="../media/image722.png"/><Relationship Id="rId3" Type="http://schemas.openxmlformats.org/officeDocument/2006/relationships/image" Target="../media/image712.png"/><Relationship Id="rId7" Type="http://schemas.openxmlformats.org/officeDocument/2006/relationships/image" Target="../media/image716.png"/><Relationship Id="rId12" Type="http://schemas.openxmlformats.org/officeDocument/2006/relationships/image" Target="../media/image721.png"/><Relationship Id="rId2" Type="http://schemas.openxmlformats.org/officeDocument/2006/relationships/image" Target="../media/image243.png"/><Relationship Id="rId16" Type="http://schemas.openxmlformats.org/officeDocument/2006/relationships/image" Target="../media/image7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5.png"/><Relationship Id="rId11" Type="http://schemas.openxmlformats.org/officeDocument/2006/relationships/image" Target="../media/image720.png"/><Relationship Id="rId5" Type="http://schemas.openxmlformats.org/officeDocument/2006/relationships/image" Target="../media/image714.png"/><Relationship Id="rId15" Type="http://schemas.openxmlformats.org/officeDocument/2006/relationships/image" Target="../media/image724.png"/><Relationship Id="rId10" Type="http://schemas.openxmlformats.org/officeDocument/2006/relationships/image" Target="../media/image719.png"/><Relationship Id="rId4" Type="http://schemas.openxmlformats.org/officeDocument/2006/relationships/image" Target="../media/image713.png"/><Relationship Id="rId9" Type="http://schemas.openxmlformats.org/officeDocument/2006/relationships/image" Target="../media/image718.png"/><Relationship Id="rId14" Type="http://schemas.openxmlformats.org/officeDocument/2006/relationships/image" Target="../media/image723.png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735.png"/><Relationship Id="rId18" Type="http://schemas.openxmlformats.org/officeDocument/2006/relationships/image" Target="../media/image740.png"/><Relationship Id="rId3" Type="http://schemas.openxmlformats.org/officeDocument/2006/relationships/image" Target="../media/image726.png"/><Relationship Id="rId7" Type="http://schemas.openxmlformats.org/officeDocument/2006/relationships/image" Target="../media/image729.png"/><Relationship Id="rId12" Type="http://schemas.openxmlformats.org/officeDocument/2006/relationships/image" Target="../media/image734.png"/><Relationship Id="rId17" Type="http://schemas.openxmlformats.org/officeDocument/2006/relationships/image" Target="../media/image739.png"/><Relationship Id="rId2" Type="http://schemas.openxmlformats.org/officeDocument/2006/relationships/image" Target="../media/image243.png"/><Relationship Id="rId16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8.png"/><Relationship Id="rId11" Type="http://schemas.openxmlformats.org/officeDocument/2006/relationships/image" Target="../media/image733.png"/><Relationship Id="rId5" Type="http://schemas.openxmlformats.org/officeDocument/2006/relationships/image" Target="../media/image679.png"/><Relationship Id="rId15" Type="http://schemas.openxmlformats.org/officeDocument/2006/relationships/image" Target="../media/image737.png"/><Relationship Id="rId10" Type="http://schemas.openxmlformats.org/officeDocument/2006/relationships/image" Target="../media/image732.png"/><Relationship Id="rId19" Type="http://schemas.openxmlformats.org/officeDocument/2006/relationships/image" Target="../media/image741.png"/><Relationship Id="rId4" Type="http://schemas.openxmlformats.org/officeDocument/2006/relationships/image" Target="../media/image727.png"/><Relationship Id="rId9" Type="http://schemas.openxmlformats.org/officeDocument/2006/relationships/image" Target="../media/image731.png"/><Relationship Id="rId14" Type="http://schemas.openxmlformats.org/officeDocument/2006/relationships/image" Target="../media/image736.png"/></Relationships>
</file>

<file path=ppt/slides/_rels/slide4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13" Type="http://schemas.openxmlformats.org/officeDocument/2006/relationships/image" Target="../media/image752.png"/><Relationship Id="rId18" Type="http://schemas.openxmlformats.org/officeDocument/2006/relationships/image" Target="../media/image757.png"/><Relationship Id="rId26" Type="http://schemas.openxmlformats.org/officeDocument/2006/relationships/image" Target="../media/image765.png"/><Relationship Id="rId3" Type="http://schemas.openxmlformats.org/officeDocument/2006/relationships/image" Target="../media/image742.png"/><Relationship Id="rId21" Type="http://schemas.openxmlformats.org/officeDocument/2006/relationships/image" Target="../media/image760.png"/><Relationship Id="rId7" Type="http://schemas.openxmlformats.org/officeDocument/2006/relationships/image" Target="../media/image746.png"/><Relationship Id="rId12" Type="http://schemas.openxmlformats.org/officeDocument/2006/relationships/image" Target="../media/image751.png"/><Relationship Id="rId17" Type="http://schemas.openxmlformats.org/officeDocument/2006/relationships/image" Target="../media/image756.png"/><Relationship Id="rId25" Type="http://schemas.openxmlformats.org/officeDocument/2006/relationships/image" Target="../media/image764.png"/><Relationship Id="rId2" Type="http://schemas.openxmlformats.org/officeDocument/2006/relationships/image" Target="../media/image243.png"/><Relationship Id="rId16" Type="http://schemas.openxmlformats.org/officeDocument/2006/relationships/image" Target="../media/image755.png"/><Relationship Id="rId20" Type="http://schemas.openxmlformats.org/officeDocument/2006/relationships/image" Target="../media/image7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11" Type="http://schemas.openxmlformats.org/officeDocument/2006/relationships/image" Target="../media/image750.png"/><Relationship Id="rId24" Type="http://schemas.openxmlformats.org/officeDocument/2006/relationships/image" Target="../media/image763.png"/><Relationship Id="rId5" Type="http://schemas.openxmlformats.org/officeDocument/2006/relationships/image" Target="../media/image744.png"/><Relationship Id="rId15" Type="http://schemas.openxmlformats.org/officeDocument/2006/relationships/image" Target="../media/image754.png"/><Relationship Id="rId23" Type="http://schemas.openxmlformats.org/officeDocument/2006/relationships/image" Target="../media/image762.png"/><Relationship Id="rId10" Type="http://schemas.openxmlformats.org/officeDocument/2006/relationships/image" Target="../media/image749.png"/><Relationship Id="rId19" Type="http://schemas.openxmlformats.org/officeDocument/2006/relationships/image" Target="../media/image758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Relationship Id="rId14" Type="http://schemas.openxmlformats.org/officeDocument/2006/relationships/image" Target="../media/image753.png"/><Relationship Id="rId22" Type="http://schemas.openxmlformats.org/officeDocument/2006/relationships/image" Target="../media/image761.png"/><Relationship Id="rId27" Type="http://schemas.openxmlformats.org/officeDocument/2006/relationships/image" Target="../media/image766.png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2.png"/><Relationship Id="rId3" Type="http://schemas.openxmlformats.org/officeDocument/2006/relationships/image" Target="../media/image767.png"/><Relationship Id="rId7" Type="http://schemas.openxmlformats.org/officeDocument/2006/relationships/image" Target="../media/image771.png"/><Relationship Id="rId12" Type="http://schemas.openxmlformats.org/officeDocument/2006/relationships/image" Target="../media/image776.jp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11" Type="http://schemas.openxmlformats.org/officeDocument/2006/relationships/image" Target="../media/image775.png"/><Relationship Id="rId5" Type="http://schemas.openxmlformats.org/officeDocument/2006/relationships/image" Target="../media/image769.png"/><Relationship Id="rId10" Type="http://schemas.openxmlformats.org/officeDocument/2006/relationships/image" Target="../media/image774.png"/><Relationship Id="rId4" Type="http://schemas.openxmlformats.org/officeDocument/2006/relationships/image" Target="../media/image768.png"/><Relationship Id="rId9" Type="http://schemas.openxmlformats.org/officeDocument/2006/relationships/image" Target="../media/image773.png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3" Type="http://schemas.openxmlformats.org/officeDocument/2006/relationships/image" Target="../media/image769.png"/><Relationship Id="rId7" Type="http://schemas.openxmlformats.org/officeDocument/2006/relationships/image" Target="../media/image78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9.png"/><Relationship Id="rId5" Type="http://schemas.openxmlformats.org/officeDocument/2006/relationships/image" Target="../media/image778.png"/><Relationship Id="rId4" Type="http://schemas.openxmlformats.org/officeDocument/2006/relationships/image" Target="../media/image777.png"/><Relationship Id="rId9" Type="http://schemas.openxmlformats.org/officeDocument/2006/relationships/image" Target="../media/image78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6.jpg"/><Relationship Id="rId3" Type="http://schemas.openxmlformats.org/officeDocument/2006/relationships/image" Target="../media/image769.png"/><Relationship Id="rId7" Type="http://schemas.openxmlformats.org/officeDocument/2006/relationships/image" Target="../media/image78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4.png"/><Relationship Id="rId5" Type="http://schemas.openxmlformats.org/officeDocument/2006/relationships/image" Target="../media/image771.png"/><Relationship Id="rId4" Type="http://schemas.openxmlformats.org/officeDocument/2006/relationships/image" Target="../media/image783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9.png"/><Relationship Id="rId4" Type="http://schemas.openxmlformats.org/officeDocument/2006/relationships/image" Target="../media/image788.png"/></Relationships>
</file>

<file path=ppt/slides/_rels/slide4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png"/><Relationship Id="rId3" Type="http://schemas.openxmlformats.org/officeDocument/2006/relationships/image" Target="../media/image790.png"/><Relationship Id="rId7" Type="http://schemas.openxmlformats.org/officeDocument/2006/relationships/image" Target="../media/image771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5" Type="http://schemas.openxmlformats.org/officeDocument/2006/relationships/image" Target="../media/image792.png"/><Relationship Id="rId4" Type="http://schemas.openxmlformats.org/officeDocument/2006/relationships/image" Target="../media/image791.png"/><Relationship Id="rId9" Type="http://schemas.openxmlformats.org/officeDocument/2006/relationships/image" Target="../media/image795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8.png"/><Relationship Id="rId4" Type="http://schemas.openxmlformats.org/officeDocument/2006/relationships/image" Target="../media/image797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9.jpg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6.png"/><Relationship Id="rId3" Type="http://schemas.openxmlformats.org/officeDocument/2006/relationships/image" Target="../media/image801.png"/><Relationship Id="rId7" Type="http://schemas.openxmlformats.org/officeDocument/2006/relationships/image" Target="../media/image80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4.png"/><Relationship Id="rId5" Type="http://schemas.openxmlformats.org/officeDocument/2006/relationships/image" Target="../media/image803.png"/><Relationship Id="rId10" Type="http://schemas.openxmlformats.org/officeDocument/2006/relationships/image" Target="../media/image808.png"/><Relationship Id="rId4" Type="http://schemas.openxmlformats.org/officeDocument/2006/relationships/image" Target="../media/image802.png"/><Relationship Id="rId9" Type="http://schemas.openxmlformats.org/officeDocument/2006/relationships/image" Target="../media/image807.pn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4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4.png"/><Relationship Id="rId13" Type="http://schemas.openxmlformats.org/officeDocument/2006/relationships/image" Target="../media/image819.png"/><Relationship Id="rId18" Type="http://schemas.openxmlformats.org/officeDocument/2006/relationships/image" Target="../media/image823.png"/><Relationship Id="rId3" Type="http://schemas.openxmlformats.org/officeDocument/2006/relationships/image" Target="../media/image810.png"/><Relationship Id="rId21" Type="http://schemas.openxmlformats.org/officeDocument/2006/relationships/image" Target="../media/image826.png"/><Relationship Id="rId7" Type="http://schemas.openxmlformats.org/officeDocument/2006/relationships/image" Target="../media/image813.png"/><Relationship Id="rId12" Type="http://schemas.openxmlformats.org/officeDocument/2006/relationships/image" Target="../media/image818.png"/><Relationship Id="rId17" Type="http://schemas.openxmlformats.org/officeDocument/2006/relationships/image" Target="../media/image822.png"/><Relationship Id="rId2" Type="http://schemas.openxmlformats.org/officeDocument/2006/relationships/image" Target="../media/image243.png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11" Type="http://schemas.openxmlformats.org/officeDocument/2006/relationships/image" Target="../media/image817.png"/><Relationship Id="rId5" Type="http://schemas.openxmlformats.org/officeDocument/2006/relationships/image" Target="../media/image321.png"/><Relationship Id="rId15" Type="http://schemas.openxmlformats.org/officeDocument/2006/relationships/image" Target="../media/image820.png"/><Relationship Id="rId10" Type="http://schemas.openxmlformats.org/officeDocument/2006/relationships/image" Target="../media/image816.png"/><Relationship Id="rId19" Type="http://schemas.openxmlformats.org/officeDocument/2006/relationships/image" Target="../media/image824.png"/><Relationship Id="rId4" Type="http://schemas.openxmlformats.org/officeDocument/2006/relationships/image" Target="../media/image811.png"/><Relationship Id="rId9" Type="http://schemas.openxmlformats.org/officeDocument/2006/relationships/image" Target="../media/image815.png"/><Relationship Id="rId14" Type="http://schemas.openxmlformats.org/officeDocument/2006/relationships/image" Target="../media/image274.png"/></Relationships>
</file>

<file path=ppt/slides/_rels/slide4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13" Type="http://schemas.openxmlformats.org/officeDocument/2006/relationships/image" Target="../media/image835.png"/><Relationship Id="rId3" Type="http://schemas.openxmlformats.org/officeDocument/2006/relationships/image" Target="../media/image726.png"/><Relationship Id="rId7" Type="http://schemas.openxmlformats.org/officeDocument/2006/relationships/image" Target="../media/image829.png"/><Relationship Id="rId12" Type="http://schemas.openxmlformats.org/officeDocument/2006/relationships/image" Target="../media/image83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8.png"/><Relationship Id="rId11" Type="http://schemas.openxmlformats.org/officeDocument/2006/relationships/image" Target="../media/image833.png"/><Relationship Id="rId5" Type="http://schemas.openxmlformats.org/officeDocument/2006/relationships/image" Target="../media/image321.png"/><Relationship Id="rId15" Type="http://schemas.openxmlformats.org/officeDocument/2006/relationships/image" Target="../media/image837.png"/><Relationship Id="rId10" Type="http://schemas.openxmlformats.org/officeDocument/2006/relationships/image" Target="../media/image832.png"/><Relationship Id="rId4" Type="http://schemas.openxmlformats.org/officeDocument/2006/relationships/image" Target="../media/image827.png"/><Relationship Id="rId9" Type="http://schemas.openxmlformats.org/officeDocument/2006/relationships/image" Target="../media/image831.png"/><Relationship Id="rId14" Type="http://schemas.openxmlformats.org/officeDocument/2006/relationships/image" Target="../media/image8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1.png"/><Relationship Id="rId3" Type="http://schemas.openxmlformats.org/officeDocument/2006/relationships/image" Target="../media/image769.png"/><Relationship Id="rId7" Type="http://schemas.openxmlformats.org/officeDocument/2006/relationships/image" Target="../media/image321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39.png"/><Relationship Id="rId4" Type="http://schemas.openxmlformats.org/officeDocument/2006/relationships/image" Target="../media/image838.png"/><Relationship Id="rId9" Type="http://schemas.openxmlformats.org/officeDocument/2006/relationships/image" Target="../media/image842.png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9.png"/><Relationship Id="rId13" Type="http://schemas.openxmlformats.org/officeDocument/2006/relationships/image" Target="../media/image854.png"/><Relationship Id="rId3" Type="http://schemas.openxmlformats.org/officeDocument/2006/relationships/image" Target="../media/image844.png"/><Relationship Id="rId7" Type="http://schemas.openxmlformats.org/officeDocument/2006/relationships/image" Target="../media/image848.png"/><Relationship Id="rId12" Type="http://schemas.openxmlformats.org/officeDocument/2006/relationships/image" Target="../media/image853.png"/><Relationship Id="rId17" Type="http://schemas.openxmlformats.org/officeDocument/2006/relationships/image" Target="../media/image858.png"/><Relationship Id="rId2" Type="http://schemas.openxmlformats.org/officeDocument/2006/relationships/image" Target="../media/image243.png"/><Relationship Id="rId16" Type="http://schemas.openxmlformats.org/officeDocument/2006/relationships/image" Target="../media/image8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7.png"/><Relationship Id="rId11" Type="http://schemas.openxmlformats.org/officeDocument/2006/relationships/image" Target="../media/image852.png"/><Relationship Id="rId5" Type="http://schemas.openxmlformats.org/officeDocument/2006/relationships/image" Target="../media/image846.png"/><Relationship Id="rId15" Type="http://schemas.openxmlformats.org/officeDocument/2006/relationships/image" Target="../media/image856.png"/><Relationship Id="rId10" Type="http://schemas.openxmlformats.org/officeDocument/2006/relationships/image" Target="../media/image851.png"/><Relationship Id="rId4" Type="http://schemas.openxmlformats.org/officeDocument/2006/relationships/image" Target="../media/image845.png"/><Relationship Id="rId9" Type="http://schemas.openxmlformats.org/officeDocument/2006/relationships/image" Target="../media/image850.png"/><Relationship Id="rId14" Type="http://schemas.openxmlformats.org/officeDocument/2006/relationships/image" Target="../media/image855.png"/></Relationships>
</file>

<file path=ppt/slides/_rels/slide4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4.png"/><Relationship Id="rId3" Type="http://schemas.openxmlformats.org/officeDocument/2006/relationships/image" Target="../media/image859.png"/><Relationship Id="rId7" Type="http://schemas.openxmlformats.org/officeDocument/2006/relationships/image" Target="../media/image86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2.png"/><Relationship Id="rId5" Type="http://schemas.openxmlformats.org/officeDocument/2006/relationships/image" Target="../media/image861.png"/><Relationship Id="rId4" Type="http://schemas.openxmlformats.org/officeDocument/2006/relationships/image" Target="../media/image860.png"/><Relationship Id="rId9" Type="http://schemas.openxmlformats.org/officeDocument/2006/relationships/image" Target="../media/image865.png"/></Relationships>
</file>

<file path=ppt/slides/_rels/slide4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4.png"/><Relationship Id="rId13" Type="http://schemas.openxmlformats.org/officeDocument/2006/relationships/image" Target="../media/image819.png"/><Relationship Id="rId18" Type="http://schemas.openxmlformats.org/officeDocument/2006/relationships/image" Target="../media/image823.png"/><Relationship Id="rId3" Type="http://schemas.openxmlformats.org/officeDocument/2006/relationships/image" Target="../media/image810.png"/><Relationship Id="rId21" Type="http://schemas.openxmlformats.org/officeDocument/2006/relationships/image" Target="../media/image826.png"/><Relationship Id="rId7" Type="http://schemas.openxmlformats.org/officeDocument/2006/relationships/image" Target="../media/image813.png"/><Relationship Id="rId12" Type="http://schemas.openxmlformats.org/officeDocument/2006/relationships/image" Target="../media/image818.png"/><Relationship Id="rId17" Type="http://schemas.openxmlformats.org/officeDocument/2006/relationships/image" Target="../media/image822.png"/><Relationship Id="rId2" Type="http://schemas.openxmlformats.org/officeDocument/2006/relationships/image" Target="../media/image243.png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11" Type="http://schemas.openxmlformats.org/officeDocument/2006/relationships/image" Target="../media/image817.png"/><Relationship Id="rId5" Type="http://schemas.openxmlformats.org/officeDocument/2006/relationships/image" Target="../media/image321.png"/><Relationship Id="rId15" Type="http://schemas.openxmlformats.org/officeDocument/2006/relationships/image" Target="../media/image820.png"/><Relationship Id="rId10" Type="http://schemas.openxmlformats.org/officeDocument/2006/relationships/image" Target="../media/image816.png"/><Relationship Id="rId19" Type="http://schemas.openxmlformats.org/officeDocument/2006/relationships/image" Target="../media/image824.png"/><Relationship Id="rId4" Type="http://schemas.openxmlformats.org/officeDocument/2006/relationships/image" Target="../media/image811.png"/><Relationship Id="rId9" Type="http://schemas.openxmlformats.org/officeDocument/2006/relationships/image" Target="../media/image815.png"/><Relationship Id="rId14" Type="http://schemas.openxmlformats.org/officeDocument/2006/relationships/image" Target="../media/image274.png"/></Relationships>
</file>

<file path=ppt/slides/_rels/slide4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13" Type="http://schemas.openxmlformats.org/officeDocument/2006/relationships/image" Target="../media/image835.png"/><Relationship Id="rId3" Type="http://schemas.openxmlformats.org/officeDocument/2006/relationships/image" Target="../media/image726.png"/><Relationship Id="rId7" Type="http://schemas.openxmlformats.org/officeDocument/2006/relationships/image" Target="../media/image829.png"/><Relationship Id="rId12" Type="http://schemas.openxmlformats.org/officeDocument/2006/relationships/image" Target="../media/image83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8.png"/><Relationship Id="rId11" Type="http://schemas.openxmlformats.org/officeDocument/2006/relationships/image" Target="../media/image833.png"/><Relationship Id="rId5" Type="http://schemas.openxmlformats.org/officeDocument/2006/relationships/image" Target="../media/image321.png"/><Relationship Id="rId15" Type="http://schemas.openxmlformats.org/officeDocument/2006/relationships/image" Target="../media/image837.png"/><Relationship Id="rId10" Type="http://schemas.openxmlformats.org/officeDocument/2006/relationships/image" Target="../media/image832.png"/><Relationship Id="rId4" Type="http://schemas.openxmlformats.org/officeDocument/2006/relationships/image" Target="../media/image827.png"/><Relationship Id="rId9" Type="http://schemas.openxmlformats.org/officeDocument/2006/relationships/image" Target="../media/image831.png"/><Relationship Id="rId14" Type="http://schemas.openxmlformats.org/officeDocument/2006/relationships/image" Target="../media/image836.png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jp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867.png"/><Relationship Id="rId7" Type="http://schemas.openxmlformats.org/officeDocument/2006/relationships/image" Target="../media/image871.png"/><Relationship Id="rId12" Type="http://schemas.openxmlformats.org/officeDocument/2006/relationships/image" Target="../media/image87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874.png"/><Relationship Id="rId5" Type="http://schemas.openxmlformats.org/officeDocument/2006/relationships/image" Target="../media/image869.png"/><Relationship Id="rId10" Type="http://schemas.openxmlformats.org/officeDocument/2006/relationships/image" Target="../media/image873.png"/><Relationship Id="rId4" Type="http://schemas.openxmlformats.org/officeDocument/2006/relationships/image" Target="../media/image868.png"/><Relationship Id="rId9" Type="http://schemas.openxmlformats.org/officeDocument/2006/relationships/image" Target="../media/image872.png"/></Relationships>
</file>

<file path=ppt/slides/_rels/slide4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885.png"/><Relationship Id="rId3" Type="http://schemas.openxmlformats.org/officeDocument/2006/relationships/image" Target="../media/image769.png"/><Relationship Id="rId7" Type="http://schemas.openxmlformats.org/officeDocument/2006/relationships/image" Target="../media/image879.png"/><Relationship Id="rId12" Type="http://schemas.openxmlformats.org/officeDocument/2006/relationships/image" Target="../media/image88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8.png"/><Relationship Id="rId11" Type="http://schemas.openxmlformats.org/officeDocument/2006/relationships/image" Target="../media/image883.png"/><Relationship Id="rId5" Type="http://schemas.openxmlformats.org/officeDocument/2006/relationships/image" Target="../media/image877.png"/><Relationship Id="rId10" Type="http://schemas.openxmlformats.org/officeDocument/2006/relationships/image" Target="../media/image882.png"/><Relationship Id="rId4" Type="http://schemas.openxmlformats.org/officeDocument/2006/relationships/image" Target="../media/image876.png"/><Relationship Id="rId9" Type="http://schemas.openxmlformats.org/officeDocument/2006/relationships/image" Target="../media/image881.png"/><Relationship Id="rId14" Type="http://schemas.openxmlformats.org/officeDocument/2006/relationships/image" Target="../media/image886.png"/></Relationships>
</file>

<file path=ppt/slides/_rels/slide4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771.png"/><Relationship Id="rId3" Type="http://schemas.openxmlformats.org/officeDocument/2006/relationships/image" Target="../media/image769.png"/><Relationship Id="rId7" Type="http://schemas.openxmlformats.org/officeDocument/2006/relationships/image" Target="../media/image700.png"/><Relationship Id="rId12" Type="http://schemas.openxmlformats.org/officeDocument/2006/relationships/image" Target="../media/image894.png"/><Relationship Id="rId17" Type="http://schemas.openxmlformats.org/officeDocument/2006/relationships/image" Target="../media/image898.png"/><Relationship Id="rId2" Type="http://schemas.openxmlformats.org/officeDocument/2006/relationships/image" Target="../media/image243.png"/><Relationship Id="rId16" Type="http://schemas.openxmlformats.org/officeDocument/2006/relationships/image" Target="../media/image8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9.png"/><Relationship Id="rId11" Type="http://schemas.openxmlformats.org/officeDocument/2006/relationships/image" Target="../media/image893.png"/><Relationship Id="rId5" Type="http://schemas.openxmlformats.org/officeDocument/2006/relationships/image" Target="../media/image888.png"/><Relationship Id="rId15" Type="http://schemas.openxmlformats.org/officeDocument/2006/relationships/image" Target="../media/image896.png"/><Relationship Id="rId10" Type="http://schemas.openxmlformats.org/officeDocument/2006/relationships/image" Target="../media/image892.png"/><Relationship Id="rId4" Type="http://schemas.openxmlformats.org/officeDocument/2006/relationships/image" Target="../media/image887.png"/><Relationship Id="rId9" Type="http://schemas.openxmlformats.org/officeDocument/2006/relationships/image" Target="../media/image891.png"/><Relationship Id="rId14" Type="http://schemas.openxmlformats.org/officeDocument/2006/relationships/image" Target="../media/image89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5.png"/><Relationship Id="rId13" Type="http://schemas.openxmlformats.org/officeDocument/2006/relationships/image" Target="../media/image910.png"/><Relationship Id="rId3" Type="http://schemas.openxmlformats.org/officeDocument/2006/relationships/image" Target="../media/image900.png"/><Relationship Id="rId7" Type="http://schemas.openxmlformats.org/officeDocument/2006/relationships/image" Target="../media/image904.png"/><Relationship Id="rId12" Type="http://schemas.openxmlformats.org/officeDocument/2006/relationships/image" Target="../media/image909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3.png"/><Relationship Id="rId11" Type="http://schemas.openxmlformats.org/officeDocument/2006/relationships/image" Target="../media/image908.png"/><Relationship Id="rId5" Type="http://schemas.openxmlformats.org/officeDocument/2006/relationships/image" Target="../media/image902.png"/><Relationship Id="rId10" Type="http://schemas.openxmlformats.org/officeDocument/2006/relationships/image" Target="../media/image907.png"/><Relationship Id="rId4" Type="http://schemas.openxmlformats.org/officeDocument/2006/relationships/image" Target="../media/image901.png"/><Relationship Id="rId9" Type="http://schemas.openxmlformats.org/officeDocument/2006/relationships/image" Target="../media/image906.png"/><Relationship Id="rId14" Type="http://schemas.openxmlformats.org/officeDocument/2006/relationships/image" Target="../media/image911.png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7" Type="http://schemas.openxmlformats.org/officeDocument/2006/relationships/image" Target="../media/image916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5.png"/><Relationship Id="rId5" Type="http://schemas.openxmlformats.org/officeDocument/2006/relationships/image" Target="../media/image914.png"/><Relationship Id="rId4" Type="http://schemas.openxmlformats.org/officeDocument/2006/relationships/image" Target="../media/image913.png"/></Relationships>
</file>

<file path=ppt/slides/_rels/slide4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1.png"/><Relationship Id="rId3" Type="http://schemas.openxmlformats.org/officeDocument/2006/relationships/image" Target="../media/image810.png"/><Relationship Id="rId7" Type="http://schemas.openxmlformats.org/officeDocument/2006/relationships/image" Target="../media/image920.png"/><Relationship Id="rId12" Type="http://schemas.openxmlformats.org/officeDocument/2006/relationships/image" Target="../media/image92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11" Type="http://schemas.openxmlformats.org/officeDocument/2006/relationships/image" Target="../media/image924.png"/><Relationship Id="rId5" Type="http://schemas.openxmlformats.org/officeDocument/2006/relationships/image" Target="../media/image918.png"/><Relationship Id="rId10" Type="http://schemas.openxmlformats.org/officeDocument/2006/relationships/image" Target="../media/image923.png"/><Relationship Id="rId4" Type="http://schemas.openxmlformats.org/officeDocument/2006/relationships/image" Target="../media/image917.png"/><Relationship Id="rId9" Type="http://schemas.openxmlformats.org/officeDocument/2006/relationships/image" Target="../media/image922.png"/></Relationships>
</file>

<file path=ppt/slides/_rels/slide4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935.png"/><Relationship Id="rId3" Type="http://schemas.openxmlformats.org/officeDocument/2006/relationships/image" Target="../media/image810.png"/><Relationship Id="rId7" Type="http://schemas.openxmlformats.org/officeDocument/2006/relationships/image" Target="../media/image929.png"/><Relationship Id="rId12" Type="http://schemas.openxmlformats.org/officeDocument/2006/relationships/image" Target="../media/image934.png"/><Relationship Id="rId2" Type="http://schemas.openxmlformats.org/officeDocument/2006/relationships/image" Target="../media/image243.png"/><Relationship Id="rId16" Type="http://schemas.openxmlformats.org/officeDocument/2006/relationships/image" Target="../media/image9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8.png"/><Relationship Id="rId11" Type="http://schemas.openxmlformats.org/officeDocument/2006/relationships/image" Target="../media/image933.png"/><Relationship Id="rId5" Type="http://schemas.openxmlformats.org/officeDocument/2006/relationships/image" Target="../media/image927.png"/><Relationship Id="rId15" Type="http://schemas.openxmlformats.org/officeDocument/2006/relationships/image" Target="../media/image937.png"/><Relationship Id="rId10" Type="http://schemas.openxmlformats.org/officeDocument/2006/relationships/image" Target="../media/image932.png"/><Relationship Id="rId4" Type="http://schemas.openxmlformats.org/officeDocument/2006/relationships/image" Target="../media/image926.png"/><Relationship Id="rId9" Type="http://schemas.openxmlformats.org/officeDocument/2006/relationships/image" Target="../media/image931.png"/><Relationship Id="rId14" Type="http://schemas.openxmlformats.org/officeDocument/2006/relationships/image" Target="../media/image936.png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jp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9.png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5.png"/><Relationship Id="rId13" Type="http://schemas.openxmlformats.org/officeDocument/2006/relationships/image" Target="../media/image950.png"/><Relationship Id="rId3" Type="http://schemas.openxmlformats.org/officeDocument/2006/relationships/image" Target="../media/image810.png"/><Relationship Id="rId7" Type="http://schemas.openxmlformats.org/officeDocument/2006/relationships/image" Target="../media/image944.png"/><Relationship Id="rId12" Type="http://schemas.openxmlformats.org/officeDocument/2006/relationships/image" Target="../media/image949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3.png"/><Relationship Id="rId11" Type="http://schemas.openxmlformats.org/officeDocument/2006/relationships/image" Target="../media/image948.png"/><Relationship Id="rId5" Type="http://schemas.openxmlformats.org/officeDocument/2006/relationships/image" Target="../media/image942.png"/><Relationship Id="rId15" Type="http://schemas.openxmlformats.org/officeDocument/2006/relationships/image" Target="../media/image952.png"/><Relationship Id="rId10" Type="http://schemas.openxmlformats.org/officeDocument/2006/relationships/image" Target="../media/image947.png"/><Relationship Id="rId4" Type="http://schemas.openxmlformats.org/officeDocument/2006/relationships/image" Target="../media/image941.png"/><Relationship Id="rId9" Type="http://schemas.openxmlformats.org/officeDocument/2006/relationships/image" Target="../media/image946.png"/><Relationship Id="rId14" Type="http://schemas.openxmlformats.org/officeDocument/2006/relationships/image" Target="../media/image951.png"/></Relationships>
</file>

<file path=ppt/slides/_rels/slide4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7.png"/><Relationship Id="rId13" Type="http://schemas.openxmlformats.org/officeDocument/2006/relationships/image" Target="../media/image962.png"/><Relationship Id="rId3" Type="http://schemas.openxmlformats.org/officeDocument/2006/relationships/image" Target="../media/image953.png"/><Relationship Id="rId7" Type="http://schemas.openxmlformats.org/officeDocument/2006/relationships/image" Target="../media/image956.png"/><Relationship Id="rId12" Type="http://schemas.openxmlformats.org/officeDocument/2006/relationships/image" Target="../media/image961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960.png"/><Relationship Id="rId5" Type="http://schemas.openxmlformats.org/officeDocument/2006/relationships/image" Target="../media/image955.png"/><Relationship Id="rId10" Type="http://schemas.openxmlformats.org/officeDocument/2006/relationships/image" Target="../media/image959.png"/><Relationship Id="rId4" Type="http://schemas.openxmlformats.org/officeDocument/2006/relationships/image" Target="../media/image954.png"/><Relationship Id="rId9" Type="http://schemas.openxmlformats.org/officeDocument/2006/relationships/image" Target="../media/image958.png"/><Relationship Id="rId14" Type="http://schemas.openxmlformats.org/officeDocument/2006/relationships/image" Target="../media/image963.png"/></Relationships>
</file>

<file path=ppt/slides/_rels/slide4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8.png"/><Relationship Id="rId13" Type="http://schemas.openxmlformats.org/officeDocument/2006/relationships/image" Target="../media/image973.png"/><Relationship Id="rId18" Type="http://schemas.openxmlformats.org/officeDocument/2006/relationships/image" Target="../media/image321.png"/><Relationship Id="rId3" Type="http://schemas.openxmlformats.org/officeDocument/2006/relationships/image" Target="../media/image964.png"/><Relationship Id="rId21" Type="http://schemas.openxmlformats.org/officeDocument/2006/relationships/image" Target="../media/image741.png"/><Relationship Id="rId7" Type="http://schemas.openxmlformats.org/officeDocument/2006/relationships/image" Target="../media/image407.png"/><Relationship Id="rId12" Type="http://schemas.openxmlformats.org/officeDocument/2006/relationships/image" Target="../media/image972.png"/><Relationship Id="rId17" Type="http://schemas.openxmlformats.org/officeDocument/2006/relationships/image" Target="../media/image977.png"/><Relationship Id="rId2" Type="http://schemas.openxmlformats.org/officeDocument/2006/relationships/image" Target="../media/image243.png"/><Relationship Id="rId16" Type="http://schemas.openxmlformats.org/officeDocument/2006/relationships/image" Target="../media/image976.png"/><Relationship Id="rId20" Type="http://schemas.openxmlformats.org/officeDocument/2006/relationships/image" Target="../media/image9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7.png"/><Relationship Id="rId11" Type="http://schemas.openxmlformats.org/officeDocument/2006/relationships/image" Target="../media/image971.png"/><Relationship Id="rId5" Type="http://schemas.openxmlformats.org/officeDocument/2006/relationships/image" Target="../media/image966.png"/><Relationship Id="rId15" Type="http://schemas.openxmlformats.org/officeDocument/2006/relationships/image" Target="../media/image975.png"/><Relationship Id="rId23" Type="http://schemas.openxmlformats.org/officeDocument/2006/relationships/image" Target="../media/image981.png"/><Relationship Id="rId10" Type="http://schemas.openxmlformats.org/officeDocument/2006/relationships/image" Target="../media/image970.png"/><Relationship Id="rId19" Type="http://schemas.openxmlformats.org/officeDocument/2006/relationships/image" Target="../media/image978.png"/><Relationship Id="rId4" Type="http://schemas.openxmlformats.org/officeDocument/2006/relationships/image" Target="../media/image965.png"/><Relationship Id="rId9" Type="http://schemas.openxmlformats.org/officeDocument/2006/relationships/image" Target="../media/image969.png"/><Relationship Id="rId14" Type="http://schemas.openxmlformats.org/officeDocument/2006/relationships/image" Target="../media/image974.png"/><Relationship Id="rId22" Type="http://schemas.openxmlformats.org/officeDocument/2006/relationships/image" Target="../media/image98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jp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jp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png"/><Relationship Id="rId13" Type="http://schemas.openxmlformats.org/officeDocument/2006/relationships/image" Target="../media/image996.png"/><Relationship Id="rId3" Type="http://schemas.openxmlformats.org/officeDocument/2006/relationships/image" Target="../media/image986.png"/><Relationship Id="rId7" Type="http://schemas.openxmlformats.org/officeDocument/2006/relationships/image" Target="../media/image990.png"/><Relationship Id="rId12" Type="http://schemas.openxmlformats.org/officeDocument/2006/relationships/image" Target="../media/image99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9.png"/><Relationship Id="rId11" Type="http://schemas.openxmlformats.org/officeDocument/2006/relationships/image" Target="../media/image994.png"/><Relationship Id="rId5" Type="http://schemas.openxmlformats.org/officeDocument/2006/relationships/image" Target="../media/image988.png"/><Relationship Id="rId10" Type="http://schemas.openxmlformats.org/officeDocument/2006/relationships/image" Target="../media/image993.png"/><Relationship Id="rId4" Type="http://schemas.openxmlformats.org/officeDocument/2006/relationships/image" Target="../media/image987.png"/><Relationship Id="rId9" Type="http://schemas.openxmlformats.org/officeDocument/2006/relationships/image" Target="../media/image992.png"/><Relationship Id="rId14" Type="http://schemas.openxmlformats.org/officeDocument/2006/relationships/image" Target="../media/image997.png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3.png"/><Relationship Id="rId13" Type="http://schemas.openxmlformats.org/officeDocument/2006/relationships/image" Target="../media/image1008.png"/><Relationship Id="rId3" Type="http://schemas.openxmlformats.org/officeDocument/2006/relationships/image" Target="../media/image998.png"/><Relationship Id="rId7" Type="http://schemas.openxmlformats.org/officeDocument/2006/relationships/image" Target="../media/image1002.png"/><Relationship Id="rId12" Type="http://schemas.openxmlformats.org/officeDocument/2006/relationships/image" Target="../media/image100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1.png"/><Relationship Id="rId11" Type="http://schemas.openxmlformats.org/officeDocument/2006/relationships/image" Target="../media/image1006.png"/><Relationship Id="rId5" Type="http://schemas.openxmlformats.org/officeDocument/2006/relationships/image" Target="../media/image1000.png"/><Relationship Id="rId10" Type="http://schemas.openxmlformats.org/officeDocument/2006/relationships/image" Target="../media/image1005.png"/><Relationship Id="rId4" Type="http://schemas.openxmlformats.org/officeDocument/2006/relationships/image" Target="../media/image999.png"/><Relationship Id="rId9" Type="http://schemas.openxmlformats.org/officeDocument/2006/relationships/image" Target="../media/image1004.png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3.png"/><Relationship Id="rId13" Type="http://schemas.openxmlformats.org/officeDocument/2006/relationships/image" Target="../media/image1018.png"/><Relationship Id="rId18" Type="http://schemas.openxmlformats.org/officeDocument/2006/relationships/image" Target="../media/image1023.png"/><Relationship Id="rId3" Type="http://schemas.openxmlformats.org/officeDocument/2006/relationships/image" Target="../media/image1009.png"/><Relationship Id="rId7" Type="http://schemas.openxmlformats.org/officeDocument/2006/relationships/image" Target="../media/image274.png"/><Relationship Id="rId12" Type="http://schemas.openxmlformats.org/officeDocument/2006/relationships/image" Target="../media/image1017.png"/><Relationship Id="rId17" Type="http://schemas.openxmlformats.org/officeDocument/2006/relationships/image" Target="../media/image1022.png"/><Relationship Id="rId2" Type="http://schemas.openxmlformats.org/officeDocument/2006/relationships/image" Target="../media/image243.png"/><Relationship Id="rId16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2.png"/><Relationship Id="rId11" Type="http://schemas.openxmlformats.org/officeDocument/2006/relationships/image" Target="../media/image1016.png"/><Relationship Id="rId5" Type="http://schemas.openxmlformats.org/officeDocument/2006/relationships/image" Target="../media/image1011.png"/><Relationship Id="rId15" Type="http://schemas.openxmlformats.org/officeDocument/2006/relationships/image" Target="../media/image1020.png"/><Relationship Id="rId10" Type="http://schemas.openxmlformats.org/officeDocument/2006/relationships/image" Target="../media/image1015.png"/><Relationship Id="rId4" Type="http://schemas.openxmlformats.org/officeDocument/2006/relationships/image" Target="../media/image1010.png"/><Relationship Id="rId9" Type="http://schemas.openxmlformats.org/officeDocument/2006/relationships/image" Target="../media/image1014.png"/><Relationship Id="rId14" Type="http://schemas.openxmlformats.org/officeDocument/2006/relationships/image" Target="../media/image1019.png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4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1.png"/><Relationship Id="rId3" Type="http://schemas.openxmlformats.org/officeDocument/2006/relationships/image" Target="../media/image1026.png"/><Relationship Id="rId7" Type="http://schemas.openxmlformats.org/officeDocument/2006/relationships/image" Target="../media/image1030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9.png"/><Relationship Id="rId5" Type="http://schemas.openxmlformats.org/officeDocument/2006/relationships/image" Target="../media/image1028.png"/><Relationship Id="rId4" Type="http://schemas.openxmlformats.org/officeDocument/2006/relationships/image" Target="../media/image10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7" Type="http://schemas.openxmlformats.org/officeDocument/2006/relationships/image" Target="../media/image1035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4.png"/><Relationship Id="rId5" Type="http://schemas.openxmlformats.org/officeDocument/2006/relationships/image" Target="../media/image1033.png"/><Relationship Id="rId4" Type="http://schemas.openxmlformats.org/officeDocument/2006/relationships/image" Target="../media/image1032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7.png"/><Relationship Id="rId4" Type="http://schemas.openxmlformats.org/officeDocument/2006/relationships/image" Target="../media/image1036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8.png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7" Type="http://schemas.openxmlformats.org/officeDocument/2006/relationships/image" Target="../media/image1042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1.png"/><Relationship Id="rId5" Type="http://schemas.openxmlformats.org/officeDocument/2006/relationships/image" Target="../media/image1040.png"/><Relationship Id="rId4" Type="http://schemas.openxmlformats.org/officeDocument/2006/relationships/image" Target="../media/image1039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7" Type="http://schemas.openxmlformats.org/officeDocument/2006/relationships/image" Target="../media/image104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5.png"/><Relationship Id="rId5" Type="http://schemas.openxmlformats.org/officeDocument/2006/relationships/image" Target="../media/image1044.png"/><Relationship Id="rId4" Type="http://schemas.openxmlformats.org/officeDocument/2006/relationships/image" Target="../media/image1043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7" Type="http://schemas.openxmlformats.org/officeDocument/2006/relationships/image" Target="../media/image1050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9.png"/><Relationship Id="rId5" Type="http://schemas.openxmlformats.org/officeDocument/2006/relationships/image" Target="../media/image1048.png"/><Relationship Id="rId4" Type="http://schemas.openxmlformats.org/officeDocument/2006/relationships/image" Target="../media/image1047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1.png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7" Type="http://schemas.openxmlformats.org/officeDocument/2006/relationships/image" Target="../media/image1055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4.png"/><Relationship Id="rId5" Type="http://schemas.openxmlformats.org/officeDocument/2006/relationships/image" Target="../media/image1053.png"/><Relationship Id="rId4" Type="http://schemas.openxmlformats.org/officeDocument/2006/relationships/image" Target="../media/image1052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8.png"/><Relationship Id="rId5" Type="http://schemas.openxmlformats.org/officeDocument/2006/relationships/image" Target="../media/image1057.png"/><Relationship Id="rId4" Type="http://schemas.openxmlformats.org/officeDocument/2006/relationships/image" Target="../media/image1056.png"/></Relationships>
</file>

<file path=ppt/slides/_rels/slide4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3.png"/><Relationship Id="rId13" Type="http://schemas.openxmlformats.org/officeDocument/2006/relationships/image" Target="../media/image1068.png"/><Relationship Id="rId18" Type="http://schemas.openxmlformats.org/officeDocument/2006/relationships/image" Target="../media/image1073.png"/><Relationship Id="rId3" Type="http://schemas.openxmlformats.org/officeDocument/2006/relationships/image" Target="../media/image1026.png"/><Relationship Id="rId7" Type="http://schemas.openxmlformats.org/officeDocument/2006/relationships/image" Target="../media/image1062.png"/><Relationship Id="rId12" Type="http://schemas.openxmlformats.org/officeDocument/2006/relationships/image" Target="../media/image1067.png"/><Relationship Id="rId17" Type="http://schemas.openxmlformats.org/officeDocument/2006/relationships/image" Target="../media/image1072.png"/><Relationship Id="rId2" Type="http://schemas.openxmlformats.org/officeDocument/2006/relationships/image" Target="../media/image1025.png"/><Relationship Id="rId16" Type="http://schemas.openxmlformats.org/officeDocument/2006/relationships/image" Target="../media/image1071.png"/><Relationship Id="rId20" Type="http://schemas.openxmlformats.org/officeDocument/2006/relationships/image" Target="../media/image10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1.png"/><Relationship Id="rId11" Type="http://schemas.openxmlformats.org/officeDocument/2006/relationships/image" Target="../media/image1066.png"/><Relationship Id="rId5" Type="http://schemas.openxmlformats.org/officeDocument/2006/relationships/image" Target="../media/image1060.png"/><Relationship Id="rId15" Type="http://schemas.openxmlformats.org/officeDocument/2006/relationships/image" Target="../media/image1070.png"/><Relationship Id="rId10" Type="http://schemas.openxmlformats.org/officeDocument/2006/relationships/image" Target="../media/image1065.png"/><Relationship Id="rId19" Type="http://schemas.openxmlformats.org/officeDocument/2006/relationships/image" Target="../media/image1074.png"/><Relationship Id="rId4" Type="http://schemas.openxmlformats.org/officeDocument/2006/relationships/image" Target="../media/image1059.png"/><Relationship Id="rId9" Type="http://schemas.openxmlformats.org/officeDocument/2006/relationships/image" Target="../media/image1064.png"/><Relationship Id="rId14" Type="http://schemas.openxmlformats.org/officeDocument/2006/relationships/image" Target="../media/image10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13" Type="http://schemas.openxmlformats.org/officeDocument/2006/relationships/image" Target="../media/image1085.png"/><Relationship Id="rId18" Type="http://schemas.openxmlformats.org/officeDocument/2006/relationships/image" Target="../media/image1090.png"/><Relationship Id="rId3" Type="http://schemas.openxmlformats.org/officeDocument/2006/relationships/image" Target="../media/image1026.png"/><Relationship Id="rId21" Type="http://schemas.openxmlformats.org/officeDocument/2006/relationships/image" Target="../media/image1093.png"/><Relationship Id="rId7" Type="http://schemas.openxmlformats.org/officeDocument/2006/relationships/image" Target="../media/image1079.png"/><Relationship Id="rId12" Type="http://schemas.openxmlformats.org/officeDocument/2006/relationships/image" Target="../media/image1084.png"/><Relationship Id="rId17" Type="http://schemas.openxmlformats.org/officeDocument/2006/relationships/image" Target="../media/image1089.png"/><Relationship Id="rId2" Type="http://schemas.openxmlformats.org/officeDocument/2006/relationships/image" Target="../media/image1025.png"/><Relationship Id="rId16" Type="http://schemas.openxmlformats.org/officeDocument/2006/relationships/image" Target="../media/image1088.png"/><Relationship Id="rId20" Type="http://schemas.openxmlformats.org/officeDocument/2006/relationships/image" Target="../media/image10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8.png"/><Relationship Id="rId11" Type="http://schemas.openxmlformats.org/officeDocument/2006/relationships/image" Target="../media/image1083.png"/><Relationship Id="rId5" Type="http://schemas.openxmlformats.org/officeDocument/2006/relationships/image" Target="../media/image1077.png"/><Relationship Id="rId15" Type="http://schemas.openxmlformats.org/officeDocument/2006/relationships/image" Target="../media/image1087.png"/><Relationship Id="rId10" Type="http://schemas.openxmlformats.org/officeDocument/2006/relationships/image" Target="../media/image1082.png"/><Relationship Id="rId19" Type="http://schemas.openxmlformats.org/officeDocument/2006/relationships/image" Target="../media/image1091.png"/><Relationship Id="rId4" Type="http://schemas.openxmlformats.org/officeDocument/2006/relationships/image" Target="../media/image1076.png"/><Relationship Id="rId9" Type="http://schemas.openxmlformats.org/officeDocument/2006/relationships/image" Target="../media/image1081.png"/><Relationship Id="rId14" Type="http://schemas.openxmlformats.org/officeDocument/2006/relationships/image" Target="../media/image1086.png"/><Relationship Id="rId22" Type="http://schemas.openxmlformats.org/officeDocument/2006/relationships/image" Target="../media/image1094.png"/></Relationships>
</file>

<file path=ppt/slides/_rels/slide5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9.png"/><Relationship Id="rId13" Type="http://schemas.openxmlformats.org/officeDocument/2006/relationships/image" Target="../media/image1104.png"/><Relationship Id="rId18" Type="http://schemas.openxmlformats.org/officeDocument/2006/relationships/image" Target="../media/image1109.png"/><Relationship Id="rId3" Type="http://schemas.openxmlformats.org/officeDocument/2006/relationships/image" Target="../media/image1026.png"/><Relationship Id="rId7" Type="http://schemas.openxmlformats.org/officeDocument/2006/relationships/image" Target="../media/image1098.png"/><Relationship Id="rId12" Type="http://schemas.openxmlformats.org/officeDocument/2006/relationships/image" Target="../media/image1103.png"/><Relationship Id="rId17" Type="http://schemas.openxmlformats.org/officeDocument/2006/relationships/image" Target="../media/image1108.png"/><Relationship Id="rId2" Type="http://schemas.openxmlformats.org/officeDocument/2006/relationships/image" Target="../media/image1025.png"/><Relationship Id="rId16" Type="http://schemas.openxmlformats.org/officeDocument/2006/relationships/image" Target="../media/image1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7.png"/><Relationship Id="rId11" Type="http://schemas.openxmlformats.org/officeDocument/2006/relationships/image" Target="../media/image1102.png"/><Relationship Id="rId5" Type="http://schemas.openxmlformats.org/officeDocument/2006/relationships/image" Target="../media/image1096.png"/><Relationship Id="rId15" Type="http://schemas.openxmlformats.org/officeDocument/2006/relationships/image" Target="../media/image1106.png"/><Relationship Id="rId10" Type="http://schemas.openxmlformats.org/officeDocument/2006/relationships/image" Target="../media/image1101.png"/><Relationship Id="rId4" Type="http://schemas.openxmlformats.org/officeDocument/2006/relationships/image" Target="../media/image1095.png"/><Relationship Id="rId9" Type="http://schemas.openxmlformats.org/officeDocument/2006/relationships/image" Target="../media/image1100.png"/><Relationship Id="rId14" Type="http://schemas.openxmlformats.org/officeDocument/2006/relationships/image" Target="../media/image1105.png"/></Relationships>
</file>

<file path=ppt/slides/_rels/slide5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4.png"/><Relationship Id="rId13" Type="http://schemas.openxmlformats.org/officeDocument/2006/relationships/image" Target="../media/image1119.png"/><Relationship Id="rId18" Type="http://schemas.openxmlformats.org/officeDocument/2006/relationships/image" Target="../media/image1124.png"/><Relationship Id="rId3" Type="http://schemas.openxmlformats.org/officeDocument/2006/relationships/image" Target="../media/image1026.png"/><Relationship Id="rId21" Type="http://schemas.openxmlformats.org/officeDocument/2006/relationships/image" Target="../media/image1127.png"/><Relationship Id="rId7" Type="http://schemas.openxmlformats.org/officeDocument/2006/relationships/image" Target="../media/image1113.png"/><Relationship Id="rId12" Type="http://schemas.openxmlformats.org/officeDocument/2006/relationships/image" Target="../media/image1118.png"/><Relationship Id="rId17" Type="http://schemas.openxmlformats.org/officeDocument/2006/relationships/image" Target="../media/image1123.png"/><Relationship Id="rId25" Type="http://schemas.openxmlformats.org/officeDocument/2006/relationships/image" Target="../media/image1131.png"/><Relationship Id="rId2" Type="http://schemas.openxmlformats.org/officeDocument/2006/relationships/image" Target="../media/image1025.png"/><Relationship Id="rId16" Type="http://schemas.openxmlformats.org/officeDocument/2006/relationships/image" Target="../media/image1122.png"/><Relationship Id="rId20" Type="http://schemas.openxmlformats.org/officeDocument/2006/relationships/image" Target="../media/image1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2.png"/><Relationship Id="rId11" Type="http://schemas.openxmlformats.org/officeDocument/2006/relationships/image" Target="../media/image1117.png"/><Relationship Id="rId24" Type="http://schemas.openxmlformats.org/officeDocument/2006/relationships/image" Target="../media/image1130.png"/><Relationship Id="rId5" Type="http://schemas.openxmlformats.org/officeDocument/2006/relationships/image" Target="../media/image1111.png"/><Relationship Id="rId15" Type="http://schemas.openxmlformats.org/officeDocument/2006/relationships/image" Target="../media/image1121.png"/><Relationship Id="rId23" Type="http://schemas.openxmlformats.org/officeDocument/2006/relationships/image" Target="../media/image1129.png"/><Relationship Id="rId10" Type="http://schemas.openxmlformats.org/officeDocument/2006/relationships/image" Target="../media/image1116.png"/><Relationship Id="rId19" Type="http://schemas.openxmlformats.org/officeDocument/2006/relationships/image" Target="../media/image1125.png"/><Relationship Id="rId4" Type="http://schemas.openxmlformats.org/officeDocument/2006/relationships/image" Target="../media/image1110.png"/><Relationship Id="rId9" Type="http://schemas.openxmlformats.org/officeDocument/2006/relationships/image" Target="../media/image1115.png"/><Relationship Id="rId14" Type="http://schemas.openxmlformats.org/officeDocument/2006/relationships/image" Target="../media/image1120.png"/><Relationship Id="rId22" Type="http://schemas.openxmlformats.org/officeDocument/2006/relationships/image" Target="../media/image1128.png"/></Relationships>
</file>

<file path=ppt/slides/_rels/slide5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5.png"/><Relationship Id="rId13" Type="http://schemas.openxmlformats.org/officeDocument/2006/relationships/image" Target="../media/image1140.png"/><Relationship Id="rId18" Type="http://schemas.openxmlformats.org/officeDocument/2006/relationships/image" Target="../media/image1145.png"/><Relationship Id="rId3" Type="http://schemas.openxmlformats.org/officeDocument/2006/relationships/image" Target="../media/image1026.png"/><Relationship Id="rId7" Type="http://schemas.openxmlformats.org/officeDocument/2006/relationships/image" Target="../media/image1134.png"/><Relationship Id="rId12" Type="http://schemas.openxmlformats.org/officeDocument/2006/relationships/image" Target="../media/image1139.png"/><Relationship Id="rId17" Type="http://schemas.openxmlformats.org/officeDocument/2006/relationships/image" Target="../media/image1144.png"/><Relationship Id="rId2" Type="http://schemas.openxmlformats.org/officeDocument/2006/relationships/image" Target="../media/image1025.png"/><Relationship Id="rId16" Type="http://schemas.openxmlformats.org/officeDocument/2006/relationships/image" Target="../media/image1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3.png"/><Relationship Id="rId11" Type="http://schemas.openxmlformats.org/officeDocument/2006/relationships/image" Target="../media/image1138.png"/><Relationship Id="rId5" Type="http://schemas.openxmlformats.org/officeDocument/2006/relationships/image" Target="../media/image1132.png"/><Relationship Id="rId15" Type="http://schemas.openxmlformats.org/officeDocument/2006/relationships/image" Target="../media/image1142.png"/><Relationship Id="rId10" Type="http://schemas.openxmlformats.org/officeDocument/2006/relationships/image" Target="../media/image1137.png"/><Relationship Id="rId19" Type="http://schemas.openxmlformats.org/officeDocument/2006/relationships/image" Target="../media/image1146.png"/><Relationship Id="rId4" Type="http://schemas.openxmlformats.org/officeDocument/2006/relationships/image" Target="../media/image1110.png"/><Relationship Id="rId9" Type="http://schemas.openxmlformats.org/officeDocument/2006/relationships/image" Target="../media/image1136.png"/><Relationship Id="rId14" Type="http://schemas.openxmlformats.org/officeDocument/2006/relationships/image" Target="../media/image1141.png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155.png"/><Relationship Id="rId18" Type="http://schemas.openxmlformats.org/officeDocument/2006/relationships/image" Target="../media/image1160.png"/><Relationship Id="rId3" Type="http://schemas.openxmlformats.org/officeDocument/2006/relationships/image" Target="../media/image1026.png"/><Relationship Id="rId21" Type="http://schemas.openxmlformats.org/officeDocument/2006/relationships/image" Target="../media/image1163.png"/><Relationship Id="rId7" Type="http://schemas.openxmlformats.org/officeDocument/2006/relationships/image" Target="../media/image1149.png"/><Relationship Id="rId12" Type="http://schemas.openxmlformats.org/officeDocument/2006/relationships/image" Target="../media/image1154.png"/><Relationship Id="rId17" Type="http://schemas.openxmlformats.org/officeDocument/2006/relationships/image" Target="../media/image1159.png"/><Relationship Id="rId2" Type="http://schemas.openxmlformats.org/officeDocument/2006/relationships/image" Target="../media/image1025.png"/><Relationship Id="rId16" Type="http://schemas.openxmlformats.org/officeDocument/2006/relationships/image" Target="../media/image1158.png"/><Relationship Id="rId20" Type="http://schemas.openxmlformats.org/officeDocument/2006/relationships/image" Target="../media/image1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8.png"/><Relationship Id="rId11" Type="http://schemas.openxmlformats.org/officeDocument/2006/relationships/image" Target="../media/image1153.png"/><Relationship Id="rId24" Type="http://schemas.openxmlformats.org/officeDocument/2006/relationships/image" Target="../media/image1166.png"/><Relationship Id="rId5" Type="http://schemas.openxmlformats.org/officeDocument/2006/relationships/image" Target="../media/image1147.png"/><Relationship Id="rId15" Type="http://schemas.openxmlformats.org/officeDocument/2006/relationships/image" Target="../media/image1157.png"/><Relationship Id="rId23" Type="http://schemas.openxmlformats.org/officeDocument/2006/relationships/image" Target="../media/image1165.png"/><Relationship Id="rId10" Type="http://schemas.openxmlformats.org/officeDocument/2006/relationships/image" Target="../media/image1152.png"/><Relationship Id="rId19" Type="http://schemas.openxmlformats.org/officeDocument/2006/relationships/image" Target="../media/image1161.png"/><Relationship Id="rId4" Type="http://schemas.openxmlformats.org/officeDocument/2006/relationships/image" Target="../media/image1110.png"/><Relationship Id="rId9" Type="http://schemas.openxmlformats.org/officeDocument/2006/relationships/image" Target="../media/image1151.png"/><Relationship Id="rId14" Type="http://schemas.openxmlformats.org/officeDocument/2006/relationships/image" Target="../media/image1156.png"/><Relationship Id="rId22" Type="http://schemas.openxmlformats.org/officeDocument/2006/relationships/image" Target="../media/image1164.png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1.png"/><Relationship Id="rId13" Type="http://schemas.openxmlformats.org/officeDocument/2006/relationships/image" Target="../media/image1176.png"/><Relationship Id="rId18" Type="http://schemas.openxmlformats.org/officeDocument/2006/relationships/image" Target="../media/image1181.png"/><Relationship Id="rId26" Type="http://schemas.openxmlformats.org/officeDocument/2006/relationships/image" Target="../media/image1189.png"/><Relationship Id="rId3" Type="http://schemas.openxmlformats.org/officeDocument/2006/relationships/image" Target="../media/image1026.png"/><Relationship Id="rId21" Type="http://schemas.openxmlformats.org/officeDocument/2006/relationships/image" Target="../media/image1184.png"/><Relationship Id="rId7" Type="http://schemas.openxmlformats.org/officeDocument/2006/relationships/image" Target="../media/image1170.png"/><Relationship Id="rId12" Type="http://schemas.openxmlformats.org/officeDocument/2006/relationships/image" Target="../media/image1175.png"/><Relationship Id="rId17" Type="http://schemas.openxmlformats.org/officeDocument/2006/relationships/image" Target="../media/image1180.png"/><Relationship Id="rId25" Type="http://schemas.openxmlformats.org/officeDocument/2006/relationships/image" Target="../media/image1188.png"/><Relationship Id="rId2" Type="http://schemas.openxmlformats.org/officeDocument/2006/relationships/image" Target="../media/image1025.png"/><Relationship Id="rId16" Type="http://schemas.openxmlformats.org/officeDocument/2006/relationships/image" Target="../media/image1179.png"/><Relationship Id="rId20" Type="http://schemas.openxmlformats.org/officeDocument/2006/relationships/image" Target="../media/image1183.png"/><Relationship Id="rId29" Type="http://schemas.openxmlformats.org/officeDocument/2006/relationships/image" Target="../media/image1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9.png"/><Relationship Id="rId11" Type="http://schemas.openxmlformats.org/officeDocument/2006/relationships/image" Target="../media/image1174.png"/><Relationship Id="rId24" Type="http://schemas.openxmlformats.org/officeDocument/2006/relationships/image" Target="../media/image1187.png"/><Relationship Id="rId5" Type="http://schemas.openxmlformats.org/officeDocument/2006/relationships/image" Target="../media/image1168.png"/><Relationship Id="rId15" Type="http://schemas.openxmlformats.org/officeDocument/2006/relationships/image" Target="../media/image1178.png"/><Relationship Id="rId23" Type="http://schemas.openxmlformats.org/officeDocument/2006/relationships/image" Target="../media/image1186.png"/><Relationship Id="rId28" Type="http://schemas.openxmlformats.org/officeDocument/2006/relationships/image" Target="../media/image1191.png"/><Relationship Id="rId10" Type="http://schemas.openxmlformats.org/officeDocument/2006/relationships/image" Target="../media/image1173.png"/><Relationship Id="rId19" Type="http://schemas.openxmlformats.org/officeDocument/2006/relationships/image" Target="../media/image1182.png"/><Relationship Id="rId4" Type="http://schemas.openxmlformats.org/officeDocument/2006/relationships/image" Target="../media/image1167.png"/><Relationship Id="rId9" Type="http://schemas.openxmlformats.org/officeDocument/2006/relationships/image" Target="../media/image1172.png"/><Relationship Id="rId14" Type="http://schemas.openxmlformats.org/officeDocument/2006/relationships/image" Target="../media/image1177.png"/><Relationship Id="rId22" Type="http://schemas.openxmlformats.org/officeDocument/2006/relationships/image" Target="../media/image1185.png"/><Relationship Id="rId27" Type="http://schemas.openxmlformats.org/officeDocument/2006/relationships/image" Target="../media/image1190.png"/><Relationship Id="rId30" Type="http://schemas.openxmlformats.org/officeDocument/2006/relationships/image" Target="../media/image1193.png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5.png"/><Relationship Id="rId4" Type="http://schemas.openxmlformats.org/officeDocument/2006/relationships/image" Target="../media/image1194.png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6.png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7.pn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1.png"/><Relationship Id="rId5" Type="http://schemas.openxmlformats.org/officeDocument/2006/relationships/image" Target="../media/image1200.png"/><Relationship Id="rId4" Type="http://schemas.openxmlformats.org/officeDocument/2006/relationships/image" Target="../media/image1199.png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4.png"/><Relationship Id="rId5" Type="http://schemas.openxmlformats.org/officeDocument/2006/relationships/image" Target="../media/image1203.png"/><Relationship Id="rId4" Type="http://schemas.openxmlformats.org/officeDocument/2006/relationships/image" Target="../media/image1202.png"/></Relationships>
</file>

<file path=ppt/slides/_rels/slide5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9.png"/><Relationship Id="rId13" Type="http://schemas.openxmlformats.org/officeDocument/2006/relationships/image" Target="../media/image1214.png"/><Relationship Id="rId18" Type="http://schemas.openxmlformats.org/officeDocument/2006/relationships/image" Target="../media/image1219.png"/><Relationship Id="rId3" Type="http://schemas.openxmlformats.org/officeDocument/2006/relationships/image" Target="../media/image1026.png"/><Relationship Id="rId7" Type="http://schemas.openxmlformats.org/officeDocument/2006/relationships/image" Target="../media/image1208.png"/><Relationship Id="rId12" Type="http://schemas.openxmlformats.org/officeDocument/2006/relationships/image" Target="../media/image1213.png"/><Relationship Id="rId17" Type="http://schemas.openxmlformats.org/officeDocument/2006/relationships/image" Target="../media/image1218.png"/><Relationship Id="rId2" Type="http://schemas.openxmlformats.org/officeDocument/2006/relationships/image" Target="../media/image1025.png"/><Relationship Id="rId16" Type="http://schemas.openxmlformats.org/officeDocument/2006/relationships/image" Target="../media/image1217.png"/><Relationship Id="rId20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7.png"/><Relationship Id="rId11" Type="http://schemas.openxmlformats.org/officeDocument/2006/relationships/image" Target="../media/image1212.png"/><Relationship Id="rId5" Type="http://schemas.openxmlformats.org/officeDocument/2006/relationships/image" Target="../media/image1206.png"/><Relationship Id="rId15" Type="http://schemas.openxmlformats.org/officeDocument/2006/relationships/image" Target="../media/image1216.png"/><Relationship Id="rId10" Type="http://schemas.openxmlformats.org/officeDocument/2006/relationships/image" Target="../media/image1211.png"/><Relationship Id="rId19" Type="http://schemas.openxmlformats.org/officeDocument/2006/relationships/image" Target="../media/image1220.png"/><Relationship Id="rId4" Type="http://schemas.openxmlformats.org/officeDocument/2006/relationships/image" Target="../media/image1205.png"/><Relationship Id="rId9" Type="http://schemas.openxmlformats.org/officeDocument/2006/relationships/image" Target="../media/image1210.png"/><Relationship Id="rId14" Type="http://schemas.openxmlformats.org/officeDocument/2006/relationships/image" Target="../media/image1215.png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3.png"/><Relationship Id="rId4" Type="http://schemas.openxmlformats.org/officeDocument/2006/relationships/image" Target="../media/image1222.png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7" Type="http://schemas.openxmlformats.org/officeDocument/2006/relationships/image" Target="../media/image1227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6.png"/><Relationship Id="rId5" Type="http://schemas.openxmlformats.org/officeDocument/2006/relationships/image" Target="../media/image1225.png"/><Relationship Id="rId4" Type="http://schemas.openxmlformats.org/officeDocument/2006/relationships/image" Target="../media/image1224.png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7" Type="http://schemas.openxmlformats.org/officeDocument/2006/relationships/image" Target="../media/image1227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5" Type="http://schemas.openxmlformats.org/officeDocument/2006/relationships/image" Target="../media/image1229.png"/><Relationship Id="rId4" Type="http://schemas.openxmlformats.org/officeDocument/2006/relationships/image" Target="../media/image1228.png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7" Type="http://schemas.openxmlformats.org/officeDocument/2006/relationships/image" Target="../media/image1234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3.png"/><Relationship Id="rId5" Type="http://schemas.openxmlformats.org/officeDocument/2006/relationships/image" Target="../media/image1232.png"/><Relationship Id="rId4" Type="http://schemas.openxmlformats.org/officeDocument/2006/relationships/image" Target="../media/image1231.png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5.jpg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6.jpg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7.png"/><Relationship Id="rId1" Type="http://schemas.openxmlformats.org/officeDocument/2006/relationships/slideLayout" Target="../slideLayouts/slideLayout4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8.jpg"/><Relationship Id="rId1" Type="http://schemas.openxmlformats.org/officeDocument/2006/relationships/slideLayout" Target="../slideLayouts/slideLayout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5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9.jpg"/><Relationship Id="rId1" Type="http://schemas.openxmlformats.org/officeDocument/2006/relationships/slideLayout" Target="../slideLayouts/slideLayout4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5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1.jpg"/><Relationship Id="rId1" Type="http://schemas.openxmlformats.org/officeDocument/2006/relationships/slideLayout" Target="../slideLayouts/slideLayout5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2.png"/><Relationship Id="rId1" Type="http://schemas.openxmlformats.org/officeDocument/2006/relationships/slideLayout" Target="../slideLayouts/slideLayout5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3.jpg"/><Relationship Id="rId1" Type="http://schemas.openxmlformats.org/officeDocument/2006/relationships/slideLayout" Target="../slideLayouts/slideLayout5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5.jpg"/><Relationship Id="rId2" Type="http://schemas.openxmlformats.org/officeDocument/2006/relationships/image" Target="../media/image124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6.png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1249.png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1.jpg"/><Relationship Id="rId7" Type="http://schemas.openxmlformats.org/officeDocument/2006/relationships/image" Target="../media/image1255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4.png"/><Relationship Id="rId5" Type="http://schemas.openxmlformats.org/officeDocument/2006/relationships/image" Target="../media/image1253.png"/><Relationship Id="rId4" Type="http://schemas.openxmlformats.org/officeDocument/2006/relationships/image" Target="../media/image1252.png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7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8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1.xml"/></Relationships>
</file>

<file path=ppt/slides/_rels/slide5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4.png"/><Relationship Id="rId3" Type="http://schemas.openxmlformats.org/officeDocument/2006/relationships/image" Target="../media/image1259.png"/><Relationship Id="rId7" Type="http://schemas.openxmlformats.org/officeDocument/2006/relationships/image" Target="../media/image1263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2.png"/><Relationship Id="rId5" Type="http://schemas.openxmlformats.org/officeDocument/2006/relationships/image" Target="../media/image1261.png"/><Relationship Id="rId4" Type="http://schemas.openxmlformats.org/officeDocument/2006/relationships/image" Target="../media/image1260.png"/><Relationship Id="rId9" Type="http://schemas.openxmlformats.org/officeDocument/2006/relationships/image" Target="../media/image1265.png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6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7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8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1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1.xml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2.png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3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5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6.png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7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8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1.xml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3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4.jpg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5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6.png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7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5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5.jpg"/><Relationship Id="rId2" Type="http://schemas.openxmlformats.org/officeDocument/2006/relationships/image" Target="../media/image124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1288.png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9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4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4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1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3.png"/><Relationship Id="rId4" Type="http://schemas.openxmlformats.org/officeDocument/2006/relationships/image" Target="../media/image1292.png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4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3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305.png"/><Relationship Id="rId18" Type="http://schemas.openxmlformats.org/officeDocument/2006/relationships/image" Target="../media/image1310.png"/><Relationship Id="rId3" Type="http://schemas.openxmlformats.org/officeDocument/2006/relationships/image" Target="../media/image1295.png"/><Relationship Id="rId21" Type="http://schemas.openxmlformats.org/officeDocument/2006/relationships/image" Target="../media/image1313.png"/><Relationship Id="rId7" Type="http://schemas.openxmlformats.org/officeDocument/2006/relationships/image" Target="../media/image1299.png"/><Relationship Id="rId12" Type="http://schemas.openxmlformats.org/officeDocument/2006/relationships/image" Target="../media/image1304.png"/><Relationship Id="rId17" Type="http://schemas.openxmlformats.org/officeDocument/2006/relationships/image" Target="../media/image1309.png"/><Relationship Id="rId2" Type="http://schemas.openxmlformats.org/officeDocument/2006/relationships/image" Target="../media/image1247.png"/><Relationship Id="rId16" Type="http://schemas.openxmlformats.org/officeDocument/2006/relationships/image" Target="../media/image1308.png"/><Relationship Id="rId20" Type="http://schemas.openxmlformats.org/officeDocument/2006/relationships/image" Target="../media/image1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8.png"/><Relationship Id="rId11" Type="http://schemas.openxmlformats.org/officeDocument/2006/relationships/image" Target="../media/image1303.png"/><Relationship Id="rId5" Type="http://schemas.openxmlformats.org/officeDocument/2006/relationships/image" Target="../media/image1297.png"/><Relationship Id="rId15" Type="http://schemas.openxmlformats.org/officeDocument/2006/relationships/image" Target="../media/image1307.png"/><Relationship Id="rId10" Type="http://schemas.openxmlformats.org/officeDocument/2006/relationships/image" Target="../media/image1302.png"/><Relationship Id="rId19" Type="http://schemas.openxmlformats.org/officeDocument/2006/relationships/image" Target="../media/image1311.png"/><Relationship Id="rId4" Type="http://schemas.openxmlformats.org/officeDocument/2006/relationships/image" Target="../media/image1296.png"/><Relationship Id="rId9" Type="http://schemas.openxmlformats.org/officeDocument/2006/relationships/image" Target="../media/image1301.png"/><Relationship Id="rId14" Type="http://schemas.openxmlformats.org/officeDocument/2006/relationships/image" Target="../media/image1306.png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4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5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6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9.png"/><Relationship Id="rId5" Type="http://schemas.openxmlformats.org/officeDocument/2006/relationships/image" Target="../media/image1318.png"/><Relationship Id="rId4" Type="http://schemas.openxmlformats.org/officeDocument/2006/relationships/image" Target="../media/image1317.png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jp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3.png"/><Relationship Id="rId4" Type="http://schemas.openxmlformats.org/officeDocument/2006/relationships/image" Target="../media/image13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4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5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4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6.png"/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14288" y="1685302"/>
            <a:ext cx="2456815" cy="4409440"/>
          </a:xfrm>
          <a:custGeom>
            <a:avLst/>
            <a:gdLst/>
            <a:ahLst/>
            <a:cxnLst/>
            <a:rect l="l" t="t" r="r" b="b"/>
            <a:pathLst>
              <a:path w="2456815" h="4409440">
                <a:moveTo>
                  <a:pt x="2456688" y="0"/>
                </a:moveTo>
                <a:lnTo>
                  <a:pt x="2152269" y="0"/>
                </a:lnTo>
                <a:lnTo>
                  <a:pt x="2152269" y="4126217"/>
                </a:lnTo>
                <a:lnTo>
                  <a:pt x="0" y="4126217"/>
                </a:lnTo>
                <a:lnTo>
                  <a:pt x="0" y="4409427"/>
                </a:lnTo>
                <a:lnTo>
                  <a:pt x="2456688" y="4409427"/>
                </a:lnTo>
                <a:lnTo>
                  <a:pt x="2456688" y="4126217"/>
                </a:lnTo>
                <a:lnTo>
                  <a:pt x="245668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5404" y="745236"/>
            <a:ext cx="2456815" cy="4407535"/>
          </a:xfrm>
          <a:custGeom>
            <a:avLst/>
            <a:gdLst/>
            <a:ahLst/>
            <a:cxnLst/>
            <a:rect l="l" t="t" r="r" b="b"/>
            <a:pathLst>
              <a:path w="2456815" h="4407535">
                <a:moveTo>
                  <a:pt x="2456434" y="0"/>
                </a:moveTo>
                <a:lnTo>
                  <a:pt x="0" y="0"/>
                </a:lnTo>
                <a:lnTo>
                  <a:pt x="0" y="4407408"/>
                </a:lnTo>
                <a:lnTo>
                  <a:pt x="304355" y="4407408"/>
                </a:lnTo>
                <a:lnTo>
                  <a:pt x="304355" y="288289"/>
                </a:lnTo>
                <a:lnTo>
                  <a:pt x="2456434" y="285623"/>
                </a:lnTo>
                <a:lnTo>
                  <a:pt x="2456222" y="235820"/>
                </a:lnTo>
                <a:lnTo>
                  <a:pt x="2456603" y="96966"/>
                </a:lnTo>
                <a:lnTo>
                  <a:pt x="245643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00452" y="2321433"/>
            <a:ext cx="4796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2952"/>
                </a:solidFill>
                <a:latin typeface="Arial"/>
                <a:cs typeface="Arial"/>
              </a:rPr>
              <a:t>БАЗОВЫЕ</a:t>
            </a:r>
            <a:r>
              <a:rPr sz="3600" b="1" spc="-195" dirty="0">
                <a:solidFill>
                  <a:srgbClr val="002952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002952"/>
                </a:solidFill>
                <a:latin typeface="Arial"/>
                <a:cs typeface="Arial"/>
              </a:rPr>
              <a:t>ПОНЯТИЯ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6642" y="2809494"/>
            <a:ext cx="6740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2952"/>
                </a:solidFill>
                <a:latin typeface="Arial"/>
                <a:cs typeface="Arial"/>
              </a:rPr>
              <a:t>ПРОГРАММНОЙ</a:t>
            </a:r>
            <a:r>
              <a:rPr sz="3600" b="1" spc="-185" dirty="0">
                <a:solidFill>
                  <a:srgbClr val="002952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002952"/>
                </a:solidFill>
                <a:latin typeface="Arial"/>
                <a:cs typeface="Arial"/>
              </a:rPr>
              <a:t>ИНЖЕНЕРИИ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6698" y="3893145"/>
            <a:ext cx="5560060" cy="18161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R="1481455" algn="ctr">
              <a:lnSpc>
                <a:spcPct val="100000"/>
              </a:lnSpc>
              <a:spcBef>
                <a:spcPts val="335"/>
              </a:spcBef>
            </a:pPr>
            <a:r>
              <a:rPr sz="2400" spc="130" dirty="0">
                <a:solidFill>
                  <a:srgbClr val="4471C4"/>
                </a:solidFill>
                <a:latin typeface="Cambria"/>
                <a:cs typeface="Cambria"/>
              </a:rPr>
              <a:t>Машины</a:t>
            </a:r>
            <a:r>
              <a:rPr sz="2400" spc="140" dirty="0">
                <a:solidFill>
                  <a:srgbClr val="4471C4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4471C4"/>
                </a:solidFill>
                <a:latin typeface="Cambria"/>
                <a:cs typeface="Cambria"/>
              </a:rPr>
              <a:t>должны</a:t>
            </a:r>
            <a:r>
              <a:rPr sz="2400" spc="145" dirty="0">
                <a:solidFill>
                  <a:srgbClr val="4471C4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Cambria"/>
                <a:cs typeface="Cambria"/>
              </a:rPr>
              <a:t>работать.</a:t>
            </a:r>
            <a:endParaRPr sz="2400" dirty="0">
              <a:latin typeface="Cambria"/>
              <a:cs typeface="Cambria"/>
            </a:endParaRPr>
          </a:p>
          <a:p>
            <a:pPr marR="1479550" algn="ctr">
              <a:lnSpc>
                <a:spcPct val="100000"/>
              </a:lnSpc>
              <a:spcBef>
                <a:spcPts val="350"/>
              </a:spcBef>
            </a:pPr>
            <a:r>
              <a:rPr sz="2400" spc="85" dirty="0">
                <a:solidFill>
                  <a:srgbClr val="4471C4"/>
                </a:solidFill>
                <a:latin typeface="Cambria"/>
                <a:cs typeface="Cambria"/>
              </a:rPr>
              <a:t>Люди</a:t>
            </a:r>
            <a:r>
              <a:rPr sz="2400" spc="150" dirty="0">
                <a:solidFill>
                  <a:srgbClr val="4471C4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4471C4"/>
                </a:solidFill>
                <a:latin typeface="Cambria"/>
                <a:cs typeface="Cambria"/>
              </a:rPr>
              <a:t>должны</a:t>
            </a:r>
            <a:r>
              <a:rPr sz="2400" spc="155" dirty="0">
                <a:solidFill>
                  <a:srgbClr val="4471C4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Cambria"/>
                <a:cs typeface="Cambria"/>
              </a:rPr>
              <a:t>думать</a:t>
            </a:r>
            <a:r>
              <a:rPr sz="3600" spc="-10" dirty="0">
                <a:solidFill>
                  <a:srgbClr val="4471C4"/>
                </a:solidFill>
                <a:latin typeface="Tahoma"/>
                <a:cs typeface="Tahoma"/>
              </a:rPr>
              <a:t>.</a:t>
            </a:r>
            <a:endParaRPr sz="3600" dirty="0">
              <a:latin typeface="Tahoma"/>
              <a:cs typeface="Tahoma"/>
            </a:endParaRPr>
          </a:p>
          <a:p>
            <a:pPr marL="1861185">
              <a:lnSpc>
                <a:spcPct val="100000"/>
              </a:lnSpc>
              <a:spcBef>
                <a:spcPts val="2950"/>
              </a:spcBef>
            </a:pPr>
            <a:r>
              <a:rPr sz="2800" spc="110" dirty="0">
                <a:solidFill>
                  <a:srgbClr val="565F6C"/>
                </a:solidFill>
                <a:latin typeface="Cambria"/>
                <a:cs typeface="Cambria"/>
              </a:rPr>
              <a:t>Девиз</a:t>
            </a:r>
            <a:r>
              <a:rPr sz="2800" spc="165" dirty="0">
                <a:solidFill>
                  <a:srgbClr val="565F6C"/>
                </a:solidFill>
                <a:latin typeface="Cambria"/>
                <a:cs typeface="Cambria"/>
              </a:rPr>
              <a:t> </a:t>
            </a:r>
            <a:r>
              <a:rPr sz="2800" spc="75" dirty="0">
                <a:solidFill>
                  <a:srgbClr val="565F6C"/>
                </a:solidFill>
                <a:latin typeface="Cambria"/>
                <a:cs typeface="Cambria"/>
              </a:rPr>
              <a:t>компании</a:t>
            </a:r>
            <a:r>
              <a:rPr sz="2800" spc="180" dirty="0">
                <a:solidFill>
                  <a:srgbClr val="565F6C"/>
                </a:solidFill>
                <a:latin typeface="Cambria"/>
                <a:cs typeface="Cambria"/>
              </a:rPr>
              <a:t> </a:t>
            </a:r>
            <a:r>
              <a:rPr sz="2800" spc="265" dirty="0">
                <a:solidFill>
                  <a:srgbClr val="565F6C"/>
                </a:solidFill>
                <a:latin typeface="Cambria"/>
                <a:cs typeface="Cambria"/>
              </a:rPr>
              <a:t>IBM</a:t>
            </a:r>
            <a:endParaRPr sz="28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336" y="50292"/>
            <a:ext cx="6541008" cy="112166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7469" y="185369"/>
            <a:ext cx="5898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Языки</a:t>
            </a:r>
            <a:r>
              <a:rPr sz="4000" spc="-1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программирования</a:t>
            </a:r>
            <a:endParaRPr sz="40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444" y="1113282"/>
            <a:ext cx="7616825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marR="5080" indent="-342900">
              <a:lnSpc>
                <a:spcPts val="2590"/>
              </a:lnSpc>
              <a:spcBef>
                <a:spcPts val="425"/>
              </a:spcBef>
              <a:buFont typeface="Microsoft Sans Serif"/>
              <a:buChar char="•"/>
              <a:tabLst>
                <a:tab pos="354965" algn="l"/>
                <a:tab pos="684530" algn="l"/>
              </a:tabLst>
            </a:pPr>
            <a:r>
              <a:rPr sz="2400" spc="-50" dirty="0">
                <a:latin typeface="Franklin Gothic Medium"/>
                <a:cs typeface="Franklin Gothic Medium"/>
              </a:rPr>
              <a:t>С</a:t>
            </a:r>
            <a:r>
              <a:rPr sz="2400" dirty="0">
                <a:latin typeface="Franklin Gothic Medium"/>
                <a:cs typeface="Franklin Gothic Medium"/>
              </a:rPr>
              <a:t>	-</a:t>
            </a:r>
            <a:r>
              <a:rPr sz="2400" spc="-55" dirty="0">
                <a:latin typeface="Franklin Gothic Medium"/>
                <a:cs typeface="Franklin Gothic Medium"/>
              </a:rPr>
              <a:t> </a:t>
            </a:r>
            <a:r>
              <a:rPr sz="2400" spc="-40" dirty="0">
                <a:latin typeface="Franklin Gothic Medium"/>
                <a:cs typeface="Franklin Gothic Medium"/>
              </a:rPr>
              <a:t>универсальный</a:t>
            </a:r>
            <a:r>
              <a:rPr sz="2400" spc="-30" dirty="0">
                <a:latin typeface="Franklin Gothic Medium"/>
                <a:cs typeface="Franklin Gothic Medium"/>
              </a:rPr>
              <a:t> </a:t>
            </a:r>
            <a:r>
              <a:rPr sz="2400" spc="-55" dirty="0">
                <a:latin typeface="Franklin Gothic Medium"/>
                <a:cs typeface="Franklin Gothic Medium"/>
              </a:rPr>
              <a:t>язык</a:t>
            </a:r>
            <a:r>
              <a:rPr sz="2400" spc="-50" dirty="0">
                <a:latin typeface="Franklin Gothic Medium"/>
                <a:cs typeface="Franklin Gothic Medium"/>
              </a:rPr>
              <a:t> </a:t>
            </a:r>
            <a:r>
              <a:rPr sz="2400" spc="-30" dirty="0">
                <a:latin typeface="Franklin Gothic Medium"/>
                <a:cs typeface="Franklin Gothic Medium"/>
              </a:rPr>
              <a:t>программирования</a:t>
            </a:r>
            <a:r>
              <a:rPr sz="2400" spc="-45" dirty="0">
                <a:latin typeface="Franklin Gothic Medium"/>
                <a:cs typeface="Franklin Gothic Medium"/>
              </a:rPr>
              <a:t> </a:t>
            </a:r>
            <a:r>
              <a:rPr sz="2400" spc="-20" dirty="0">
                <a:latin typeface="Franklin Gothic Medium"/>
                <a:cs typeface="Franklin Gothic Medium"/>
              </a:rPr>
              <a:t>высокого уровня,</a:t>
            </a:r>
            <a:r>
              <a:rPr sz="2400" spc="-70" dirty="0">
                <a:latin typeface="Franklin Gothic Medium"/>
                <a:cs typeface="Franklin Gothic Medium"/>
              </a:rPr>
              <a:t> </a:t>
            </a:r>
            <a:r>
              <a:rPr sz="2400" spc="-60" dirty="0">
                <a:latin typeface="Franklin Gothic Medium"/>
                <a:cs typeface="Franklin Gothic Medium"/>
              </a:rPr>
              <a:t>который</a:t>
            </a:r>
            <a:r>
              <a:rPr sz="2400" spc="-55" dirty="0">
                <a:latin typeface="Franklin Gothic Medium"/>
                <a:cs typeface="Franklin Gothic Medium"/>
              </a:rPr>
              <a:t> </a:t>
            </a:r>
            <a:r>
              <a:rPr sz="2400" spc="-25" dirty="0">
                <a:latin typeface="Franklin Gothic Medium"/>
                <a:cs typeface="Franklin Gothic Medium"/>
              </a:rPr>
              <a:t>считается</a:t>
            </a:r>
            <a:r>
              <a:rPr sz="2400" spc="-75" dirty="0">
                <a:latin typeface="Franklin Gothic Medium"/>
                <a:cs typeface="Franklin Gothic Medium"/>
              </a:rPr>
              <a:t> </a:t>
            </a:r>
            <a:r>
              <a:rPr sz="2400" spc="-65" dirty="0">
                <a:latin typeface="Franklin Gothic Medium"/>
                <a:cs typeface="Franklin Gothic Medium"/>
              </a:rPr>
              <a:t>языком</a:t>
            </a:r>
            <a:r>
              <a:rPr sz="2400" spc="-75" dirty="0">
                <a:latin typeface="Franklin Gothic Medium"/>
                <a:cs typeface="Franklin Gothic Medium"/>
              </a:rPr>
              <a:t> </a:t>
            </a:r>
            <a:r>
              <a:rPr sz="2400" spc="-10" dirty="0">
                <a:latin typeface="Franklin Gothic Medium"/>
                <a:cs typeface="Franklin Gothic Medium"/>
              </a:rPr>
              <a:t>системного программирования.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53639" y="5644896"/>
            <a:ext cx="4171315" cy="680085"/>
            <a:chOff x="2453639" y="5644896"/>
            <a:chExt cx="4171315" cy="6800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3639" y="5644896"/>
              <a:ext cx="1731264" cy="6797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19" y="5644896"/>
              <a:ext cx="1493520" cy="6797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655" y="5644896"/>
              <a:ext cx="1757172" cy="67970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93444" y="5393232"/>
            <a:ext cx="785495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spc="-45" dirty="0">
                <a:latin typeface="Franklin Gothic Medium"/>
                <a:cs typeface="Franklin Gothic Medium"/>
              </a:rPr>
              <a:t>Разработан</a:t>
            </a:r>
            <a:r>
              <a:rPr sz="2400" spc="-50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Franklin Gothic Medium"/>
                <a:cs typeface="Franklin Gothic Medium"/>
              </a:rPr>
              <a:t>в</a:t>
            </a:r>
            <a:r>
              <a:rPr sz="2400" spc="-70" dirty="0">
                <a:latin typeface="Franklin Gothic Medium"/>
                <a:cs typeface="Franklin Gothic Medium"/>
              </a:rPr>
              <a:t> </a:t>
            </a:r>
            <a:r>
              <a:rPr sz="2400" spc="-10" dirty="0">
                <a:latin typeface="Franklin Gothic Medium"/>
                <a:cs typeface="Franklin Gothic Medium"/>
              </a:rPr>
              <a:t>середине</a:t>
            </a:r>
            <a:r>
              <a:rPr sz="2400" spc="-70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Franklin Gothic Medium"/>
                <a:cs typeface="Franklin Gothic Medium"/>
              </a:rPr>
              <a:t>70-х</a:t>
            </a:r>
            <a:r>
              <a:rPr sz="2400" spc="-60" dirty="0">
                <a:latin typeface="Franklin Gothic Medium"/>
                <a:cs typeface="Franklin Gothic Medium"/>
              </a:rPr>
              <a:t> </a:t>
            </a:r>
            <a:r>
              <a:rPr sz="2400" spc="-10" dirty="0">
                <a:latin typeface="Franklin Gothic Medium"/>
                <a:cs typeface="Franklin Gothic Medium"/>
              </a:rPr>
              <a:t>годов</a:t>
            </a:r>
            <a:r>
              <a:rPr sz="2400" spc="-70" dirty="0">
                <a:latin typeface="Franklin Gothic Medium"/>
                <a:cs typeface="Franklin Gothic Medium"/>
              </a:rPr>
              <a:t> </a:t>
            </a:r>
            <a:r>
              <a:rPr sz="2400" spc="-20" dirty="0">
                <a:latin typeface="Franklin Gothic Medium"/>
                <a:cs typeface="Franklin Gothic Medium"/>
              </a:rPr>
              <a:t>Денисом</a:t>
            </a:r>
            <a:r>
              <a:rPr sz="2400" spc="-75" dirty="0">
                <a:latin typeface="Franklin Gothic Medium"/>
                <a:cs typeface="Franklin Gothic Medium"/>
              </a:rPr>
              <a:t> </a:t>
            </a:r>
            <a:r>
              <a:rPr sz="2400" spc="-50" dirty="0">
                <a:latin typeface="Franklin Gothic Medium"/>
                <a:cs typeface="Franklin Gothic Medium"/>
              </a:rPr>
              <a:t>Ритчи</a:t>
            </a:r>
            <a:r>
              <a:rPr sz="2400" spc="-65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Franklin Gothic Medium"/>
                <a:cs typeface="Franklin Gothic Medium"/>
              </a:rPr>
              <a:t>и</a:t>
            </a:r>
            <a:r>
              <a:rPr sz="2400" spc="-65" dirty="0">
                <a:latin typeface="Franklin Gothic Medium"/>
                <a:cs typeface="Franklin Gothic Medium"/>
              </a:rPr>
              <a:t> </a:t>
            </a:r>
            <a:r>
              <a:rPr sz="2400" spc="-10" dirty="0">
                <a:latin typeface="Franklin Gothic Medium"/>
                <a:cs typeface="Franklin Gothic Medium"/>
              </a:rPr>
              <a:t>Кеном</a:t>
            </a:r>
            <a:endParaRPr sz="2400">
              <a:latin typeface="Franklin Gothic Medium"/>
              <a:cs typeface="Franklin Gothic Medium"/>
            </a:endParaRPr>
          </a:p>
          <a:p>
            <a:pPr marL="12700">
              <a:lnSpc>
                <a:spcPts val="2735"/>
              </a:lnSpc>
            </a:pPr>
            <a:r>
              <a:rPr sz="2400" spc="-45" dirty="0">
                <a:latin typeface="Franklin Gothic Medium"/>
                <a:cs typeface="Franklin Gothic Medium"/>
              </a:rPr>
              <a:t>Томпсоном.</a:t>
            </a:r>
            <a:r>
              <a:rPr sz="2400" spc="-95" dirty="0">
                <a:latin typeface="Franklin Gothic Medium"/>
                <a:cs typeface="Franklin Gothic Medium"/>
              </a:rPr>
              <a:t> </a:t>
            </a:r>
            <a:r>
              <a:rPr sz="2400" spc="-35" dirty="0">
                <a:latin typeface="Franklin Gothic Medium"/>
                <a:cs typeface="Franklin Gothic Medium"/>
              </a:rPr>
              <a:t>Лауреаты</a:t>
            </a:r>
            <a:r>
              <a:rPr sz="2400" spc="-75" dirty="0">
                <a:latin typeface="Franklin Gothic Medium"/>
                <a:cs typeface="Franklin Gothic Medium"/>
              </a:rPr>
              <a:t> </a:t>
            </a:r>
            <a:r>
              <a:rPr sz="2400" spc="-30" dirty="0">
                <a:latin typeface="Franklin Gothic Medium"/>
                <a:cs typeface="Franklin Gothic Medium"/>
              </a:rPr>
              <a:t>премии</a:t>
            </a:r>
            <a:r>
              <a:rPr sz="2400" spc="-95" dirty="0">
                <a:latin typeface="Franklin Gothic Medium"/>
                <a:cs typeface="Franklin Gothic Medium"/>
              </a:rPr>
              <a:t> </a:t>
            </a:r>
            <a:r>
              <a:rPr sz="2400" spc="-10" dirty="0">
                <a:latin typeface="Franklin Gothic Medium"/>
                <a:cs typeface="Franklin Gothic Medium"/>
              </a:rPr>
              <a:t>Тьюринга.</a:t>
            </a:r>
            <a:endParaRPr sz="2400">
              <a:latin typeface="Franklin Gothic Medium"/>
              <a:cs typeface="Franklin Gothic Medium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7544" y="2350007"/>
            <a:ext cx="4248911" cy="294589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6801" y="831849"/>
            <a:ext cx="3222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sz="28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Классификация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110"/>
              </a:spcBef>
            </a:pPr>
            <a:r>
              <a:rPr sz="1400" b="0" dirty="0">
                <a:solidFill>
                  <a:srgbClr val="000000"/>
                </a:solidFill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395935"/>
            <a:ext cx="8067040" cy="351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13205">
              <a:lnSpc>
                <a:spcPct val="122900"/>
              </a:lnSpc>
              <a:spcBef>
                <a:spcPts val="100"/>
              </a:spcBef>
            </a:pPr>
            <a:r>
              <a:rPr sz="2200" dirty="0">
                <a:latin typeface="Microsoft Sans Serif"/>
                <a:cs typeface="Microsoft Sans Serif"/>
              </a:rPr>
              <a:t>В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зависимости </a:t>
            </a:r>
            <a:r>
              <a:rPr sz="2200" dirty="0">
                <a:latin typeface="Microsoft Sans Serif"/>
                <a:cs typeface="Microsoft Sans Serif"/>
              </a:rPr>
              <a:t>от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условий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разработки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выделяют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: </a:t>
            </a:r>
            <a:r>
              <a:rPr sz="22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Прогностические</a:t>
            </a:r>
            <a:r>
              <a:rPr sz="22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0000"/>
                </a:solidFill>
                <a:latin typeface="Microsoft Sans Serif"/>
                <a:cs typeface="Microsoft Sans Serif"/>
              </a:rPr>
              <a:t>(</a:t>
            </a:r>
            <a:r>
              <a:rPr sz="2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«тяжеловесные»</a:t>
            </a:r>
            <a:r>
              <a:rPr sz="22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0000"/>
                </a:solidFill>
                <a:latin typeface="Microsoft Sans Serif"/>
                <a:cs typeface="Microsoft Sans Serif"/>
              </a:rPr>
              <a:t>)</a:t>
            </a:r>
            <a:r>
              <a:rPr sz="22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процессы </a:t>
            </a:r>
            <a:r>
              <a:rPr sz="2000" i="1" dirty="0">
                <a:latin typeface="Arial"/>
                <a:cs typeface="Arial"/>
              </a:rPr>
              <a:t>Предполагают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планирование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всего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объема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работ,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достаточно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большой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объем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документации</a:t>
            </a:r>
            <a:endParaRPr sz="2000">
              <a:latin typeface="Arial"/>
              <a:cs typeface="Arial"/>
            </a:endParaRPr>
          </a:p>
          <a:p>
            <a:pPr marL="12700" marR="484505">
              <a:lnSpc>
                <a:spcPct val="100000"/>
              </a:lnSpc>
              <a:spcBef>
                <a:spcPts val="600"/>
              </a:spcBef>
            </a:pPr>
            <a:r>
              <a:rPr sz="2000" i="1" dirty="0">
                <a:latin typeface="Arial"/>
                <a:cs typeface="Arial"/>
              </a:rPr>
              <a:t>Основная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цель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–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отделить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успешные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практики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разработки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и </a:t>
            </a:r>
            <a:r>
              <a:rPr sz="2000" i="1" dirty="0">
                <a:latin typeface="Arial"/>
                <a:cs typeface="Arial"/>
              </a:rPr>
              <a:t>сопровождения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ПО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от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конкретных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людей,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умеющих</a:t>
            </a:r>
            <a:r>
              <a:rPr sz="2000" i="1" spc="-25" dirty="0">
                <a:latin typeface="Arial"/>
                <a:cs typeface="Arial"/>
              </a:rPr>
              <a:t> их </a:t>
            </a:r>
            <a:r>
              <a:rPr sz="2000" i="1" spc="-10" dirty="0">
                <a:latin typeface="Arial"/>
                <a:cs typeface="Arial"/>
              </a:rPr>
              <a:t>применять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i="1" dirty="0">
                <a:latin typeface="Arial"/>
                <a:cs typeface="Arial"/>
              </a:rPr>
              <a:t>Многочисленные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вспомогательные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действия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имеют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целью </a:t>
            </a:r>
            <a:r>
              <a:rPr sz="2000" i="1" dirty="0">
                <a:latin typeface="Arial"/>
                <a:cs typeface="Arial"/>
              </a:rPr>
              <a:t>выполнение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успешной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разработки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с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помощью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имеющихся </a:t>
            </a:r>
            <a:r>
              <a:rPr sz="2000" i="1" dirty="0">
                <a:latin typeface="Arial"/>
                <a:cs typeface="Arial"/>
              </a:rPr>
              <a:t>работников,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не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обязательно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являющихся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суперпрофессионалами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238" y="243585"/>
            <a:ext cx="725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МЕТОДОЛОГИИ</a:t>
            </a:r>
            <a:r>
              <a:rPr sz="18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015" y="1745107"/>
            <a:ext cx="7970520" cy="3258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8321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Адаптивные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или</a:t>
            </a:r>
            <a:r>
              <a:rPr sz="20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облегченные,</a:t>
            </a:r>
            <a:r>
              <a:rPr sz="2000" spc="-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гибкие,</a:t>
            </a:r>
            <a:r>
              <a:rPr sz="20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«живые»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(agile)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процессы разработки</a:t>
            </a:r>
            <a:endParaRPr sz="2000">
              <a:latin typeface="Microsoft Sans Serif"/>
              <a:cs typeface="Microsoft Sans Serif"/>
            </a:endParaRPr>
          </a:p>
          <a:p>
            <a:pPr marL="12700" marR="330835">
              <a:lnSpc>
                <a:spcPct val="100000"/>
              </a:lnSpc>
              <a:spcBef>
                <a:spcPts val="480"/>
              </a:spcBef>
            </a:pPr>
            <a:r>
              <a:rPr sz="2000" i="1" dirty="0">
                <a:latin typeface="Arial"/>
                <a:cs typeface="Arial"/>
              </a:rPr>
              <a:t>Не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требуют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столь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жесткой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регламентации,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допускают </a:t>
            </a:r>
            <a:r>
              <a:rPr sz="2000" i="1" dirty="0">
                <a:latin typeface="Arial"/>
                <a:cs typeface="Arial"/>
              </a:rPr>
              <a:t>возможность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частых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и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существенных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изменений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требований заказчиков</a:t>
            </a:r>
            <a:endParaRPr sz="2000">
              <a:latin typeface="Arial"/>
              <a:cs typeface="Arial"/>
            </a:endParaRPr>
          </a:p>
          <a:p>
            <a:pPr marL="12700" marR="474980">
              <a:lnSpc>
                <a:spcPct val="100000"/>
              </a:lnSpc>
              <a:spcBef>
                <a:spcPts val="480"/>
              </a:spcBef>
            </a:pPr>
            <a:r>
              <a:rPr sz="2000" i="1" dirty="0">
                <a:latin typeface="Arial"/>
                <a:cs typeface="Arial"/>
              </a:rPr>
              <a:t>Делают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упор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на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использование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хороших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разработчиков,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а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spc="-25" dirty="0">
                <a:latin typeface="Arial"/>
                <a:cs typeface="Arial"/>
              </a:rPr>
              <a:t>не </a:t>
            </a:r>
            <a:r>
              <a:rPr sz="2000" i="1" dirty="0">
                <a:latin typeface="Arial"/>
                <a:cs typeface="Arial"/>
              </a:rPr>
              <a:t>хорошо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отлаженных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процессов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разработки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sz="2000" i="1" dirty="0">
                <a:latin typeface="Arial"/>
                <a:cs typeface="Arial"/>
              </a:rPr>
              <a:t>Избегают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фиксации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четких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схем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действий,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чтобы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обеспечить </a:t>
            </a:r>
            <a:r>
              <a:rPr sz="2000" i="1" dirty="0">
                <a:latin typeface="Arial"/>
                <a:cs typeface="Arial"/>
              </a:rPr>
              <a:t>б</a:t>
            </a:r>
            <a:r>
              <a:rPr sz="2000" b="1" i="1" dirty="0">
                <a:latin typeface="Arial"/>
                <a:cs typeface="Arial"/>
              </a:rPr>
              <a:t>о</a:t>
            </a:r>
            <a:r>
              <a:rPr sz="2000" i="1" dirty="0">
                <a:latin typeface="Arial"/>
                <a:cs typeface="Arial"/>
              </a:rPr>
              <a:t>льшую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гибкость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в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каждом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конкретном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проекте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и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не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требуют </a:t>
            </a:r>
            <a:r>
              <a:rPr sz="2000" i="1" dirty="0">
                <a:latin typeface="Arial"/>
                <a:cs typeface="Arial"/>
              </a:rPr>
              <a:t>создания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дополнительных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промежуточных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документов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110"/>
              </a:spcBef>
            </a:pPr>
            <a:r>
              <a:rPr sz="1400" b="0" dirty="0">
                <a:solidFill>
                  <a:srgbClr val="000000"/>
                </a:solidFill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4001" y="968502"/>
            <a:ext cx="3222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sz="28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Классификация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238" y="243585"/>
            <a:ext cx="725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МЕТОДОЛОГИИ</a:t>
            </a:r>
            <a:r>
              <a:rPr sz="18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0133" y="1001395"/>
            <a:ext cx="2426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Классификация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79" y="1644395"/>
            <a:ext cx="8382000" cy="46756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42238" y="243585"/>
            <a:ext cx="725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МЕТОДОЛОГИИ</a:t>
            </a:r>
            <a:r>
              <a:rPr sz="18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0739" y="1006855"/>
            <a:ext cx="7787640" cy="427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76805" marR="744855" indent="-1898014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sz="2800" b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Быстрая</a:t>
            </a:r>
            <a:r>
              <a:rPr sz="2800" b="1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8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приложений</a:t>
            </a:r>
            <a:r>
              <a:rPr sz="28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характеристика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200" dirty="0">
                <a:latin typeface="Microsoft Sans Serif"/>
                <a:cs typeface="Microsoft Sans Serif"/>
              </a:rPr>
              <a:t>небольшая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команда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разработчиков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(до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10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человек);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5600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короткий,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но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тщательно </a:t>
            </a:r>
            <a:r>
              <a:rPr sz="2200" spc="-10" dirty="0">
                <a:latin typeface="Microsoft Sans Serif"/>
                <a:cs typeface="Microsoft Sans Serif"/>
              </a:rPr>
              <a:t>проработанный</a:t>
            </a:r>
            <a:endParaRPr sz="2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Microsoft Sans Serif"/>
                <a:cs typeface="Microsoft Sans Serif"/>
              </a:rPr>
              <a:t>производственный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график </a:t>
            </a:r>
            <a:r>
              <a:rPr sz="2200" dirty="0">
                <a:latin typeface="Microsoft Sans Serif"/>
                <a:cs typeface="Microsoft Sans Serif"/>
              </a:rPr>
              <a:t>(от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2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до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6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месяцев);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5600" algn="l"/>
              </a:tabLst>
            </a:pPr>
            <a:r>
              <a:rPr sz="2200" dirty="0">
                <a:latin typeface="Microsoft Sans Serif"/>
                <a:cs typeface="Microsoft Sans Serif"/>
              </a:rPr>
              <a:t>повторяющийся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цикл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5600" algn="l"/>
              </a:tabLst>
            </a:pPr>
            <a:r>
              <a:rPr sz="2200" dirty="0">
                <a:latin typeface="Microsoft Sans Serif"/>
                <a:cs typeface="Microsoft Sans Serif"/>
              </a:rPr>
              <a:t>эволюционная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или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инкрементная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стратегии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разработки</a:t>
            </a:r>
            <a:endParaRPr sz="22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530"/>
              </a:spcBef>
              <a:buChar char="•"/>
              <a:tabLst>
                <a:tab pos="355600" algn="l"/>
              </a:tabLst>
            </a:pPr>
            <a:r>
              <a:rPr sz="2200" dirty="0">
                <a:latin typeface="Microsoft Sans Serif"/>
                <a:cs typeface="Microsoft Sans Serif"/>
              </a:rPr>
              <a:t>мощные</a:t>
            </a:r>
            <a:r>
              <a:rPr sz="2200" spc="-10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инструментальные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средства</a:t>
            </a:r>
            <a:r>
              <a:rPr sz="2200" spc="-10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разработки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520" dirty="0">
                <a:latin typeface="Microsoft Sans Serif"/>
                <a:cs typeface="Microsoft Sans Serif"/>
              </a:rPr>
              <a:t>– </a:t>
            </a:r>
            <a:r>
              <a:rPr sz="2200" dirty="0">
                <a:latin typeface="Microsoft Sans Serif"/>
                <a:cs typeface="Microsoft Sans Serif"/>
              </a:rPr>
              <a:t>визуальные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среды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проектирования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и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программирования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5600" algn="l"/>
              </a:tabLst>
            </a:pPr>
            <a:r>
              <a:rPr sz="2200" spc="-10" dirty="0">
                <a:latin typeface="Microsoft Sans Serif"/>
                <a:cs typeface="Microsoft Sans Serif"/>
              </a:rPr>
              <a:t>прототипирование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5225">
              <a:lnSpc>
                <a:spcPct val="100000"/>
              </a:lnSpc>
              <a:spcBef>
                <a:spcPts val="95"/>
              </a:spcBef>
            </a:pPr>
            <a:r>
              <a:rPr sz="2800" b="1" spc="-140" dirty="0">
                <a:solidFill>
                  <a:srgbClr val="BADFE2"/>
                </a:solidFill>
                <a:latin typeface="Verdana"/>
                <a:cs typeface="Verdana"/>
              </a:rPr>
              <a:t>RAD</a:t>
            </a:r>
            <a:r>
              <a:rPr sz="2800" b="1" spc="-12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45" dirty="0">
                <a:solidFill>
                  <a:srgbClr val="BADFE2"/>
                </a:solidFill>
                <a:latin typeface="Verdana"/>
                <a:cs typeface="Verdana"/>
              </a:rPr>
              <a:t>(Rapid</a:t>
            </a:r>
            <a:r>
              <a:rPr sz="2800" b="1" spc="-425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254" dirty="0">
                <a:solidFill>
                  <a:srgbClr val="BADFE2"/>
                </a:solidFill>
                <a:latin typeface="Verdana"/>
                <a:cs typeface="Verdana"/>
              </a:rPr>
              <a:t>Application</a:t>
            </a:r>
            <a:r>
              <a:rPr sz="2800" b="1" spc="-10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15" dirty="0">
                <a:solidFill>
                  <a:srgbClr val="BADFE2"/>
                </a:solidFill>
                <a:latin typeface="Verdana"/>
                <a:cs typeface="Verdana"/>
              </a:rPr>
              <a:t>Development)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0263" y="905383"/>
            <a:ext cx="543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sz="36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Базовая</a:t>
            </a:r>
            <a:r>
              <a:rPr sz="36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30" dirty="0">
                <a:solidFill>
                  <a:srgbClr val="FF0000"/>
                </a:solidFill>
                <a:latin typeface="Arial"/>
                <a:cs typeface="Arial"/>
              </a:rPr>
              <a:t>RAD-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модель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941" y="2027099"/>
            <a:ext cx="7392728" cy="42548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5225">
              <a:lnSpc>
                <a:spcPct val="100000"/>
              </a:lnSpc>
              <a:spcBef>
                <a:spcPts val="95"/>
              </a:spcBef>
            </a:pPr>
            <a:r>
              <a:rPr sz="2800" b="1" spc="-140" dirty="0">
                <a:solidFill>
                  <a:srgbClr val="BADFE2"/>
                </a:solidFill>
                <a:latin typeface="Verdana"/>
                <a:cs typeface="Verdana"/>
              </a:rPr>
              <a:t>RAD</a:t>
            </a:r>
            <a:r>
              <a:rPr sz="2800" b="1" spc="-12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45" dirty="0">
                <a:solidFill>
                  <a:srgbClr val="BADFE2"/>
                </a:solidFill>
                <a:latin typeface="Verdana"/>
                <a:cs typeface="Verdana"/>
              </a:rPr>
              <a:t>(Rapid</a:t>
            </a:r>
            <a:r>
              <a:rPr sz="2800" b="1" spc="-425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254" dirty="0">
                <a:solidFill>
                  <a:srgbClr val="BADFE2"/>
                </a:solidFill>
                <a:latin typeface="Verdana"/>
                <a:cs typeface="Verdana"/>
              </a:rPr>
              <a:t>Application</a:t>
            </a:r>
            <a:r>
              <a:rPr sz="2800" b="1" spc="-10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15" dirty="0">
                <a:solidFill>
                  <a:srgbClr val="BADFE2"/>
                </a:solidFill>
                <a:latin typeface="Verdana"/>
                <a:cs typeface="Verdana"/>
              </a:rPr>
              <a:t>Development)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907795"/>
            <a:ext cx="7890509" cy="5106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55495" marR="1981200" indent="-11176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RAD,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основанная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на</a:t>
            </a:r>
            <a:r>
              <a:rPr sz="32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моделировании</a:t>
            </a:r>
            <a:endParaRPr sz="3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885"/>
              </a:spcBef>
              <a:buAutoNum type="arabicParenR"/>
              <a:tabLst>
                <a:tab pos="4699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Функциональное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15" dirty="0">
                <a:latin typeface="Microsoft Sans Serif"/>
                <a:cs typeface="Microsoft Sans Serif"/>
              </a:rPr>
              <a:t> бизнес-</a:t>
            </a:r>
            <a:r>
              <a:rPr sz="2000" spc="-10" dirty="0">
                <a:latin typeface="Microsoft Sans Serif"/>
                <a:cs typeface="Microsoft Sans Serif"/>
              </a:rPr>
              <a:t>моделирование.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Моделируется</a:t>
            </a:r>
            <a:endParaRPr sz="20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33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информационный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поток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между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бизнес-</a:t>
            </a:r>
            <a:r>
              <a:rPr sz="2000" spc="-10" dirty="0">
                <a:latin typeface="Microsoft Sans Serif"/>
                <a:cs typeface="Microsoft Sans Serif"/>
              </a:rPr>
              <a:t>функциями;</a:t>
            </a:r>
            <a:endParaRPr sz="2000">
              <a:latin typeface="Microsoft Sans Serif"/>
              <a:cs typeface="Microsoft Sans Serif"/>
            </a:endParaRPr>
          </a:p>
          <a:p>
            <a:pPr marL="469900" marR="5080" indent="-457834">
              <a:lnSpc>
                <a:spcPct val="113999"/>
              </a:lnSpc>
              <a:spcBef>
                <a:spcPts val="600"/>
              </a:spcBef>
              <a:buAutoNum type="arabicParenR" startAt="2"/>
              <a:tabLst>
                <a:tab pos="4699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Моделирование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данных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информационное моделирование.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Информационный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поток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‒&gt;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набор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объектов </a:t>
            </a:r>
            <a:r>
              <a:rPr sz="2000" dirty="0">
                <a:latin typeface="Microsoft Sans Serif"/>
                <a:cs typeface="Microsoft Sans Serif"/>
              </a:rPr>
              <a:t>данных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(свойства,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атрибуты)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‒&gt;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отношения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между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объектами;</a:t>
            </a:r>
            <a:endParaRPr sz="2000">
              <a:latin typeface="Microsoft Sans Serif"/>
              <a:cs typeface="Microsoft Sans Serif"/>
            </a:endParaRPr>
          </a:p>
          <a:p>
            <a:pPr marL="469900" marR="798195" indent="-457834">
              <a:lnSpc>
                <a:spcPct val="113999"/>
              </a:lnSpc>
              <a:spcBef>
                <a:spcPts val="605"/>
              </a:spcBef>
              <a:buAutoNum type="arabicParenR" startAt="2"/>
              <a:tabLst>
                <a:tab pos="4699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Моделирование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обработки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(поведения).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Определяются преобразования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объектов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данных,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обеспечивающие </a:t>
            </a:r>
            <a:r>
              <a:rPr sz="2000" dirty="0">
                <a:latin typeface="Microsoft Sans Serif"/>
                <a:cs typeface="Microsoft Sans Serif"/>
              </a:rPr>
              <a:t>реализацию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бизнес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функций;</a:t>
            </a:r>
            <a:endParaRPr sz="2000">
              <a:latin typeface="Microsoft Sans Serif"/>
              <a:cs typeface="Microsoft Sans Serif"/>
            </a:endParaRPr>
          </a:p>
          <a:p>
            <a:pPr marL="539750" indent="-527050">
              <a:lnSpc>
                <a:spcPct val="100000"/>
              </a:lnSpc>
              <a:spcBef>
                <a:spcPts val="935"/>
              </a:spcBef>
              <a:buAutoNum type="arabicParenR" startAt="2"/>
              <a:tabLst>
                <a:tab pos="53975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Автоматическая </a:t>
            </a:r>
            <a:r>
              <a:rPr sz="2000" spc="-10" dirty="0">
                <a:latin typeface="Microsoft Sans Serif"/>
                <a:cs typeface="Microsoft Sans Serif"/>
              </a:rPr>
              <a:t>кодогенерация;</a:t>
            </a:r>
            <a:endParaRPr sz="20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940"/>
              </a:spcBef>
              <a:buAutoNum type="arabicParenR" startAt="2"/>
              <a:tabLst>
                <a:tab pos="4699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Тестирование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объединение.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5225">
              <a:lnSpc>
                <a:spcPct val="100000"/>
              </a:lnSpc>
              <a:spcBef>
                <a:spcPts val="95"/>
              </a:spcBef>
            </a:pPr>
            <a:r>
              <a:rPr sz="2800" b="1" spc="-140" dirty="0">
                <a:solidFill>
                  <a:srgbClr val="BADFE2"/>
                </a:solidFill>
                <a:latin typeface="Verdana"/>
                <a:cs typeface="Verdana"/>
              </a:rPr>
              <a:t>RAD</a:t>
            </a:r>
            <a:r>
              <a:rPr sz="2800" b="1" spc="-12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45" dirty="0">
                <a:solidFill>
                  <a:srgbClr val="BADFE2"/>
                </a:solidFill>
                <a:latin typeface="Verdana"/>
                <a:cs typeface="Verdana"/>
              </a:rPr>
              <a:t>(Rapid</a:t>
            </a:r>
            <a:r>
              <a:rPr sz="2800" b="1" spc="-425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254" dirty="0">
                <a:solidFill>
                  <a:srgbClr val="BADFE2"/>
                </a:solidFill>
                <a:latin typeface="Verdana"/>
                <a:cs typeface="Verdana"/>
              </a:rPr>
              <a:t>Application</a:t>
            </a:r>
            <a:r>
              <a:rPr sz="2800" b="1" spc="-10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15" dirty="0">
                <a:solidFill>
                  <a:srgbClr val="BADFE2"/>
                </a:solidFill>
                <a:latin typeface="Verdana"/>
                <a:cs typeface="Verdana"/>
              </a:rPr>
              <a:t>Development)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797040"/>
            <a:chOff x="0" y="0"/>
            <a:chExt cx="9144000" cy="679704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745490"/>
            </a:xfrm>
            <a:custGeom>
              <a:avLst/>
              <a:gdLst/>
              <a:ahLst/>
              <a:cxnLst/>
              <a:rect l="l" t="t" r="r" b="b"/>
              <a:pathLst>
                <a:path w="9144000" h="745490">
                  <a:moveTo>
                    <a:pt x="0" y="745236"/>
                  </a:moveTo>
                  <a:lnTo>
                    <a:pt x="9144000" y="745236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45236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" y="129539"/>
              <a:ext cx="8915400" cy="666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4967" y="1075436"/>
            <a:ext cx="7840980" cy="524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64335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RAD:</a:t>
            </a:r>
            <a:r>
              <a:rPr sz="32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достоинства</a:t>
            </a:r>
            <a:endParaRPr sz="3200">
              <a:latin typeface="Arial"/>
              <a:cs typeface="Arial"/>
            </a:endParaRPr>
          </a:p>
          <a:p>
            <a:pPr marL="354330" marR="334645" indent="-341630">
              <a:lnSpc>
                <a:spcPct val="113999"/>
              </a:lnSpc>
              <a:spcBef>
                <a:spcPts val="2605"/>
              </a:spcBef>
              <a:buAutoNum type="arabicParenR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Сокращение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продолжительности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цикла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всего 	проекта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целом,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сокращение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количества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разработчиков,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а 	</a:t>
            </a:r>
            <a:r>
              <a:rPr sz="2000" spc="-10" dirty="0">
                <a:latin typeface="Microsoft Sans Serif"/>
                <a:cs typeface="Microsoft Sans Serif"/>
              </a:rPr>
              <a:t>следовательно,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стоимости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счет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использования 	</a:t>
            </a:r>
            <a:r>
              <a:rPr sz="2000" dirty="0">
                <a:latin typeface="Microsoft Sans Serif"/>
                <a:cs typeface="Microsoft Sans Serif"/>
              </a:rPr>
              <a:t>мощных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инструментальных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средств;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3999"/>
              </a:lnSpc>
              <a:spcBef>
                <a:spcPts val="600"/>
              </a:spcBef>
              <a:buAutoNum type="arabicParenR"/>
              <a:tabLst>
                <a:tab pos="355600" algn="l"/>
                <a:tab pos="425450" algn="l"/>
              </a:tabLst>
            </a:pP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сокращение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риска,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связанного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выполнением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графика,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 </a:t>
            </a:r>
            <a:r>
              <a:rPr sz="2000" dirty="0">
                <a:latin typeface="Microsoft Sans Serif"/>
                <a:cs typeface="Microsoft Sans Serif"/>
              </a:rPr>
              <a:t>счет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принципа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временного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блока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связанное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с </a:t>
            </a:r>
            <a:r>
              <a:rPr sz="2000" dirty="0">
                <a:latin typeface="Microsoft Sans Serif"/>
                <a:cs typeface="Microsoft Sans Serif"/>
              </a:rPr>
              <a:t>этим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упрощение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планирования;</a:t>
            </a:r>
            <a:endParaRPr sz="2000">
              <a:latin typeface="Microsoft Sans Serif"/>
              <a:cs typeface="Microsoft Sans Serif"/>
            </a:endParaRPr>
          </a:p>
          <a:p>
            <a:pPr marL="355600" marR="48260" indent="-342900">
              <a:lnSpc>
                <a:spcPct val="113999"/>
              </a:lnSpc>
              <a:spcBef>
                <a:spcPts val="600"/>
              </a:spcBef>
              <a:buAutoNum type="arabicParenR"/>
              <a:tabLst>
                <a:tab pos="355600" algn="l"/>
                <a:tab pos="425450" algn="l"/>
              </a:tabLst>
            </a:pP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сокращение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риска,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связанного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неудовлетворенностью </a:t>
            </a:r>
            <a:r>
              <a:rPr sz="2000" spc="-50" dirty="0">
                <a:latin typeface="Microsoft Sans Serif"/>
                <a:cs typeface="Microsoft Sans Serif"/>
              </a:rPr>
              <a:t>заказчика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разработанным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продуктом,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счет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привлечения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постоянной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основе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циклу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разработки;</a:t>
            </a:r>
            <a:endParaRPr sz="2000">
              <a:latin typeface="Microsoft Sans Serif"/>
              <a:cs typeface="Microsoft Sans Serif"/>
            </a:endParaRPr>
          </a:p>
          <a:p>
            <a:pPr marL="354330" marR="850265" indent="-341630">
              <a:lnSpc>
                <a:spcPct val="113999"/>
              </a:lnSpc>
              <a:spcBef>
                <a:spcPts val="600"/>
              </a:spcBef>
              <a:buAutoNum type="arabicParenR"/>
              <a:tabLst>
                <a:tab pos="35560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повторного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существующих 	компонентов.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5225">
              <a:lnSpc>
                <a:spcPct val="100000"/>
              </a:lnSpc>
              <a:spcBef>
                <a:spcPts val="95"/>
              </a:spcBef>
            </a:pPr>
            <a:r>
              <a:rPr sz="2800" b="1" spc="-140" dirty="0">
                <a:solidFill>
                  <a:srgbClr val="BADFE2"/>
                </a:solidFill>
                <a:latin typeface="Verdana"/>
                <a:cs typeface="Verdana"/>
              </a:rPr>
              <a:t>RAD</a:t>
            </a:r>
            <a:r>
              <a:rPr sz="2800" b="1" spc="-12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45" dirty="0">
                <a:solidFill>
                  <a:srgbClr val="BADFE2"/>
                </a:solidFill>
                <a:latin typeface="Verdana"/>
                <a:cs typeface="Verdana"/>
              </a:rPr>
              <a:t>(Rapid</a:t>
            </a:r>
            <a:r>
              <a:rPr sz="2800" b="1" spc="-425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254" dirty="0">
                <a:solidFill>
                  <a:srgbClr val="BADFE2"/>
                </a:solidFill>
                <a:latin typeface="Verdana"/>
                <a:cs typeface="Verdana"/>
              </a:rPr>
              <a:t>Application</a:t>
            </a:r>
            <a:r>
              <a:rPr sz="2800" b="1" spc="-10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15" dirty="0">
                <a:solidFill>
                  <a:srgbClr val="BADFE2"/>
                </a:solidFill>
                <a:latin typeface="Verdana"/>
                <a:cs typeface="Verdana"/>
              </a:rPr>
              <a:t>Development)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4967" y="996188"/>
            <a:ext cx="7806690" cy="3887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53589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RAD:</a:t>
            </a:r>
            <a:r>
              <a:rPr sz="32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недостатки</a:t>
            </a:r>
            <a:endParaRPr sz="3200">
              <a:latin typeface="Arial"/>
              <a:cs typeface="Arial"/>
            </a:endParaRPr>
          </a:p>
          <a:p>
            <a:pPr marL="469900" marR="12065" indent="-457200">
              <a:lnSpc>
                <a:spcPct val="113999"/>
              </a:lnSpc>
              <a:spcBef>
                <a:spcPts val="3225"/>
              </a:spcBef>
              <a:buAutoNum type="arabicParenR"/>
              <a:tabLst>
                <a:tab pos="4699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Необходимость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высококвалифицированных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разработчиках, </a:t>
            </a:r>
            <a:r>
              <a:rPr sz="2000" dirty="0">
                <a:latin typeface="Microsoft Sans Serif"/>
                <a:cs typeface="Microsoft Sans Serif"/>
              </a:rPr>
              <a:t>умеющих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работать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инструментальными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средствами разработки;</a:t>
            </a:r>
            <a:endParaRPr sz="2000">
              <a:latin typeface="Microsoft Sans Serif"/>
              <a:cs typeface="Microsoft Sans Serif"/>
            </a:endParaRPr>
          </a:p>
          <a:p>
            <a:pPr marL="469265" indent="-456565">
              <a:lnSpc>
                <a:spcPct val="100000"/>
              </a:lnSpc>
              <a:spcBef>
                <a:spcPts val="819"/>
              </a:spcBef>
              <a:buAutoNum type="arabicParenR"/>
              <a:tabLst>
                <a:tab pos="46926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жесткость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временных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ограничений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разработку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прототипа;</a:t>
            </a:r>
            <a:endParaRPr sz="2000">
              <a:latin typeface="Microsoft Sans Serif"/>
              <a:cs typeface="Microsoft Sans Serif"/>
            </a:endParaRPr>
          </a:p>
          <a:p>
            <a:pPr marL="469900" marR="907415" indent="-457200">
              <a:lnSpc>
                <a:spcPct val="113999"/>
              </a:lnSpc>
              <a:spcBef>
                <a:spcPts val="480"/>
              </a:spcBef>
              <a:buAutoNum type="arabicParenR"/>
              <a:tabLst>
                <a:tab pos="469900" algn="l"/>
                <a:tab pos="539750" algn="l"/>
              </a:tabLst>
            </a:pPr>
            <a:r>
              <a:rPr sz="2000" dirty="0">
                <a:latin typeface="Microsoft Sans Serif"/>
                <a:cs typeface="Microsoft Sans Serif"/>
              </a:rPr>
              <a:t>	сложность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ограничения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затрат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определения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сроков завершения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работы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над</a:t>
            </a:r>
            <a:r>
              <a:rPr sz="2000" spc="-10" dirty="0">
                <a:latin typeface="Microsoft Sans Serif"/>
                <a:cs typeface="Microsoft Sans Serif"/>
              </a:rPr>
              <a:t> проектом</a:t>
            </a:r>
            <a:endParaRPr sz="2000">
              <a:latin typeface="Microsoft Sans Serif"/>
              <a:cs typeface="Microsoft Sans Serif"/>
            </a:endParaRPr>
          </a:p>
          <a:p>
            <a:pPr marL="469900" marR="5080" indent="-457200">
              <a:lnSpc>
                <a:spcPct val="113999"/>
              </a:lnSpc>
              <a:spcBef>
                <a:spcPts val="484"/>
              </a:spcBef>
              <a:buAutoNum type="arabicParenR"/>
              <a:tabLst>
                <a:tab pos="4699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неприменимость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условиях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высоких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технических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рисков,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при </a:t>
            </a:r>
            <a:r>
              <a:rPr sz="2000" spc="-10" dirty="0">
                <a:latin typeface="Microsoft Sans Serif"/>
                <a:cs typeface="Microsoft Sans Serif"/>
              </a:rPr>
              <a:t>использовании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новых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технологий.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5225">
              <a:lnSpc>
                <a:spcPct val="100000"/>
              </a:lnSpc>
              <a:spcBef>
                <a:spcPts val="95"/>
              </a:spcBef>
            </a:pPr>
            <a:r>
              <a:rPr sz="2800" b="1" spc="-140" dirty="0">
                <a:solidFill>
                  <a:srgbClr val="BADFE2"/>
                </a:solidFill>
                <a:latin typeface="Verdana"/>
                <a:cs typeface="Verdana"/>
              </a:rPr>
              <a:t>RAD</a:t>
            </a:r>
            <a:r>
              <a:rPr sz="2800" b="1" spc="-12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45" dirty="0">
                <a:solidFill>
                  <a:srgbClr val="BADFE2"/>
                </a:solidFill>
                <a:latin typeface="Verdana"/>
                <a:cs typeface="Verdana"/>
              </a:rPr>
              <a:t>(Rapid</a:t>
            </a:r>
            <a:r>
              <a:rPr sz="2800" b="1" spc="-425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254" dirty="0">
                <a:solidFill>
                  <a:srgbClr val="BADFE2"/>
                </a:solidFill>
                <a:latin typeface="Verdana"/>
                <a:cs typeface="Verdana"/>
              </a:rPr>
              <a:t>Application</a:t>
            </a:r>
            <a:r>
              <a:rPr sz="2800" b="1" spc="-10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15" dirty="0">
                <a:solidFill>
                  <a:srgbClr val="BADFE2"/>
                </a:solidFill>
                <a:latin typeface="Verdana"/>
                <a:cs typeface="Verdana"/>
              </a:rPr>
              <a:t>Development)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4565" y="905637"/>
            <a:ext cx="7755255" cy="37992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sz="32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RAD-модель:</a:t>
            </a:r>
            <a:r>
              <a:rPr sz="32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область</a:t>
            </a:r>
            <a:r>
              <a:rPr sz="32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применения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>
              <a:latin typeface="Arial"/>
              <a:cs typeface="Arial"/>
            </a:endParaRPr>
          </a:p>
          <a:p>
            <a:pPr marL="354330" marR="113030" indent="-341630">
              <a:lnSpc>
                <a:spcPct val="113999"/>
              </a:lnSpc>
              <a:buAutoNum type="arabicParenR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продуктов,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характерно 	</a:t>
            </a:r>
            <a:r>
              <a:rPr sz="2000" dirty="0">
                <a:latin typeface="Microsoft Sans Serif"/>
                <a:cs typeface="Microsoft Sans Serif"/>
              </a:rPr>
              <a:t>хотя бы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одно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следующих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свойств: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6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поддаются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моделированию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имеют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небольшой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размер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относятся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известной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разработчикам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предметной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области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являются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информационными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системами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требования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них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хорошо </a:t>
            </a:r>
            <a:r>
              <a:rPr sz="1800" spc="-10" dirty="0">
                <a:latin typeface="Microsoft Sans Serif"/>
                <a:cs typeface="Microsoft Sans Serif"/>
              </a:rPr>
              <a:t>известны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имеются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компоненты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пригодные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повторному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использованию;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6625">
              <a:lnSpc>
                <a:spcPct val="100000"/>
              </a:lnSpc>
              <a:spcBef>
                <a:spcPts val="95"/>
              </a:spcBef>
            </a:pPr>
            <a:r>
              <a:rPr sz="2800" b="1" spc="-140" dirty="0">
                <a:solidFill>
                  <a:srgbClr val="BADFE2"/>
                </a:solidFill>
                <a:latin typeface="Verdana"/>
                <a:cs typeface="Verdana"/>
              </a:rPr>
              <a:t>RAD</a:t>
            </a:r>
            <a:r>
              <a:rPr sz="2800" b="1" spc="-12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45" dirty="0">
                <a:solidFill>
                  <a:srgbClr val="BADFE2"/>
                </a:solidFill>
                <a:latin typeface="Verdana"/>
                <a:cs typeface="Verdana"/>
              </a:rPr>
              <a:t>(Rapid</a:t>
            </a:r>
            <a:r>
              <a:rPr sz="2800" b="1" spc="-425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254" dirty="0">
                <a:solidFill>
                  <a:srgbClr val="BADFE2"/>
                </a:solidFill>
                <a:latin typeface="Verdana"/>
                <a:cs typeface="Verdana"/>
              </a:rPr>
              <a:t>Application</a:t>
            </a:r>
            <a:r>
              <a:rPr sz="2800" b="1" spc="-10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15" dirty="0">
                <a:solidFill>
                  <a:srgbClr val="BADFE2"/>
                </a:solidFill>
                <a:latin typeface="Verdana"/>
                <a:cs typeface="Verdana"/>
              </a:rPr>
              <a:t>Development)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8140" y="0"/>
            <a:ext cx="6568440" cy="6858000"/>
            <a:chOff x="358140" y="0"/>
            <a:chExt cx="6568440" cy="6858000"/>
          </a:xfrm>
        </p:grpSpPr>
        <p:sp>
          <p:nvSpPr>
            <p:cNvPr id="4" name="object 4"/>
            <p:cNvSpPr/>
            <p:nvPr/>
          </p:nvSpPr>
          <p:spPr>
            <a:xfrm>
              <a:off x="358140" y="0"/>
              <a:ext cx="172720" cy="6858000"/>
            </a:xfrm>
            <a:custGeom>
              <a:avLst/>
              <a:gdLst/>
              <a:ahLst/>
              <a:cxnLst/>
              <a:rect l="l" t="t" r="r" b="b"/>
              <a:pathLst>
                <a:path w="172720" h="6858000">
                  <a:moveTo>
                    <a:pt x="17221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72211" y="685800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24" y="158495"/>
              <a:ext cx="6353556" cy="12313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24916" y="1570990"/>
            <a:ext cx="7544434" cy="456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 algn="just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400" b="1" spc="-20" dirty="0">
                <a:latin typeface="Calibri"/>
                <a:cs typeface="Calibri"/>
              </a:rPr>
              <a:t>Технология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модульного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программирования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–</a:t>
            </a:r>
            <a:endParaRPr sz="2400">
              <a:latin typeface="Calibri"/>
              <a:cs typeface="Calibri"/>
            </a:endParaRPr>
          </a:p>
          <a:p>
            <a:pPr marL="299085" marR="9588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выделение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групп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подпрограмм,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использующих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одни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и </a:t>
            </a:r>
            <a:r>
              <a:rPr sz="2400" dirty="0">
                <a:latin typeface="Calibri"/>
                <a:cs typeface="Calibri"/>
              </a:rPr>
              <a:t>те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же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глобальные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данные,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отдельно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компилируемые модули.</a:t>
            </a:r>
            <a:endParaRPr sz="2400">
              <a:latin typeface="Calibri"/>
              <a:cs typeface="Calibri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75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Структурный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подход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модульное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программирование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= </a:t>
            </a:r>
            <a:r>
              <a:rPr sz="2400" b="1" dirty="0">
                <a:latin typeface="Calibri"/>
                <a:cs typeface="Calibri"/>
              </a:rPr>
              <a:t>надежные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программы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размер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которых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не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превышает </a:t>
            </a:r>
            <a:r>
              <a:rPr sz="2400" dirty="0">
                <a:latin typeface="Calibri"/>
                <a:cs typeface="Calibri"/>
              </a:rPr>
              <a:t>100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000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операторов.</a:t>
            </a:r>
            <a:endParaRPr sz="2400">
              <a:latin typeface="Calibri"/>
              <a:cs typeface="Calibri"/>
            </a:endParaRPr>
          </a:p>
          <a:p>
            <a:pPr marL="299085" marR="60960" indent="-287020">
              <a:lnSpc>
                <a:spcPct val="100000"/>
              </a:lnSpc>
              <a:spcBef>
                <a:spcPts val="580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400" b="1" dirty="0">
                <a:latin typeface="Calibri"/>
                <a:cs typeface="Calibri"/>
              </a:rPr>
              <a:t>Узким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местом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модульного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программирования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стали межмодульные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интерфейсы,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ошибки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которых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трудно </a:t>
            </a:r>
            <a:r>
              <a:rPr sz="2400" dirty="0">
                <a:latin typeface="Calibri"/>
                <a:cs typeface="Calibri"/>
              </a:rPr>
              <a:t>обнаружить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причине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раздельной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компиляции модулей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(ошибки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выявляются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только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при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выполнении программы).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5967" y="304876"/>
            <a:ext cx="5650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5116" y="1778635"/>
            <a:ext cx="7787005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271780" indent="-457200">
              <a:lnSpc>
                <a:spcPct val="100000"/>
              </a:lnSpc>
              <a:spcBef>
                <a:spcPts val="105"/>
              </a:spcBef>
              <a:buAutoNum type="arabicParenR" startAt="2"/>
              <a:tabLst>
                <a:tab pos="4699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если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может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принимать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постоянное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участие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dirty="0">
                <a:latin typeface="Microsoft Sans Serif"/>
                <a:cs typeface="Microsoft Sans Serif"/>
              </a:rPr>
              <a:t>процессе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разработки;</a:t>
            </a:r>
            <a:endParaRPr sz="2000">
              <a:latin typeface="Microsoft Sans Serif"/>
              <a:cs typeface="Microsoft Sans Serif"/>
            </a:endParaRPr>
          </a:p>
          <a:p>
            <a:pPr marL="469900" marR="5080" indent="-457200">
              <a:lnSpc>
                <a:spcPct val="100000"/>
              </a:lnSpc>
              <a:spcBef>
                <a:spcPts val="480"/>
              </a:spcBef>
              <a:buAutoNum type="arabicParenR" startAt="2"/>
              <a:tabLst>
                <a:tab pos="469900" algn="l"/>
                <a:tab pos="539750" algn="l"/>
              </a:tabLst>
            </a:pPr>
            <a:r>
              <a:rPr sz="2000" dirty="0">
                <a:latin typeface="Microsoft Sans Serif"/>
                <a:cs typeface="Microsoft Sans Serif"/>
              </a:rPr>
              <a:t>	если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заняты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разработчики,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обладающие достаточными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навыками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инструментальных </a:t>
            </a:r>
            <a:r>
              <a:rPr sz="2000" dirty="0">
                <a:latin typeface="Microsoft Sans Serif"/>
                <a:cs typeface="Microsoft Sans Serif"/>
              </a:rPr>
              <a:t>средств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разработки;</a:t>
            </a:r>
            <a:endParaRPr sz="2000">
              <a:latin typeface="Microsoft Sans Serif"/>
              <a:cs typeface="Microsoft Sans Serif"/>
            </a:endParaRPr>
          </a:p>
          <a:p>
            <a:pPr marL="469900" marR="1024890" indent="-457200">
              <a:lnSpc>
                <a:spcPct val="100000"/>
              </a:lnSpc>
              <a:spcBef>
                <a:spcPts val="480"/>
              </a:spcBef>
              <a:buAutoNum type="arabicParenR" startAt="2"/>
              <a:tabLst>
                <a:tab pos="469900" algn="l"/>
                <a:tab pos="539750" algn="l"/>
              </a:tabLst>
            </a:pPr>
            <a:r>
              <a:rPr sz="2000" dirty="0">
                <a:latin typeface="Microsoft Sans Serif"/>
                <a:cs typeface="Microsoft Sans Serif"/>
              </a:rPr>
              <a:t>	при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проектов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сокращенные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сроки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(как </a:t>
            </a:r>
            <a:r>
              <a:rPr sz="2000" dirty="0">
                <a:latin typeface="Microsoft Sans Serif"/>
                <a:cs typeface="Microsoft Sans Serif"/>
              </a:rPr>
              <a:t>правило,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более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чем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60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дней);</a:t>
            </a:r>
            <a:endParaRPr sz="2000">
              <a:latin typeface="Microsoft Sans Serif"/>
              <a:cs typeface="Microsoft Sans Serif"/>
            </a:endParaRPr>
          </a:p>
          <a:p>
            <a:pPr marL="469900" marR="1109980" indent="-457200">
              <a:lnSpc>
                <a:spcPct val="100000"/>
              </a:lnSpc>
              <a:spcBef>
                <a:spcPts val="480"/>
              </a:spcBef>
              <a:buAutoNum type="arabicParenR" startAt="2"/>
              <a:tabLst>
                <a:tab pos="4699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ПС,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требуется </a:t>
            </a:r>
            <a:r>
              <a:rPr sz="2000" spc="-10" dirty="0">
                <a:latin typeface="Microsoft Sans Serif"/>
                <a:cs typeface="Microsoft Sans Serif"/>
              </a:rPr>
              <a:t>быстрое </a:t>
            </a:r>
            <a:r>
              <a:rPr sz="2000" dirty="0">
                <a:latin typeface="Microsoft Sans Serif"/>
                <a:cs typeface="Microsoft Sans Serif"/>
              </a:rPr>
              <a:t>наращивание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функциональных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возможностей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dirty="0">
                <a:latin typeface="Microsoft Sans Serif"/>
                <a:cs typeface="Microsoft Sans Serif"/>
              </a:rPr>
              <a:t>последовательной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основе;</a:t>
            </a:r>
            <a:endParaRPr sz="2000">
              <a:latin typeface="Microsoft Sans Serif"/>
              <a:cs typeface="Microsoft Sans Serif"/>
            </a:endParaRPr>
          </a:p>
          <a:p>
            <a:pPr marL="539750" indent="-527050">
              <a:lnSpc>
                <a:spcPct val="100000"/>
              </a:lnSpc>
              <a:spcBef>
                <a:spcPts val="480"/>
              </a:spcBef>
              <a:buAutoNum type="arabicParenR" startAt="2"/>
              <a:tabLst>
                <a:tab pos="53975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невысокой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степени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технических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рисков;</a:t>
            </a:r>
            <a:endParaRPr sz="2000">
              <a:latin typeface="Microsoft Sans Serif"/>
              <a:cs typeface="Microsoft Sans Serif"/>
            </a:endParaRPr>
          </a:p>
          <a:p>
            <a:pPr marL="469265" indent="-456565">
              <a:lnSpc>
                <a:spcPct val="100000"/>
              </a:lnSpc>
              <a:spcBef>
                <a:spcPts val="484"/>
              </a:spcBef>
              <a:buAutoNum type="arabicParenR" startAt="2"/>
              <a:tabLst>
                <a:tab pos="4692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составе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других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моделей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жизненного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цикла.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44" y="905637"/>
            <a:ext cx="7051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RAD-модель:</a:t>
            </a:r>
            <a:r>
              <a:rPr sz="3200" b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область</a:t>
            </a:r>
            <a:r>
              <a:rPr sz="3200" b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применения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6625">
              <a:lnSpc>
                <a:spcPct val="100000"/>
              </a:lnSpc>
              <a:spcBef>
                <a:spcPts val="95"/>
              </a:spcBef>
            </a:pPr>
            <a:r>
              <a:rPr sz="2800" b="1" spc="-140" dirty="0">
                <a:solidFill>
                  <a:srgbClr val="BADFE2"/>
                </a:solidFill>
                <a:latin typeface="Verdana"/>
                <a:cs typeface="Verdana"/>
              </a:rPr>
              <a:t>RAD</a:t>
            </a:r>
            <a:r>
              <a:rPr sz="2800" b="1" spc="-12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45" dirty="0">
                <a:solidFill>
                  <a:srgbClr val="BADFE2"/>
                </a:solidFill>
                <a:latin typeface="Verdana"/>
                <a:cs typeface="Verdana"/>
              </a:rPr>
              <a:t>(Rapid</a:t>
            </a:r>
            <a:r>
              <a:rPr sz="2800" b="1" spc="-425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254" dirty="0">
                <a:solidFill>
                  <a:srgbClr val="BADFE2"/>
                </a:solidFill>
                <a:latin typeface="Verdana"/>
                <a:cs typeface="Verdana"/>
              </a:rPr>
              <a:t>Application</a:t>
            </a:r>
            <a:r>
              <a:rPr sz="2800" b="1" spc="-10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15" dirty="0">
                <a:solidFill>
                  <a:srgbClr val="BADFE2"/>
                </a:solidFill>
                <a:latin typeface="Verdana"/>
                <a:cs typeface="Verdana"/>
              </a:rPr>
              <a:t>Development)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87246" y="1028446"/>
            <a:ext cx="6313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Функциональное</a:t>
            </a:r>
            <a:r>
              <a:rPr sz="28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моделирование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576" y="1851941"/>
            <a:ext cx="5696782" cy="42129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6625">
              <a:lnSpc>
                <a:spcPct val="100000"/>
              </a:lnSpc>
              <a:spcBef>
                <a:spcPts val="95"/>
              </a:spcBef>
            </a:pPr>
            <a:r>
              <a:rPr sz="2800" b="1" spc="-140" dirty="0">
                <a:solidFill>
                  <a:srgbClr val="BADFE2"/>
                </a:solidFill>
                <a:latin typeface="Verdana"/>
                <a:cs typeface="Verdana"/>
              </a:rPr>
              <a:t>RAD</a:t>
            </a:r>
            <a:r>
              <a:rPr sz="2800" b="1" spc="-12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45" dirty="0">
                <a:solidFill>
                  <a:srgbClr val="BADFE2"/>
                </a:solidFill>
                <a:latin typeface="Verdana"/>
                <a:cs typeface="Verdana"/>
              </a:rPr>
              <a:t>(Rapid</a:t>
            </a:r>
            <a:r>
              <a:rPr sz="2800" b="1" spc="-425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254" dirty="0">
                <a:solidFill>
                  <a:srgbClr val="BADFE2"/>
                </a:solidFill>
                <a:latin typeface="Verdana"/>
                <a:cs typeface="Verdana"/>
              </a:rPr>
              <a:t>Application</a:t>
            </a:r>
            <a:r>
              <a:rPr sz="2800" b="1" spc="-10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15" dirty="0">
                <a:solidFill>
                  <a:srgbClr val="BADFE2"/>
                </a:solidFill>
                <a:latin typeface="Verdana"/>
                <a:cs typeface="Verdana"/>
              </a:rPr>
              <a:t>Development)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22370" y="5851042"/>
            <a:ext cx="20764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spc="-40" dirty="0">
                <a:latin typeface="Microsoft Sans Serif"/>
                <a:cs typeface="Microsoft Sans Serif"/>
              </a:rPr>
              <a:t>Декомпозиция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9596" y="1873382"/>
            <a:ext cx="6400428" cy="35055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87246" y="1028446"/>
            <a:ext cx="6313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Функциональное</a:t>
            </a:r>
            <a:r>
              <a:rPr sz="28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моделирование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6625">
              <a:lnSpc>
                <a:spcPct val="100000"/>
              </a:lnSpc>
              <a:spcBef>
                <a:spcPts val="95"/>
              </a:spcBef>
            </a:pPr>
            <a:r>
              <a:rPr sz="2800" b="1" spc="-140" dirty="0">
                <a:solidFill>
                  <a:srgbClr val="BADFE2"/>
                </a:solidFill>
                <a:latin typeface="Verdana"/>
                <a:cs typeface="Verdana"/>
              </a:rPr>
              <a:t>RAD</a:t>
            </a:r>
            <a:r>
              <a:rPr sz="2800" b="1" spc="-12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45" dirty="0">
                <a:solidFill>
                  <a:srgbClr val="BADFE2"/>
                </a:solidFill>
                <a:latin typeface="Verdana"/>
                <a:cs typeface="Verdana"/>
              </a:rPr>
              <a:t>(Rapid</a:t>
            </a:r>
            <a:r>
              <a:rPr sz="2800" b="1" spc="-425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254" dirty="0">
                <a:solidFill>
                  <a:srgbClr val="BADFE2"/>
                </a:solidFill>
                <a:latin typeface="Verdana"/>
                <a:cs typeface="Verdana"/>
              </a:rPr>
              <a:t>Application</a:t>
            </a:r>
            <a:r>
              <a:rPr sz="2800" b="1" spc="-10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15" dirty="0">
                <a:solidFill>
                  <a:srgbClr val="BADFE2"/>
                </a:solidFill>
                <a:latin typeface="Verdana"/>
                <a:cs typeface="Verdana"/>
              </a:rPr>
              <a:t>Development)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46" y="1705342"/>
            <a:ext cx="4848873" cy="40759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87246" y="1028446"/>
            <a:ext cx="6313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Функциональное</a:t>
            </a:r>
            <a:r>
              <a:rPr sz="28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моделирование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6625">
              <a:lnSpc>
                <a:spcPct val="100000"/>
              </a:lnSpc>
              <a:spcBef>
                <a:spcPts val="95"/>
              </a:spcBef>
            </a:pPr>
            <a:r>
              <a:rPr sz="2800" b="1" spc="-140" dirty="0">
                <a:solidFill>
                  <a:srgbClr val="BADFE2"/>
                </a:solidFill>
                <a:latin typeface="Verdana"/>
                <a:cs typeface="Verdana"/>
              </a:rPr>
              <a:t>RAD</a:t>
            </a:r>
            <a:r>
              <a:rPr sz="2800" b="1" spc="-12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45" dirty="0">
                <a:solidFill>
                  <a:srgbClr val="BADFE2"/>
                </a:solidFill>
                <a:latin typeface="Verdana"/>
                <a:cs typeface="Verdana"/>
              </a:rPr>
              <a:t>(Rapid</a:t>
            </a:r>
            <a:r>
              <a:rPr sz="2800" b="1" spc="-425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254" dirty="0">
                <a:solidFill>
                  <a:srgbClr val="BADFE2"/>
                </a:solidFill>
                <a:latin typeface="Verdana"/>
                <a:cs typeface="Verdana"/>
              </a:rPr>
              <a:t>Application</a:t>
            </a:r>
            <a:r>
              <a:rPr sz="2800" b="1" spc="-100" dirty="0">
                <a:solidFill>
                  <a:srgbClr val="BADFE2"/>
                </a:solidFill>
                <a:latin typeface="Verdana"/>
                <a:cs typeface="Verdana"/>
              </a:rPr>
              <a:t> </a:t>
            </a:r>
            <a:r>
              <a:rPr sz="2800" b="1" spc="-315" dirty="0">
                <a:solidFill>
                  <a:srgbClr val="BADFE2"/>
                </a:solidFill>
                <a:latin typeface="Verdana"/>
                <a:cs typeface="Verdana"/>
              </a:rPr>
              <a:t>Development)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1080" y="975182"/>
            <a:ext cx="5562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2.</a:t>
            </a:r>
            <a:r>
              <a:rPr sz="2800" b="1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Rational</a:t>
            </a:r>
            <a:r>
              <a:rPr sz="28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Unified</a:t>
            </a:r>
            <a:r>
              <a:rPr sz="28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Process,</a:t>
            </a:r>
            <a:r>
              <a:rPr sz="28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FF0000"/>
                </a:solidFill>
                <a:latin typeface="Arial"/>
                <a:cs typeface="Arial"/>
              </a:rPr>
              <a:t>RUP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540" y="1674088"/>
            <a:ext cx="7992745" cy="1839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13999"/>
              </a:lnSpc>
              <a:spcBef>
                <a:spcPts val="100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dirty="0">
                <a:latin typeface="Arial"/>
                <a:cs typeface="Arial"/>
              </a:rPr>
              <a:t>Цель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RUP</a:t>
            </a:r>
            <a:r>
              <a:rPr sz="2000" dirty="0">
                <a:latin typeface="Microsoft Sans Serif"/>
                <a:cs typeface="Microsoft Sans Serif"/>
              </a:rPr>
              <a:t>: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гарантировать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высокое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качество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программного продукта,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отвечающего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потребностям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конечных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пользователей,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пределах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предсказуемого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временного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графика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бюджета.</a:t>
            </a:r>
            <a:endParaRPr sz="2000">
              <a:latin typeface="Microsoft Sans Serif"/>
              <a:cs typeface="Microsoft Sans Serif"/>
            </a:endParaRPr>
          </a:p>
          <a:p>
            <a:pPr marL="354965" marR="862965" indent="-342900">
              <a:lnSpc>
                <a:spcPct val="113999"/>
              </a:lnSpc>
              <a:spcBef>
                <a:spcPts val="60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RUP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обеспечивает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строгий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подход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назначению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ответственности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пределах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группы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015" y="1660329"/>
            <a:ext cx="7729220" cy="28841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60"/>
              </a:spcBef>
              <a:buChar char="•"/>
              <a:tabLst>
                <a:tab pos="354965" algn="l"/>
              </a:tabLst>
            </a:pPr>
            <a:r>
              <a:rPr sz="2200" spc="-20" dirty="0">
                <a:latin typeface="Microsoft Sans Serif"/>
                <a:cs typeface="Microsoft Sans Serif"/>
              </a:rPr>
              <a:t>Корпорация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b="1" dirty="0">
                <a:latin typeface="Arial"/>
                <a:cs typeface="Arial"/>
              </a:rPr>
              <a:t>Rational</a:t>
            </a:r>
            <a:r>
              <a:rPr sz="2200" b="1" spc="-7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Software</a:t>
            </a:r>
            <a:r>
              <a:rPr sz="2200" b="1" spc="-90" dirty="0">
                <a:latin typeface="Arial"/>
                <a:cs typeface="Arial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(подразделение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IBM)</a:t>
            </a:r>
            <a:endParaRPr sz="22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1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формализовала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технологический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35" dirty="0">
                <a:latin typeface="Microsoft Sans Serif"/>
                <a:cs typeface="Microsoft Sans Serif"/>
              </a:rPr>
              <a:t> ПО</a:t>
            </a:r>
            <a:endParaRPr sz="200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выпустила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структурированную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базу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знаний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названием </a:t>
            </a:r>
            <a:r>
              <a:rPr sz="2000" dirty="0">
                <a:latin typeface="Microsoft Sans Serif"/>
                <a:cs typeface="Microsoft Sans Serif"/>
              </a:rPr>
              <a:t>Rational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Unified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Process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</a:t>
            </a:r>
            <a:r>
              <a:rPr sz="2000" b="1" dirty="0">
                <a:latin typeface="Arial"/>
                <a:cs typeface="Arial"/>
              </a:rPr>
              <a:t>RUP</a:t>
            </a:r>
            <a:r>
              <a:rPr sz="2000" dirty="0">
                <a:latin typeface="Microsoft Sans Serif"/>
                <a:cs typeface="Microsoft Sans Serif"/>
              </a:rPr>
              <a:t>)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-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610"/>
              </a:spcBef>
              <a:buChar char="•"/>
              <a:tabLst>
                <a:tab pos="1155700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методические рекомендации </a:t>
            </a:r>
            <a:r>
              <a:rPr sz="1800" dirty="0">
                <a:latin typeface="Microsoft Sans Serif"/>
                <a:cs typeface="Microsoft Sans Serif"/>
              </a:rPr>
              <a:t>ведущих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разработчиков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по</a:t>
            </a:r>
            <a:endParaRPr sz="1800">
              <a:latin typeface="Microsoft Sans Serif"/>
              <a:cs typeface="Microsoft Sans Serif"/>
            </a:endParaRPr>
          </a:p>
          <a:p>
            <a:pPr marL="115570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Microsoft Sans Serif"/>
                <a:cs typeface="Microsoft Sans Serif"/>
              </a:rPr>
              <a:t>эффективному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созданию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приложений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систем.</a:t>
            </a:r>
            <a:endParaRPr sz="18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5132070" algn="l"/>
              </a:tabLst>
            </a:pPr>
            <a:r>
              <a:rPr sz="2200" dirty="0">
                <a:latin typeface="Microsoft Sans Serif"/>
                <a:cs typeface="Microsoft Sans Serif"/>
              </a:rPr>
              <a:t>Используется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язык</a:t>
            </a:r>
            <a:r>
              <a:rPr sz="2200" spc="-12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моделирования</a:t>
            </a:r>
            <a:r>
              <a:rPr sz="2200" dirty="0">
                <a:latin typeface="Microsoft Sans Serif"/>
                <a:cs typeface="Microsoft Sans Serif"/>
              </a:rPr>
              <a:t>	Unified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Modelling</a:t>
            </a:r>
            <a:endParaRPr sz="2200">
              <a:latin typeface="Microsoft Sans Serif"/>
              <a:cs typeface="Microsoft Sans Serif"/>
            </a:endParaRPr>
          </a:p>
          <a:p>
            <a:pPr marL="354965">
              <a:lnSpc>
                <a:spcPct val="100000"/>
              </a:lnSpc>
            </a:pPr>
            <a:r>
              <a:rPr sz="2200" dirty="0">
                <a:latin typeface="Microsoft Sans Serif"/>
                <a:cs typeface="Microsoft Sans Serif"/>
              </a:rPr>
              <a:t>Language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(UML).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5423" y="946861"/>
            <a:ext cx="7059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Rational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Unified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Process,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RUP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характеристика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2413" y="814781"/>
            <a:ext cx="3752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RUP:</a:t>
            </a:r>
            <a:r>
              <a:rPr sz="28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характеристика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02435"/>
            <a:ext cx="7994015" cy="276352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35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Заключается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создании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обслуживании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моделей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93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Сосредотачивает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внимание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первоначальной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335"/>
              </a:spcBef>
            </a:pPr>
            <a:r>
              <a:rPr sz="2000" spc="-35" dirty="0">
                <a:latin typeface="Microsoft Sans Serif"/>
                <a:cs typeface="Microsoft Sans Serif"/>
              </a:rPr>
              <a:t>компоновке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устойчивой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архитектуры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программы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13999"/>
              </a:lnSpc>
              <a:spcBef>
                <a:spcPts val="60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Поддерживает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объектно-</a:t>
            </a:r>
            <a:r>
              <a:rPr sz="2000" spc="-10" dirty="0">
                <a:latin typeface="Microsoft Sans Serif"/>
                <a:cs typeface="Microsoft Sans Serif"/>
              </a:rPr>
              <a:t>ориентированный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подход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разработке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перестраиваемой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конфигурацией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935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Поддерживается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инструментальными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средствами,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340"/>
              </a:spcBef>
            </a:pPr>
            <a:r>
              <a:rPr sz="2000" spc="-10" dirty="0">
                <a:latin typeface="Microsoft Sans Serif"/>
                <a:cs typeface="Microsoft Sans Serif"/>
              </a:rPr>
              <a:t>автоматизируют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большинство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действий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процесса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6008" y="816686"/>
            <a:ext cx="2346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Принципы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38782"/>
            <a:ext cx="7849870" cy="3761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Ранняя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идентификация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непрерывное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(до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окончания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проекта) </a:t>
            </a:r>
            <a:r>
              <a:rPr sz="2000" dirty="0">
                <a:latin typeface="Microsoft Sans Serif"/>
                <a:cs typeface="Microsoft Sans Serif"/>
              </a:rPr>
              <a:t>устранение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основных</a:t>
            </a:r>
            <a:r>
              <a:rPr sz="2000" spc="-10" dirty="0">
                <a:latin typeface="Microsoft Sans Serif"/>
                <a:cs typeface="Microsoft Sans Serif"/>
              </a:rPr>
              <a:t> рисков.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Концентрация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заказчиков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исполняемой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программе</a:t>
            </a:r>
            <a:endParaRPr sz="2000">
              <a:latin typeface="Microsoft Sans Serif"/>
              <a:cs typeface="Microsoft Sans Serif"/>
            </a:endParaRPr>
          </a:p>
          <a:p>
            <a:pPr marL="355600" marR="303530" indent="-343535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Ожидание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изменений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требованиях,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проектных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решениях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реализации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Архитектура,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реализуемая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тестируемая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ранних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стадиях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Постоянное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обеспечение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качества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этапах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Работа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над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проектом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сплочённой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команде,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ключевая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роль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которой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принадлежит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архитекторам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1517" y="883107"/>
            <a:ext cx="4375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Статический</a:t>
            </a:r>
            <a:r>
              <a:rPr sz="28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аспект</a:t>
            </a:r>
            <a:r>
              <a:rPr sz="2800" b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FF0000"/>
                </a:solidFill>
                <a:latin typeface="Arial"/>
                <a:cs typeface="Arial"/>
              </a:rPr>
              <a:t>RUP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88605"/>
            <a:ext cx="7642859" cy="24174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dirty="0">
                <a:latin typeface="Microsoft Sans Serif"/>
                <a:cs typeface="Microsoft Sans Serif"/>
              </a:rPr>
              <a:t>Представлен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четырьмя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основными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элементами: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артефакты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(рабочие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продукты)</a:t>
            </a:r>
            <a:endParaRPr sz="2000">
              <a:latin typeface="Microsoft Sans Serif"/>
              <a:cs typeface="Microsoft Sans Serif"/>
            </a:endParaRPr>
          </a:p>
          <a:p>
            <a:pPr marL="335915" indent="-323215">
              <a:lnSpc>
                <a:spcPct val="100000"/>
              </a:lnSpc>
              <a:spcBef>
                <a:spcPts val="480"/>
              </a:spcBef>
              <a:buChar char="—"/>
              <a:tabLst>
                <a:tab pos="335915" algn="l"/>
              </a:tabLst>
            </a:pP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некоторые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продукты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порождаемые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или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используемые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нем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над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окончательным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продуктом: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модель,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элемент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модели,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документ,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исходный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код,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план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4426" y="994028"/>
            <a:ext cx="5764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Модели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унифицированного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процесса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538" y="1627216"/>
            <a:ext cx="8757389" cy="52067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49348" y="243585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8140" y="0"/>
            <a:ext cx="6568440" cy="6858000"/>
            <a:chOff x="358140" y="0"/>
            <a:chExt cx="6568440" cy="6858000"/>
          </a:xfrm>
        </p:grpSpPr>
        <p:sp>
          <p:nvSpPr>
            <p:cNvPr id="4" name="object 4"/>
            <p:cNvSpPr/>
            <p:nvPr/>
          </p:nvSpPr>
          <p:spPr>
            <a:xfrm>
              <a:off x="358140" y="0"/>
              <a:ext cx="172720" cy="6858000"/>
            </a:xfrm>
            <a:custGeom>
              <a:avLst/>
              <a:gdLst/>
              <a:ahLst/>
              <a:cxnLst/>
              <a:rect l="l" t="t" r="r" b="b"/>
              <a:pathLst>
                <a:path w="172720" h="6858000">
                  <a:moveTo>
                    <a:pt x="17221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72211" y="685800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24" y="158495"/>
              <a:ext cx="6353556" cy="123139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5967" y="304876"/>
            <a:ext cx="5650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818" y="1211656"/>
            <a:ext cx="7592695" cy="3082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Этапы</a:t>
            </a:r>
            <a:r>
              <a:rPr sz="2800" spc="-9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3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развития:</a:t>
            </a:r>
            <a:r>
              <a:rPr sz="2800" spc="-9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5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объектный</a:t>
            </a:r>
            <a:r>
              <a:rPr sz="2800" spc="-10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подход</a:t>
            </a:r>
            <a:endParaRPr sz="2800">
              <a:latin typeface="Franklin Gothic Medium"/>
              <a:cs typeface="Franklin Gothic Medium"/>
            </a:endParaRPr>
          </a:p>
          <a:p>
            <a:pPr marL="217170">
              <a:lnSpc>
                <a:spcPct val="100000"/>
              </a:lnSpc>
              <a:spcBef>
                <a:spcPts val="20"/>
              </a:spcBef>
            </a:pPr>
            <a:r>
              <a:rPr sz="2400" i="1" dirty="0">
                <a:solidFill>
                  <a:srgbClr val="4471C4"/>
                </a:solidFill>
                <a:latin typeface="Franklin Gothic Medium"/>
                <a:cs typeface="Franklin Gothic Medium"/>
              </a:rPr>
              <a:t>80-90</a:t>
            </a:r>
            <a:r>
              <a:rPr sz="2400" i="1" spc="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годы</a:t>
            </a:r>
            <a:endParaRPr sz="2400">
              <a:latin typeface="Franklin Gothic Medium"/>
              <a:cs typeface="Franklin Gothic Medium"/>
            </a:endParaRPr>
          </a:p>
          <a:p>
            <a:pPr marL="12700" marR="5080">
              <a:lnSpc>
                <a:spcPct val="110000"/>
              </a:lnSpc>
              <a:spcBef>
                <a:spcPts val="1970"/>
              </a:spcBef>
              <a:tabLst>
                <a:tab pos="5815330" algn="l"/>
              </a:tabLst>
            </a:pPr>
            <a:r>
              <a:rPr sz="2400" b="1" dirty="0">
                <a:latin typeface="Calibri"/>
                <a:cs typeface="Calibri"/>
              </a:rPr>
              <a:t>Программы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совокупность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объектов,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каждый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которых </a:t>
            </a:r>
            <a:r>
              <a:rPr sz="2400" dirty="0">
                <a:latin typeface="Calibri"/>
                <a:cs typeface="Calibri"/>
              </a:rPr>
              <a:t>является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экземпляром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определенного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типа</a:t>
            </a:r>
            <a:r>
              <a:rPr sz="2400" dirty="0">
                <a:latin typeface="Calibri"/>
                <a:cs typeface="Calibri"/>
              </a:rPr>
              <a:t>	(класса),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а </a:t>
            </a:r>
            <a:r>
              <a:rPr sz="2400" dirty="0">
                <a:latin typeface="Calibri"/>
                <a:cs typeface="Calibri"/>
              </a:rPr>
              <a:t>классы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образуют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иерархию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наследованием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свойств.</a:t>
            </a:r>
            <a:endParaRPr sz="2400">
              <a:latin typeface="Calibri"/>
              <a:cs typeface="Calibri"/>
            </a:endParaRPr>
          </a:p>
          <a:p>
            <a:pPr marL="12700" marR="175895">
              <a:lnSpc>
                <a:spcPct val="110000"/>
              </a:lnSpc>
            </a:pPr>
            <a:r>
              <a:rPr sz="2400" dirty="0">
                <a:latin typeface="Calibri"/>
                <a:cs typeface="Calibri"/>
              </a:rPr>
              <a:t>Взаимодействие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программных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объектов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осуществляется </a:t>
            </a:r>
            <a:r>
              <a:rPr sz="2400" dirty="0">
                <a:latin typeface="Calibri"/>
                <a:cs typeface="Calibri"/>
              </a:rPr>
              <a:t>путем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передачи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сообщений.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540" y="1368141"/>
            <a:ext cx="7693025" cy="3611879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4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«</a:t>
            </a:r>
            <a:r>
              <a:rPr sz="2000" b="1" dirty="0">
                <a:latin typeface="Arial"/>
                <a:cs typeface="Arial"/>
              </a:rPr>
              <a:t>Роль</a:t>
            </a:r>
            <a:r>
              <a:rPr sz="2000" dirty="0">
                <a:latin typeface="Microsoft Sans Serif"/>
                <a:cs typeface="Microsoft Sans Serif"/>
              </a:rPr>
              <a:t>»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(role)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определяет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94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поведение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93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ответственность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личности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группы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личностей,</a:t>
            </a:r>
            <a:endParaRPr sz="20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latin typeface="Microsoft Sans Serif"/>
                <a:cs typeface="Microsoft Sans Serif"/>
              </a:rPr>
              <a:t>составляющих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проектную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команду.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000" dirty="0">
                <a:latin typeface="Microsoft Sans Serif"/>
                <a:cs typeface="Microsoft Sans Serif"/>
              </a:rPr>
              <a:t>Одна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личность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может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играть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много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различных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ролей.</a:t>
            </a:r>
            <a:endParaRPr sz="2000"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14100"/>
              </a:lnSpc>
              <a:spcBef>
                <a:spcPts val="59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Под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b="1" dirty="0">
                <a:latin typeface="Arial"/>
                <a:cs typeface="Arial"/>
              </a:rPr>
              <a:t>видом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деятельности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конкретного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исполнителя </a:t>
            </a:r>
            <a:r>
              <a:rPr sz="2000" dirty="0">
                <a:latin typeface="Microsoft Sans Serif"/>
                <a:cs typeface="Microsoft Sans Serif"/>
              </a:rPr>
              <a:t>понимается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единица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выполняемой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(соответствует </a:t>
            </a:r>
            <a:r>
              <a:rPr sz="2000" dirty="0">
                <a:latin typeface="Microsoft Sans Serif"/>
                <a:cs typeface="Microsoft Sans Serif"/>
              </a:rPr>
              <a:t>понятию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технологической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операции).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000" spc="-40" dirty="0">
                <a:latin typeface="Microsoft Sans Serif"/>
                <a:cs typeface="Microsoft Sans Serif"/>
              </a:rPr>
              <a:t>Каждый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вид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деятельности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связан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конкретной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ролью.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43936" y="839215"/>
            <a:ext cx="3756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Статический</a:t>
            </a:r>
            <a:r>
              <a:rPr sz="24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аспект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RUP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1289" y="820623"/>
            <a:ext cx="35883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Дисциплина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(discipline)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1444432"/>
            <a:ext cx="7907655" cy="106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141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Дисциплина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(discipline)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соответствует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понятию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технологического </a:t>
            </a:r>
            <a:r>
              <a:rPr sz="2000" dirty="0">
                <a:latin typeface="Microsoft Sans Serif"/>
                <a:cs typeface="Microsoft Sans Serif"/>
              </a:rPr>
              <a:t>процесса и представляет собой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последовательность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действий, </a:t>
            </a:r>
            <a:r>
              <a:rPr sz="2000" dirty="0">
                <a:latin typeface="Microsoft Sans Serif"/>
                <a:cs typeface="Microsoft Sans Serif"/>
              </a:rPr>
              <a:t>приводящую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получения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значимого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результата.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592146"/>
            <a:ext cx="31146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Основные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дисциплины: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1628" y="2659761"/>
            <a:ext cx="2413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Вспомогательные</a:t>
            </a:r>
            <a:r>
              <a:rPr sz="2000" spc="-10" dirty="0"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240" y="2897780"/>
            <a:ext cx="4166870" cy="23126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700"/>
              </a:spcBef>
              <a:buChar char="•"/>
              <a:tabLst>
                <a:tab pos="3937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построение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бизнес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моделей</a:t>
            </a:r>
            <a:r>
              <a:rPr sz="2000" spc="235" dirty="0">
                <a:latin typeface="Microsoft Sans Serif"/>
                <a:cs typeface="Microsoft Sans Serif"/>
              </a:rPr>
              <a:t> </a:t>
            </a:r>
            <a:r>
              <a:rPr sz="3000" spc="-75" baseline="-15277" dirty="0">
                <a:latin typeface="Microsoft Sans Serif"/>
                <a:cs typeface="Microsoft Sans Serif"/>
              </a:rPr>
              <a:t>•</a:t>
            </a:r>
            <a:endParaRPr sz="3000" baseline="-15277">
              <a:latin typeface="Microsoft Sans Serif"/>
              <a:cs typeface="Microsoft Sans Serif"/>
            </a:endParaRPr>
          </a:p>
          <a:p>
            <a:pPr marL="3937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937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определение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требований</a:t>
            </a:r>
            <a:endParaRPr sz="2000">
              <a:latin typeface="Microsoft Sans Serif"/>
              <a:cs typeface="Microsoft Sans Serif"/>
            </a:endParaRPr>
          </a:p>
          <a:p>
            <a:pPr marL="3937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937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анализ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проектирование</a:t>
            </a:r>
            <a:endParaRPr sz="2000">
              <a:latin typeface="Microsoft Sans Serif"/>
              <a:cs typeface="Microsoft Sans Serif"/>
            </a:endParaRPr>
          </a:p>
          <a:p>
            <a:pPr marL="39370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3937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реализация,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кодирование</a:t>
            </a:r>
            <a:endParaRPr sz="2000">
              <a:latin typeface="Microsoft Sans Serif"/>
              <a:cs typeface="Microsoft Sans Serif"/>
            </a:endParaRPr>
          </a:p>
          <a:p>
            <a:pPr marL="3937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937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тестирование</a:t>
            </a:r>
            <a:endParaRPr sz="2000">
              <a:latin typeface="Microsoft Sans Serif"/>
              <a:cs typeface="Microsoft Sans Serif"/>
            </a:endParaRPr>
          </a:p>
          <a:p>
            <a:pPr marL="3937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937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развертывание,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внедрение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1628" y="3040456"/>
            <a:ext cx="3646804" cy="1398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Microsoft Sans Serif"/>
                <a:cs typeface="Microsoft Sans Serif"/>
              </a:rPr>
              <a:t>управление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конфигурацией</a:t>
            </a:r>
            <a:endParaRPr sz="2000">
              <a:latin typeface="Microsoft Sans Serif"/>
              <a:cs typeface="Microsoft Sans Serif"/>
            </a:endParaRPr>
          </a:p>
          <a:p>
            <a:pPr marL="42545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изменениями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управление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проектом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создание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инфраструктуры.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3061" y="840435"/>
            <a:ext cx="28162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Структура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модели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618" y="1433830"/>
            <a:ext cx="78917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Состоит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четырех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фаз,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каждая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включает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себя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одну</a:t>
            </a:r>
            <a:endParaRPr sz="2000">
              <a:latin typeface="Microsoft Sans Serif"/>
              <a:cs typeface="Microsoft Sans Serif"/>
            </a:endParaRPr>
          </a:p>
          <a:p>
            <a:pPr marL="5461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несколько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итераций: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618" y="2044420"/>
            <a:ext cx="4042410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5454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Начало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(Inception)</a:t>
            </a:r>
            <a:endParaRPr sz="2000">
              <a:latin typeface="Microsoft Sans Serif"/>
              <a:cs typeface="Microsoft Sans Serif"/>
            </a:endParaRPr>
          </a:p>
          <a:p>
            <a:pPr marL="545465" indent="-53276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454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Проектирование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(Elaboration)</a:t>
            </a:r>
            <a:endParaRPr sz="2000">
              <a:latin typeface="Microsoft Sans Serif"/>
              <a:cs typeface="Microsoft Sans Serif"/>
            </a:endParaRPr>
          </a:p>
          <a:p>
            <a:pPr marL="545465" indent="-53276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454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Построение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(Construction)</a:t>
            </a:r>
            <a:endParaRPr sz="2000">
              <a:latin typeface="Microsoft Sans Serif"/>
              <a:cs typeface="Microsoft Sans Serif"/>
            </a:endParaRPr>
          </a:p>
          <a:p>
            <a:pPr marL="545465" indent="-53276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454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Внедрение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(Transition)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26" y="4284291"/>
            <a:ext cx="7121083" cy="20570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37252" y="1946884"/>
            <a:ext cx="3079115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Microsoft Sans Serif"/>
                <a:cs typeface="Microsoft Sans Serif"/>
              </a:rPr>
              <a:t>У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каждой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фазы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есть</a:t>
            </a:r>
            <a:endParaRPr sz="2000">
              <a:latin typeface="Microsoft Sans Serif"/>
              <a:cs typeface="Microsoft Sans Serif"/>
            </a:endParaRPr>
          </a:p>
          <a:p>
            <a:pPr marL="223520" indent="-213995">
              <a:lnSpc>
                <a:spcPct val="100000"/>
              </a:lnSpc>
              <a:spcBef>
                <a:spcPts val="480"/>
              </a:spcBef>
              <a:buSzPct val="95000"/>
              <a:buAutoNum type="arabicPeriod"/>
              <a:tabLst>
                <a:tab pos="22352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Цель,</a:t>
            </a:r>
            <a:endParaRPr sz="2000">
              <a:latin typeface="Microsoft Sans Serif"/>
              <a:cs typeface="Microsoft Sans Serif"/>
            </a:endParaRPr>
          </a:p>
          <a:p>
            <a:pPr marL="223520" indent="-213995">
              <a:lnSpc>
                <a:spcPct val="100000"/>
              </a:lnSpc>
              <a:spcBef>
                <a:spcPts val="480"/>
              </a:spcBef>
              <a:buSzPct val="95000"/>
              <a:buAutoNum type="arabicPeriod"/>
              <a:tabLst>
                <a:tab pos="22352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Основная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деятельность</a:t>
            </a:r>
            <a:endParaRPr sz="2000">
              <a:latin typeface="Microsoft Sans Serif"/>
              <a:cs typeface="Microsoft Sans Serif"/>
            </a:endParaRPr>
          </a:p>
          <a:p>
            <a:pPr marL="223520" indent="-213995">
              <a:lnSpc>
                <a:spcPct val="100000"/>
              </a:lnSpc>
              <a:spcBef>
                <a:spcPts val="480"/>
              </a:spcBef>
              <a:buSzPct val="95000"/>
              <a:buAutoNum type="arabicPeriod"/>
              <a:tabLst>
                <a:tab pos="22352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Контрольная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точка.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5298" y="860882"/>
            <a:ext cx="3613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Итерационный</a:t>
            </a:r>
            <a:r>
              <a:rPr sz="2800" b="1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Arial"/>
                <a:cs typeface="Arial"/>
              </a:rPr>
              <a:t>цикл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072" y="1295400"/>
            <a:ext cx="7749540" cy="47685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5298" y="740105"/>
            <a:ext cx="3613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Итерационный</a:t>
            </a:r>
            <a:r>
              <a:rPr sz="2800" b="1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Arial"/>
                <a:cs typeface="Arial"/>
              </a:rPr>
              <a:t>цикл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08403"/>
            <a:ext cx="7832090" cy="416750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Итерационный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цикл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основывается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постоянном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расширении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дополнении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системы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процессе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нескольких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итераций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с</a:t>
            </a:r>
            <a:endParaRPr sz="18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Microsoft Sans Serif"/>
                <a:cs typeface="Microsoft Sans Serif"/>
              </a:rPr>
              <a:t>периодической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обратной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связью</a:t>
            </a:r>
            <a:endParaRPr sz="1800">
              <a:latin typeface="Microsoft Sans Serif"/>
              <a:cs typeface="Microsoft Sans Serif"/>
            </a:endParaRPr>
          </a:p>
          <a:p>
            <a:pPr marL="756285" marR="763270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адаптацией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добавляемых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модулей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существующему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ядру </a:t>
            </a:r>
            <a:r>
              <a:rPr sz="1800" spc="-10" dirty="0">
                <a:latin typeface="Microsoft Sans Serif"/>
                <a:cs typeface="Microsoft Sans Serif"/>
              </a:rPr>
              <a:t>системы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Система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постоянно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разрастается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шаг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шагом,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поэтому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такой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подход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называют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итерационным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инкрементным.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Такой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подход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исключает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слишком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быстрое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написание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кода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(без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детальной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проработки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чрезмерно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длительный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этап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детального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проектирования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построения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моделей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без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обратной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связи.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5298" y="764870"/>
            <a:ext cx="3613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Итерационный</a:t>
            </a:r>
            <a:r>
              <a:rPr sz="2800" b="1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Arial"/>
                <a:cs typeface="Arial"/>
              </a:rPr>
              <a:t>цикл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98473"/>
            <a:ext cx="8056245" cy="2617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7117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1800" spc="-25" dirty="0">
                <a:latin typeface="Microsoft Sans Serif"/>
                <a:cs typeface="Microsoft Sans Serif"/>
              </a:rPr>
              <a:t>Каждая </a:t>
            </a:r>
            <a:r>
              <a:rPr sz="1800" dirty="0">
                <a:latin typeface="Microsoft Sans Serif"/>
                <a:cs typeface="Microsoft Sans Serif"/>
              </a:rPr>
              <a:t>итерация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включает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себя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некоторые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или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большую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часть дисциплин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разработки: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выявление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требований,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анализ,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проектирование, </a:t>
            </a:r>
            <a:r>
              <a:rPr sz="1600" dirty="0">
                <a:latin typeface="Microsoft Sans Serif"/>
                <a:cs typeface="Microsoft Sans Serif"/>
              </a:rPr>
              <a:t>реализация,</a:t>
            </a:r>
            <a:r>
              <a:rPr sz="1600" spc="-10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тестирование.</a:t>
            </a:r>
            <a:endParaRPr sz="16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605"/>
              </a:spcBef>
              <a:buChar char="•"/>
              <a:tabLst>
                <a:tab pos="355600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Каждая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последующая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итерация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строится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результатах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предыдущих, </a:t>
            </a:r>
            <a:r>
              <a:rPr sz="1800" dirty="0">
                <a:latin typeface="Microsoft Sans Serif"/>
                <a:cs typeface="Microsoft Sans Serif"/>
              </a:rPr>
              <a:t>развивает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усовершенствует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систему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до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тех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пор,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пока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будет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создан конечный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продукт.</a:t>
            </a:r>
            <a:endParaRPr sz="1800">
              <a:latin typeface="Microsoft Sans Serif"/>
              <a:cs typeface="Microsoft Sans Serif"/>
            </a:endParaRPr>
          </a:p>
          <a:p>
            <a:pPr marL="355600" marR="543560" indent="-343535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1800" dirty="0">
                <a:latin typeface="Microsoft Sans Serif"/>
                <a:cs typeface="Microsoft Sans Serif"/>
              </a:rPr>
              <a:t>Более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ранние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итерации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больше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концентрируются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10" dirty="0">
                <a:latin typeface="Microsoft Sans Serif"/>
                <a:cs typeface="Microsoft Sans Serif"/>
              </a:rPr>
              <a:t> требованиях, </a:t>
            </a:r>
            <a:r>
              <a:rPr sz="1800" dirty="0">
                <a:latin typeface="Microsoft Sans Serif"/>
                <a:cs typeface="Microsoft Sans Serif"/>
              </a:rPr>
              <a:t>анализе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проектировании,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более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поздние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реализации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и </a:t>
            </a:r>
            <a:r>
              <a:rPr sz="1800" spc="-10" dirty="0">
                <a:latin typeface="Microsoft Sans Serif"/>
                <a:cs typeface="Microsoft Sans Serif"/>
              </a:rPr>
              <a:t>тестировании.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875" y="4230807"/>
            <a:ext cx="7158649" cy="24434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7704" y="812419"/>
            <a:ext cx="417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Общее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представление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RUP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224" y="1359380"/>
            <a:ext cx="8377611" cy="47381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6025" y="820623"/>
            <a:ext cx="41795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Общее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представление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1412442"/>
            <a:ext cx="5817870" cy="44215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000" dirty="0">
                <a:latin typeface="Microsoft Sans Serif"/>
                <a:cs typeface="Microsoft Sans Serif"/>
              </a:rPr>
              <a:t>Общее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представление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RUP 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двух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измерениях: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Char char="•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горизонтальное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измерение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представляет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время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отражает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динамические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аспекты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процессов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оперирует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такими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понятиями</a:t>
            </a:r>
            <a:endParaRPr sz="18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204"/>
              </a:spcBef>
              <a:buChar char="•"/>
              <a:tabLst>
                <a:tab pos="1155700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стадии,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итерации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контрольные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точки;</a:t>
            </a:r>
            <a:endParaRPr sz="16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2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вертикальное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измерение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отражает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29"/>
              </a:spcBef>
              <a:buChar char="–"/>
              <a:tabLst>
                <a:tab pos="756285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статические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аспекты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процессов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оперирует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такими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понятиями</a:t>
            </a:r>
            <a:endParaRPr sz="18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200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Microsoft Sans Serif"/>
                <a:cs typeface="Microsoft Sans Serif"/>
              </a:rPr>
              <a:t>виды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деятельности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(технологические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операции),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Microsoft Sans Serif"/>
                <a:cs typeface="Microsoft Sans Serif"/>
              </a:rPr>
              <a:t>рабочие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продукты,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исполнители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</a:tabLst>
            </a:pPr>
            <a:r>
              <a:rPr sz="1600" dirty="0">
                <a:latin typeface="Microsoft Sans Serif"/>
                <a:cs typeface="Microsoft Sans Serif"/>
              </a:rPr>
              <a:t>дисциплины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(технологические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процессы).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3626" y="964819"/>
            <a:ext cx="278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Начало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(Inception)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1614906"/>
            <a:ext cx="7850505" cy="23120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этом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этапе: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Формируются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видение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границы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Создается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экономическое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обоснование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(business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case).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ts val="2160"/>
              </a:lnSpc>
              <a:spcBef>
                <a:spcPts val="51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Определяются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основные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ограничения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ключевая </a:t>
            </a:r>
            <a:r>
              <a:rPr sz="2000" spc="-20" dirty="0">
                <a:latin typeface="Microsoft Sans Serif"/>
                <a:cs typeface="Microsoft Sans Serif"/>
              </a:rPr>
              <a:t>функциональность</a:t>
            </a:r>
            <a:r>
              <a:rPr sz="2000" spc="-10" dirty="0">
                <a:latin typeface="Microsoft Sans Serif"/>
                <a:cs typeface="Microsoft Sans Serif"/>
              </a:rPr>
              <a:t> продукта.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04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Создается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базовая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версия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прецедентов.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44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Оцениваются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риски.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3886" y="767841"/>
            <a:ext cx="6793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Принципы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управления требованиями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RUP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8368" y="1100326"/>
            <a:ext cx="8438515" cy="5758180"/>
            <a:chOff x="658368" y="1100326"/>
            <a:chExt cx="8438515" cy="57581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368" y="1100326"/>
              <a:ext cx="8438388" cy="5757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439" y="1295400"/>
              <a:ext cx="7850124" cy="52638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" y="2008631"/>
            <a:ext cx="3977640" cy="42793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9818" y="1348816"/>
            <a:ext cx="7602855" cy="41167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Этапы</a:t>
            </a:r>
            <a:r>
              <a:rPr sz="2800" spc="-9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3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развития:</a:t>
            </a:r>
            <a:r>
              <a:rPr sz="2800" spc="-9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5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объектный</a:t>
            </a:r>
            <a:r>
              <a:rPr sz="2800" spc="-10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подход</a:t>
            </a:r>
            <a:endParaRPr sz="2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Franklin Gothic Medium"/>
              <a:cs typeface="Franklin Gothic Medium"/>
            </a:endParaRPr>
          </a:p>
          <a:p>
            <a:pPr marL="4584700" indent="-342900">
              <a:lnSpc>
                <a:spcPct val="100000"/>
              </a:lnSpc>
              <a:buFont typeface="Microsoft Sans Serif"/>
              <a:buChar char="•"/>
              <a:tabLst>
                <a:tab pos="4584700" algn="l"/>
              </a:tabLst>
            </a:pPr>
            <a:r>
              <a:rPr sz="2400" dirty="0">
                <a:latin typeface="Calibri"/>
                <a:cs typeface="Calibri"/>
              </a:rPr>
              <a:t>Создание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сред</a:t>
            </a:r>
            <a:endParaRPr sz="2400">
              <a:latin typeface="Calibri"/>
              <a:cs typeface="Calibri"/>
            </a:endParaRPr>
          </a:p>
          <a:p>
            <a:pPr marL="458470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визуального</a:t>
            </a:r>
            <a:endParaRPr sz="2400">
              <a:latin typeface="Calibri"/>
              <a:cs typeface="Calibri"/>
            </a:endParaRPr>
          </a:p>
          <a:p>
            <a:pPr marL="458470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latin typeface="Calibri"/>
                <a:cs typeface="Calibri"/>
              </a:rPr>
              <a:t>программирования</a:t>
            </a:r>
            <a:endParaRPr sz="2400">
              <a:latin typeface="Calibri"/>
              <a:cs typeface="Calibri"/>
            </a:endParaRPr>
          </a:p>
          <a:p>
            <a:pPr marL="4584700" marR="523240" indent="-342900">
              <a:lnSpc>
                <a:spcPct val="100000"/>
              </a:lnSpc>
              <a:buFont typeface="Microsoft Sans Serif"/>
              <a:buChar char="•"/>
              <a:tabLst>
                <a:tab pos="4584700" algn="l"/>
              </a:tabLst>
            </a:pPr>
            <a:r>
              <a:rPr sz="2400" dirty="0">
                <a:latin typeface="Calibri"/>
                <a:cs typeface="Calibri"/>
              </a:rPr>
              <a:t>Языки </a:t>
            </a:r>
            <a:r>
              <a:rPr sz="2400" spc="-10" dirty="0">
                <a:latin typeface="Calibri"/>
                <a:cs typeface="Calibri"/>
              </a:rPr>
              <a:t>визуального объектно-</a:t>
            </a:r>
            <a:endParaRPr sz="2400">
              <a:latin typeface="Calibri"/>
              <a:cs typeface="Calibri"/>
            </a:endParaRPr>
          </a:p>
          <a:p>
            <a:pPr marL="4584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ориентированного</a:t>
            </a:r>
            <a:endParaRPr sz="2400">
              <a:latin typeface="Calibri"/>
              <a:cs typeface="Calibri"/>
            </a:endParaRPr>
          </a:p>
          <a:p>
            <a:pPr marL="4584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программирования</a:t>
            </a:r>
            <a:endParaRPr sz="2400">
              <a:latin typeface="Calibri"/>
              <a:cs typeface="Calibri"/>
            </a:endParaRPr>
          </a:p>
          <a:p>
            <a:pPr marL="4584700" marR="50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(Delphi,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Visual C++, C#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и </a:t>
            </a:r>
            <a:r>
              <a:rPr sz="2400" dirty="0">
                <a:latin typeface="Calibri"/>
                <a:cs typeface="Calibri"/>
              </a:rPr>
              <a:t>т.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д.)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023" y="158495"/>
            <a:ext cx="6353556" cy="123139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5967" y="304876"/>
            <a:ext cx="5650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4600" y="813561"/>
            <a:ext cx="65347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1725" marR="5080" indent="-235966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Артефакты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рабочего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процесса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разработки требований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418" y="1738325"/>
            <a:ext cx="8086090" cy="3088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dirty="0">
                <a:latin typeface="Arial"/>
                <a:cs typeface="Arial"/>
              </a:rPr>
              <a:t>Запросы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заинтересованных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лиц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коллекция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различных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запросов: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формальные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запросы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изменений,</a:t>
            </a:r>
            <a:endParaRPr sz="1800">
              <a:latin typeface="Microsoft Sans Serif"/>
              <a:cs typeface="Microsoft Sans Serif"/>
            </a:endParaRPr>
          </a:p>
          <a:p>
            <a:pPr marL="756285" marR="165100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потребности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или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другие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пожелания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заинтересованных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лиц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на </a:t>
            </a:r>
            <a:r>
              <a:rPr sz="1800" spc="-10" dirty="0">
                <a:latin typeface="Microsoft Sans Serif"/>
                <a:cs typeface="Microsoft Sans Serif"/>
              </a:rPr>
              <a:t>протяжении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жизненного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цикла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проекта,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которые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могут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повлиять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на </a:t>
            </a:r>
            <a:r>
              <a:rPr sz="1800" dirty="0">
                <a:latin typeface="Microsoft Sans Serif"/>
                <a:cs typeface="Microsoft Sans Serif"/>
              </a:rPr>
              <a:t>требования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продукту</a:t>
            </a:r>
            <a:endParaRPr sz="18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spc="-10" dirty="0">
                <a:latin typeface="Arial"/>
                <a:cs typeface="Arial"/>
              </a:rPr>
              <a:t>Документ-</a:t>
            </a:r>
            <a:r>
              <a:rPr sz="2000" b="1" dirty="0">
                <a:latin typeface="Arial"/>
                <a:cs typeface="Arial"/>
              </a:rPr>
              <a:t>концепция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(Vision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document):</a:t>
            </a:r>
            <a:endParaRPr sz="200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40"/>
              </a:spcBef>
              <a:buChar char="–"/>
              <a:tabLst>
                <a:tab pos="756285" algn="l"/>
              </a:tabLst>
            </a:pPr>
            <a:r>
              <a:rPr sz="1800" spc="-25" dirty="0">
                <a:latin typeface="Microsoft Sans Serif"/>
                <a:cs typeface="Microsoft Sans Serif"/>
              </a:rPr>
              <a:t>кратко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характеризует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концепцию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рассматриваемой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системы: </a:t>
            </a:r>
            <a:r>
              <a:rPr sz="1800" dirty="0">
                <a:latin typeface="Microsoft Sans Serif"/>
                <a:cs typeface="Microsoft Sans Serif"/>
              </a:rPr>
              <a:t>основные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характеристики,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функции,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потребности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заинтересованных </a:t>
            </a:r>
            <a:r>
              <a:rPr sz="1800" dirty="0">
                <a:latin typeface="Microsoft Sans Serif"/>
                <a:cs typeface="Microsoft Sans Serif"/>
              </a:rPr>
              <a:t>лиц,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также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основные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предоставляемые услуги.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3400" y="813561"/>
            <a:ext cx="65347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1725" marR="5080" indent="-235966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Артефакты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рабочего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процесса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разработки требований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856359"/>
            <a:ext cx="7790180" cy="2348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890" indent="-34353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Модель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прецедентов</a:t>
            </a:r>
            <a:r>
              <a:rPr sz="1800" dirty="0">
                <a:latin typeface="Microsoft Sans Serif"/>
                <a:cs typeface="Microsoft Sans Serif"/>
              </a:rPr>
              <a:t>,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которая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представляет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собой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организованный </a:t>
            </a:r>
            <a:r>
              <a:rPr sz="1800" dirty="0">
                <a:latin typeface="Microsoft Sans Serif"/>
                <a:cs typeface="Microsoft Sans Serif"/>
              </a:rPr>
              <a:t>набор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прецедентов,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составляющих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основную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массу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требований.</a:t>
            </a:r>
            <a:endParaRPr sz="1800">
              <a:latin typeface="Microsoft Sans Serif"/>
              <a:cs typeface="Microsoft Sans Serif"/>
            </a:endParaRPr>
          </a:p>
          <a:p>
            <a:pPr marL="355600" marR="257175" indent="-343535">
              <a:lnSpc>
                <a:spcPct val="100000"/>
              </a:lnSpc>
              <a:spcBef>
                <a:spcPts val="43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Дополнительные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спецификации</a:t>
            </a:r>
            <a:r>
              <a:rPr sz="1800" dirty="0">
                <a:latin typeface="Microsoft Sans Serif"/>
                <a:cs typeface="Microsoft Sans Serif"/>
              </a:rPr>
              <a:t>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фиксирующие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все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требования, которые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невозможно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непосредственно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связать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конкретными прецедентами:</a:t>
            </a:r>
            <a:endParaRPr sz="18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395"/>
              </a:spcBef>
              <a:tabLst>
                <a:tab pos="756285" algn="l"/>
              </a:tabLst>
            </a:pPr>
            <a:r>
              <a:rPr sz="1600" spc="365" dirty="0">
                <a:latin typeface="Microsoft Sans Serif"/>
                <a:cs typeface="Microsoft Sans Serif"/>
              </a:rPr>
              <a:t>–</a:t>
            </a:r>
            <a:r>
              <a:rPr sz="1600" dirty="0">
                <a:latin typeface="Microsoft Sans Serif"/>
                <a:cs typeface="Microsoft Sans Serif"/>
              </a:rPr>
              <a:t>	</a:t>
            </a:r>
            <a:r>
              <a:rPr sz="1600" spc="-10" dirty="0">
                <a:latin typeface="Microsoft Sans Serif"/>
                <a:cs typeface="Microsoft Sans Serif"/>
              </a:rPr>
              <a:t>нефункциональные </a:t>
            </a:r>
            <a:r>
              <a:rPr sz="1600" dirty="0">
                <a:latin typeface="Microsoft Sans Serif"/>
                <a:cs typeface="Microsoft Sans Serif"/>
              </a:rPr>
              <a:t>требования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и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ограничения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проектирования.</a:t>
            </a:r>
            <a:endParaRPr sz="16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har char="•"/>
              <a:tabLst>
                <a:tab pos="355600" algn="l"/>
              </a:tabLst>
            </a:pPr>
            <a:r>
              <a:rPr sz="1800" dirty="0">
                <a:latin typeface="Microsoft Sans Serif"/>
                <a:cs typeface="Microsoft Sans Serif"/>
              </a:rPr>
              <a:t>Эти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артефакты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вместе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образуют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единую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форму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65" dirty="0">
                <a:latin typeface="Microsoft Sans Serif"/>
                <a:cs typeface="Microsoft Sans Serif"/>
              </a:rPr>
              <a:t>–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пакет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b="1" dirty="0">
                <a:latin typeface="Arial"/>
                <a:cs typeface="Arial"/>
              </a:rPr>
              <a:t>Modeгn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SRS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Package</a:t>
            </a:r>
            <a:r>
              <a:rPr sz="1800" spc="-1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1778" y="851408"/>
            <a:ext cx="68497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Modern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Software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Requirements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Specification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–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Спецификация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требований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к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программному обеспечению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2083435"/>
            <a:ext cx="7688580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1285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Представляет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собой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набор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артефактов,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полностью </a:t>
            </a:r>
            <a:r>
              <a:rPr sz="2000" dirty="0">
                <a:latin typeface="Microsoft Sans Serif"/>
                <a:cs typeface="Microsoft Sans Serif"/>
              </a:rPr>
              <a:t>описывающих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внешнее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поведение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системы.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Создает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концептуальную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создаваемой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системы.</a:t>
            </a:r>
            <a:endParaRPr sz="2000">
              <a:latin typeface="Microsoft Sans Serif"/>
              <a:cs typeface="Microsoft Sans Serif"/>
            </a:endParaRPr>
          </a:p>
          <a:p>
            <a:pPr marL="355600" marR="12382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Исходная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информация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 создания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Modern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SRS Package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475" dirty="0">
                <a:latin typeface="Microsoft Sans Serif"/>
                <a:cs typeface="Microsoft Sans Serif"/>
              </a:rPr>
              <a:t>– </a:t>
            </a:r>
            <a:r>
              <a:rPr sz="2000" spc="-35" dirty="0">
                <a:latin typeface="Microsoft Sans Serif"/>
                <a:cs typeface="Microsoft Sans Serif"/>
              </a:rPr>
              <a:t>документ-</a:t>
            </a:r>
            <a:r>
              <a:rPr sz="2000" spc="-20" dirty="0">
                <a:latin typeface="Microsoft Sans Serif"/>
                <a:cs typeface="Microsoft Sans Serif"/>
              </a:rPr>
              <a:t>концепция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(Vision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document),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определяющий </a:t>
            </a:r>
            <a:r>
              <a:rPr sz="2000" dirty="0">
                <a:latin typeface="Microsoft Sans Serif"/>
                <a:cs typeface="Microsoft Sans Serif"/>
              </a:rPr>
              <a:t>потребности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пользователей,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цели,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задачи,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целевые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рынки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функции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пакете </a:t>
            </a:r>
            <a:r>
              <a:rPr sz="2000" dirty="0">
                <a:latin typeface="Microsoft Sans Serif"/>
                <a:cs typeface="Microsoft Sans Serif"/>
              </a:rPr>
              <a:t>Modern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SRS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Package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основное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внимание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уделяется </a:t>
            </a:r>
            <a:r>
              <a:rPr sz="2000" dirty="0">
                <a:latin typeface="Microsoft Sans Serif"/>
                <a:cs typeface="Microsoft Sans Serif"/>
              </a:rPr>
              <a:t>деталям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реализации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этих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функций.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1833" y="932815"/>
            <a:ext cx="41770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Уточнение</a:t>
            </a:r>
            <a:r>
              <a:rPr sz="2800" b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(Elaboration)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1702435"/>
            <a:ext cx="7842250" cy="2404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03505" indent="-34353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этапе </a:t>
            </a:r>
            <a:r>
              <a:rPr sz="2000" b="1" dirty="0">
                <a:latin typeface="Arial"/>
                <a:cs typeface="Arial"/>
              </a:rPr>
              <a:t>Уточнения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(фаза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развития)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производится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анализ предметной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области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построение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исполняемой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архитектуры.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5" dirty="0">
                <a:latin typeface="Microsoft Sans Serif"/>
                <a:cs typeface="Microsoft Sans Serif"/>
              </a:rPr>
              <a:t>Фаза </a:t>
            </a:r>
            <a:r>
              <a:rPr sz="2000" dirty="0">
                <a:latin typeface="Microsoft Sans Serif"/>
                <a:cs typeface="Microsoft Sans Serif"/>
              </a:rPr>
              <a:t>развития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первая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последовательность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итераций,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течение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которых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решаются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следующие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задачи: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Изучается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стабилизируется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большая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требований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Обосновываются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устраняются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основные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риски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Реализуются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тестируются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базовые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архитектурные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элементы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5633" y="856615"/>
            <a:ext cx="41770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Уточнение</a:t>
            </a:r>
            <a:r>
              <a:rPr sz="2800" b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(Elaboration)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27759"/>
            <a:ext cx="7807959" cy="349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42570" indent="-3435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начальных итерациях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разрабатывается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обосновывается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базовая архитектура:</a:t>
            </a:r>
            <a:endParaRPr sz="1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5600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Разработка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реализация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системы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“не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вглубь,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вширь”</a:t>
            </a:r>
            <a:endParaRPr sz="1800">
              <a:latin typeface="Microsoft Sans Serif"/>
              <a:cs typeface="Microsoft Sans Serif"/>
            </a:endParaRPr>
          </a:p>
          <a:p>
            <a:pPr marL="756285" marR="207645" indent="-287020">
              <a:lnSpc>
                <a:spcPct val="100000"/>
              </a:lnSpc>
              <a:spcBef>
                <a:spcPts val="390"/>
              </a:spcBef>
              <a:tabLst>
                <a:tab pos="756285" algn="l"/>
              </a:tabLst>
            </a:pPr>
            <a:r>
              <a:rPr sz="1600" spc="365" dirty="0">
                <a:latin typeface="Microsoft Sans Serif"/>
                <a:cs typeface="Microsoft Sans Serif"/>
              </a:rPr>
              <a:t>–</a:t>
            </a:r>
            <a:r>
              <a:rPr sz="1600" dirty="0">
                <a:latin typeface="Microsoft Sans Serif"/>
                <a:cs typeface="Microsoft Sans Serif"/>
              </a:rPr>
              <a:t>	</a:t>
            </a:r>
            <a:r>
              <a:rPr sz="1600" spc="-10" dirty="0">
                <a:latin typeface="Microsoft Sans Serif"/>
                <a:cs typeface="Microsoft Sans Serif"/>
              </a:rPr>
              <a:t>означает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идентификацию</a:t>
            </a:r>
            <a:r>
              <a:rPr sz="1600" dirty="0">
                <a:latin typeface="Microsoft Sans Serif"/>
                <a:cs typeface="Microsoft Sans Serif"/>
              </a:rPr>
              <a:t> отдельных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процессов,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слоев,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пакетов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и </a:t>
            </a:r>
            <a:r>
              <a:rPr sz="1600" dirty="0">
                <a:latin typeface="Microsoft Sans Serif"/>
                <a:cs typeface="Microsoft Sans Serif"/>
              </a:rPr>
              <a:t>подсистем,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их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высокоуровневых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функций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и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интерфейсов,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модули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могут </a:t>
            </a:r>
            <a:r>
              <a:rPr sz="1600" dirty="0">
                <a:latin typeface="Microsoft Sans Serif"/>
                <a:cs typeface="Microsoft Sans Serif"/>
              </a:rPr>
              <a:t>содержать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в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основном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заглушки.</a:t>
            </a:r>
            <a:endParaRPr sz="1600">
              <a:latin typeface="Microsoft Sans Serif"/>
              <a:cs typeface="Microsoft Sans Serif"/>
            </a:endParaRPr>
          </a:p>
          <a:p>
            <a:pPr marL="355600" marR="320040" indent="-343535">
              <a:lnSpc>
                <a:spcPct val="100000"/>
              </a:lnSpc>
              <a:spcBef>
                <a:spcPts val="430"/>
              </a:spcBef>
              <a:buChar char="•"/>
              <a:tabLst>
                <a:tab pos="355600" algn="l"/>
              </a:tabLst>
            </a:pPr>
            <a:r>
              <a:rPr sz="1800" dirty="0">
                <a:latin typeface="Microsoft Sans Serif"/>
                <a:cs typeface="Microsoft Sans Serif"/>
              </a:rPr>
              <a:t>Уточнение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локальных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удаленных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интерфейсов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между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модулями (включая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параметры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возвращаемые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значения).</a:t>
            </a:r>
            <a:endParaRPr sz="1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5600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Интегрирование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существующих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компонентов</a:t>
            </a:r>
            <a:endParaRPr sz="18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34"/>
              </a:spcBef>
              <a:buChar char="•"/>
              <a:tabLst>
                <a:tab pos="355600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Реализация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упрощенных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сценариев,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обеспечивающих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параллельное проектирование,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программирование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тестирование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основных компонентов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048" y="260668"/>
            <a:ext cx="58172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76200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600"/>
                </a:lnTo>
                <a:lnTo>
                  <a:pt x="9144000" y="609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49348" y="243585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6697" y="816686"/>
            <a:ext cx="56102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следующей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итерации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1476882"/>
            <a:ext cx="8043545" cy="3861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426084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Требования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систематизируются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соответствии</a:t>
            </a:r>
            <a:r>
              <a:rPr sz="2000" spc="-50" dirty="0">
                <a:latin typeface="Microsoft Sans Serif"/>
                <a:cs typeface="Microsoft Sans Serif"/>
              </a:rPr>
              <a:t> с </a:t>
            </a:r>
            <a:r>
              <a:rPr sz="2000" spc="-10" dirty="0">
                <a:latin typeface="Microsoft Sans Serif"/>
                <a:cs typeface="Microsoft Sans Serif"/>
              </a:rPr>
              <a:t>рисками,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границами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критичностью</a:t>
            </a:r>
            <a:endParaRPr sz="20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439"/>
              </a:spcBef>
              <a:tabLst>
                <a:tab pos="756285" algn="l"/>
              </a:tabLst>
            </a:pPr>
            <a:r>
              <a:rPr sz="1800" spc="420" dirty="0">
                <a:latin typeface="Microsoft Sans Serif"/>
                <a:cs typeface="Microsoft Sans Serif"/>
              </a:rPr>
              <a:t>–</a:t>
            </a:r>
            <a:r>
              <a:rPr sz="1800" dirty="0">
                <a:latin typeface="Microsoft Sans Serif"/>
                <a:cs typeface="Microsoft Sans Serif"/>
              </a:rPr>
              <a:t>	эти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критерии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используются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распределения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работы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по</a:t>
            </a:r>
            <a:endParaRPr sz="18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итерациям.</a:t>
            </a:r>
            <a:endParaRPr sz="18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7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Риск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(risk)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техническая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сложность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другой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фактор, </a:t>
            </a:r>
            <a:r>
              <a:rPr sz="2000" dirty="0">
                <a:latin typeface="Microsoft Sans Serif"/>
                <a:cs typeface="Microsoft Sans Serif"/>
              </a:rPr>
              <a:t>например,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отсутствие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информации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необходимых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затратах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или </a:t>
            </a:r>
            <a:r>
              <a:rPr sz="2000" spc="-10" dirty="0">
                <a:latin typeface="Microsoft Sans Serif"/>
                <a:cs typeface="Microsoft Sans Serif"/>
              </a:rPr>
              <a:t>ресурсах.</a:t>
            </a:r>
            <a:endParaRPr sz="2000">
              <a:latin typeface="Microsoft Sans Serif"/>
              <a:cs typeface="Microsoft Sans Serif"/>
            </a:endParaRPr>
          </a:p>
          <a:p>
            <a:pPr marL="355600" marR="741045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Границы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(coverage)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начальных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итерациях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нужно </a:t>
            </a:r>
            <a:r>
              <a:rPr sz="2000" dirty="0">
                <a:latin typeface="Microsoft Sans Serif"/>
                <a:cs typeface="Microsoft Sans Serif"/>
              </a:rPr>
              <a:t>определить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основные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части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т.е.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выполнить </a:t>
            </a:r>
            <a:r>
              <a:rPr sz="2000" dirty="0">
                <a:latin typeface="Microsoft Sans Serif"/>
                <a:cs typeface="Microsoft Sans Serif"/>
              </a:rPr>
              <a:t>реализацию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множества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компонентов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“не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вглубь,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вширь”.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Критичность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(criticality)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требуется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реализовать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функции,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имеющие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важное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значение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0352" y="784682"/>
            <a:ext cx="6543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800" b="1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следующей</a:t>
            </a:r>
            <a:r>
              <a:rPr sz="2800" b="1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итерации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89379"/>
            <a:ext cx="7701915" cy="231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1800" dirty="0">
                <a:latin typeface="Microsoft Sans Serif"/>
                <a:cs typeface="Microsoft Sans Serif"/>
              </a:rPr>
              <a:t>Прецеденты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или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их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отдельные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сценарии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ранжируются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целью</a:t>
            </a:r>
            <a:endParaRPr sz="18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Microsoft Sans Serif"/>
                <a:cs typeface="Microsoft Sans Serif"/>
              </a:rPr>
              <a:t>определения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приоритетов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реализации</a:t>
            </a:r>
            <a:endParaRPr sz="1800">
              <a:latin typeface="Microsoft Sans Serif"/>
              <a:cs typeface="Microsoft Sans Serif"/>
            </a:endParaRPr>
          </a:p>
          <a:p>
            <a:pPr marL="355600" marR="704850" indent="-343535">
              <a:lnSpc>
                <a:spcPct val="100000"/>
              </a:lnSpc>
              <a:spcBef>
                <a:spcPts val="434"/>
              </a:spcBef>
              <a:buChar char="•"/>
              <a:tabLst>
                <a:tab pos="355600" algn="l"/>
              </a:tabLst>
            </a:pP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начальных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итерациях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реализуются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прецеденты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высоким рейтингом</a:t>
            </a:r>
            <a:endParaRPr sz="18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30"/>
              </a:spcBef>
              <a:buChar char="•"/>
              <a:tabLst>
                <a:tab pos="355600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Ранжирование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выполняется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перед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началом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первой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итерации,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затем </a:t>
            </a:r>
            <a:r>
              <a:rPr sz="1800" dirty="0">
                <a:latin typeface="Microsoft Sans Serif"/>
                <a:cs typeface="Microsoft Sans Serif"/>
              </a:rPr>
              <a:t>перед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началом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второй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т.д.</a:t>
            </a:r>
            <a:endParaRPr sz="1800">
              <a:latin typeface="Microsoft Sans Serif"/>
              <a:cs typeface="Microsoft Sans Serif"/>
            </a:endParaRPr>
          </a:p>
          <a:p>
            <a:pPr marL="756285" marR="69850" indent="-287020">
              <a:lnSpc>
                <a:spcPct val="100000"/>
              </a:lnSpc>
              <a:spcBef>
                <a:spcPts val="395"/>
              </a:spcBef>
              <a:tabLst>
                <a:tab pos="756285" algn="l"/>
              </a:tabLst>
            </a:pPr>
            <a:r>
              <a:rPr sz="1600" spc="365" dirty="0">
                <a:latin typeface="Microsoft Sans Serif"/>
                <a:cs typeface="Microsoft Sans Serif"/>
              </a:rPr>
              <a:t>–</a:t>
            </a:r>
            <a:r>
              <a:rPr sz="1600" dirty="0">
                <a:latin typeface="Microsoft Sans Serif"/>
                <a:cs typeface="Microsoft Sans Serif"/>
              </a:rPr>
              <a:t>	Такой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план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является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адаптивным,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а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не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зафиксированным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на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начальной </a:t>
            </a:r>
            <a:r>
              <a:rPr sz="1600" dirty="0">
                <a:latin typeface="Microsoft Sans Serif"/>
                <a:cs typeface="Microsoft Sans Serif"/>
              </a:rPr>
              <a:t>стадии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проекта</a:t>
            </a:r>
            <a:endParaRPr sz="16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8637" y="4033837"/>
          <a:ext cx="8578850" cy="2359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6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75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Приоритет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Требование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565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(прецедент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или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свойство)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Комментарий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755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Высокий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89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Оформление</a:t>
                      </a:r>
                      <a:r>
                        <a:rPr sz="18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продажи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  <a:p>
                      <a:pPr marL="2565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Регистрация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89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Самый</a:t>
                      </a:r>
                      <a:r>
                        <a:rPr sz="18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высокий</a:t>
                      </a:r>
                      <a:r>
                        <a:rPr sz="18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приоритет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  <a:p>
                      <a:pPr marL="28511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Сложно</a:t>
                      </a:r>
                      <a:r>
                        <a:rPr sz="1800" spc="-1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добавить</a:t>
                      </a:r>
                      <a:r>
                        <a:rPr sz="1800" spc="-1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позднее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89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6150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Средний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89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Поддержка</a:t>
                      </a:r>
                      <a:r>
                        <a:rPr sz="18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пользователей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89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Влияет</a:t>
                      </a:r>
                      <a:r>
                        <a:rPr sz="18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на</a:t>
                      </a:r>
                      <a:r>
                        <a:rPr sz="18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безопасность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89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140" y="812419"/>
            <a:ext cx="7813040" cy="423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Уточнение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(Elaboration)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Arial"/>
              <a:cs typeface="Arial"/>
            </a:endParaRPr>
          </a:p>
          <a:p>
            <a:pPr marL="355600" marR="390525" indent="-343535">
              <a:lnSpc>
                <a:spcPct val="100000"/>
              </a:lnSpc>
            </a:pPr>
            <a:r>
              <a:rPr sz="1800" dirty="0">
                <a:latin typeface="Microsoft Sans Serif"/>
                <a:cs typeface="Microsoft Sans Serif"/>
              </a:rPr>
              <a:t>Анализ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предметной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области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построение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исполняемой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архитектуры включает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себя:</a:t>
            </a:r>
            <a:endParaRPr sz="1800">
              <a:latin typeface="Microsoft Sans Serif"/>
              <a:cs typeface="Microsoft Sans Serif"/>
            </a:endParaRPr>
          </a:p>
          <a:p>
            <a:pPr marL="355600" marR="371475" indent="-343535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Документирование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требований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(включая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детальное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описание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для </a:t>
            </a:r>
            <a:r>
              <a:rPr sz="1800" dirty="0">
                <a:latin typeface="Microsoft Sans Serif"/>
                <a:cs typeface="Microsoft Sans Serif"/>
              </a:rPr>
              <a:t>большинства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прецедентов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использования).</a:t>
            </a:r>
            <a:endParaRPr sz="18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605"/>
              </a:spcBef>
              <a:buChar char="•"/>
              <a:tabLst>
                <a:tab pos="355600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Спроектированную,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реализованную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оттестированную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исполняемую архитектуру.</a:t>
            </a:r>
            <a:endParaRPr sz="1800">
              <a:latin typeface="Microsoft Sans Serif"/>
              <a:cs typeface="Microsoft Sans Serif"/>
            </a:endParaRPr>
          </a:p>
          <a:p>
            <a:pPr marL="355600" marR="358775" indent="-343535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1800" dirty="0">
                <a:latin typeface="Microsoft Sans Serif"/>
                <a:cs typeface="Microsoft Sans Serif"/>
              </a:rPr>
              <a:t>Обновленное</a:t>
            </a:r>
            <a:r>
              <a:rPr sz="1800" spc="-30" dirty="0">
                <a:latin typeface="Microsoft Sans Serif"/>
                <a:cs typeface="Microsoft Sans Serif"/>
              </a:rPr>
              <a:t> экономическое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обоснование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более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точные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оценки </a:t>
            </a:r>
            <a:r>
              <a:rPr sz="1800" dirty="0">
                <a:latin typeface="Microsoft Sans Serif"/>
                <a:cs typeface="Microsoft Sans Serif"/>
              </a:rPr>
              <a:t>сроков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стоимости.</a:t>
            </a:r>
            <a:endParaRPr sz="1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Сниженные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основные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риски.</a:t>
            </a:r>
            <a:endParaRPr sz="1800">
              <a:latin typeface="Microsoft Sans Serif"/>
              <a:cs typeface="Microsoft Sans Serif"/>
            </a:endParaRPr>
          </a:p>
          <a:p>
            <a:pPr marL="355600" marR="393065" indent="-343535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/>
                <a:cs typeface="Microsoft Sans Serif"/>
              </a:rPr>
              <a:t>Успешное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выполнение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фазы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означает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достижение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вехи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архитектуры </a:t>
            </a:r>
            <a:r>
              <a:rPr sz="1800" spc="-25" dirty="0">
                <a:latin typeface="Microsoft Sans Serif"/>
                <a:cs typeface="Microsoft Sans Serif"/>
              </a:rPr>
              <a:t>жизненного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цикла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(Lifecycle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Architecture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Milestone).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64" rIns="0" bIns="0" rtlCol="0">
            <a:spAutoFit/>
          </a:bodyPr>
          <a:lstStyle/>
          <a:p>
            <a:pPr marL="12877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9992" y="843787"/>
            <a:ext cx="4679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Построение</a:t>
            </a:r>
            <a:r>
              <a:rPr sz="2800" b="1" spc="-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(Construction)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1543" y="1510030"/>
            <a:ext cx="7943215" cy="3136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740410" indent="-3429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Во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фазы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происходит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реализация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большей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части </a:t>
            </a:r>
            <a:r>
              <a:rPr sz="2000" spc="-20" dirty="0">
                <a:latin typeface="Microsoft Sans Serif"/>
                <a:cs typeface="Microsoft Sans Serif"/>
              </a:rPr>
              <a:t>функциональности</a:t>
            </a:r>
            <a:r>
              <a:rPr sz="2000" spc="-10" dirty="0">
                <a:latin typeface="Microsoft Sans Serif"/>
                <a:cs typeface="Microsoft Sans Serif"/>
              </a:rPr>
              <a:t> продукта.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50" dirty="0">
                <a:latin typeface="Microsoft Sans Serif"/>
                <a:cs typeface="Microsoft Sans Serif"/>
              </a:rPr>
              <a:t>Фаза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b="1" dirty="0">
                <a:latin typeface="Arial"/>
                <a:cs typeface="Arial"/>
              </a:rPr>
              <a:t>Построение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завершается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первым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внешним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релизом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руководством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пользователя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описанием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текущей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реализации</a:t>
            </a:r>
            <a:endParaRPr sz="2000"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вехой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начальной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функциональной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готовности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(Initial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Operational Capability).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8301" y="937082"/>
            <a:ext cx="4025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Внедрение</a:t>
            </a:r>
            <a:r>
              <a:rPr sz="2800" b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(Transition)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860626"/>
            <a:ext cx="7889240" cy="350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Во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время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фазы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b="1" dirty="0">
                <a:latin typeface="Arial"/>
                <a:cs typeface="Arial"/>
              </a:rPr>
              <a:t>Внедрение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создается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финальная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версия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продукта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и</a:t>
            </a:r>
            <a:endParaRPr sz="18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Microsoft Sans Serif"/>
                <a:cs typeface="Microsoft Sans Serif"/>
              </a:rPr>
              <a:t>передается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от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разработчика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заказчику.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/>
                <a:cs typeface="Microsoft Sans Serif"/>
              </a:rPr>
              <a:t>Это</a:t>
            </a:r>
            <a:r>
              <a:rPr sz="1800" spc="-10" dirty="0">
                <a:latin typeface="Microsoft Sans Serif"/>
                <a:cs typeface="Microsoft Sans Serif"/>
              </a:rPr>
              <a:t> включает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 </a:t>
            </a:r>
            <a:r>
              <a:rPr sz="1800" spc="-20" dirty="0">
                <a:latin typeface="Microsoft Sans Serif"/>
                <a:cs typeface="Microsoft Sans Serif"/>
              </a:rPr>
              <a:t>себя</a:t>
            </a:r>
            <a:endParaRPr sz="1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программу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бета-</a:t>
            </a:r>
            <a:r>
              <a:rPr sz="1800" spc="-10" dirty="0">
                <a:latin typeface="Microsoft Sans Serif"/>
                <a:cs typeface="Microsoft Sans Serif"/>
              </a:rPr>
              <a:t>тестирования,</a:t>
            </a:r>
            <a:endParaRPr sz="1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1800" dirty="0">
                <a:latin typeface="Microsoft Sans Serif"/>
                <a:cs typeface="Microsoft Sans Serif"/>
              </a:rPr>
              <a:t>обучение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пользователей,</a:t>
            </a:r>
            <a:endParaRPr sz="1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sz="1800" dirty="0">
                <a:latin typeface="Microsoft Sans Serif"/>
                <a:cs typeface="Microsoft Sans Serif"/>
              </a:rPr>
              <a:t>определение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качества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продукта.</a:t>
            </a:r>
            <a:endParaRPr sz="18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случае,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если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качество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соответствует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ожиданиям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пользователей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или </a:t>
            </a:r>
            <a:r>
              <a:rPr sz="1800" spc="-20" dirty="0">
                <a:latin typeface="Microsoft Sans Serif"/>
                <a:cs typeface="Microsoft Sans Serif"/>
              </a:rPr>
              <a:t>критериям,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установленным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фазе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Начало,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фаза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Внедрение </a:t>
            </a:r>
            <a:r>
              <a:rPr sz="1800" dirty="0">
                <a:latin typeface="Microsoft Sans Serif"/>
                <a:cs typeface="Microsoft Sans Serif"/>
              </a:rPr>
              <a:t>повторяется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снова.</a:t>
            </a:r>
            <a:endParaRPr sz="1800">
              <a:latin typeface="Microsoft Sans Serif"/>
              <a:cs typeface="Microsoft Sans Serif"/>
            </a:endParaRPr>
          </a:p>
          <a:p>
            <a:pPr marL="355600" marR="387985" indent="-343535">
              <a:lnSpc>
                <a:spcPct val="100000"/>
              </a:lnSpc>
              <a:spcBef>
                <a:spcPts val="605"/>
              </a:spcBef>
            </a:pPr>
            <a:r>
              <a:rPr sz="1800" dirty="0">
                <a:latin typeface="Microsoft Sans Serif"/>
                <a:cs typeface="Microsoft Sans Serif"/>
              </a:rPr>
              <a:t>Выполнение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всех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целей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означает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достижение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вехи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готового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продукта </a:t>
            </a:r>
            <a:r>
              <a:rPr sz="1800" dirty="0">
                <a:latin typeface="Microsoft Sans Serif"/>
                <a:cs typeface="Microsoft Sans Serif"/>
              </a:rPr>
              <a:t>(Product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Release)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завершение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полного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цикла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разработки.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8140" y="0"/>
            <a:ext cx="6568440" cy="6858000"/>
            <a:chOff x="358140" y="0"/>
            <a:chExt cx="6568440" cy="6858000"/>
          </a:xfrm>
        </p:grpSpPr>
        <p:sp>
          <p:nvSpPr>
            <p:cNvPr id="4" name="object 4"/>
            <p:cNvSpPr/>
            <p:nvPr/>
          </p:nvSpPr>
          <p:spPr>
            <a:xfrm>
              <a:off x="358140" y="0"/>
              <a:ext cx="172720" cy="6858000"/>
            </a:xfrm>
            <a:custGeom>
              <a:avLst/>
              <a:gdLst/>
              <a:ahLst/>
              <a:cxnLst/>
              <a:rect l="l" t="t" r="r" b="b"/>
              <a:pathLst>
                <a:path w="172720" h="6858000">
                  <a:moveTo>
                    <a:pt x="17221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72211" y="685800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24" y="158495"/>
              <a:ext cx="6353556" cy="123139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5967" y="304876"/>
            <a:ext cx="5650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918" y="1211656"/>
            <a:ext cx="7735570" cy="3769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Этапы</a:t>
            </a:r>
            <a:r>
              <a:rPr sz="2800" spc="-9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3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развития:</a:t>
            </a:r>
            <a:r>
              <a:rPr sz="2800" spc="-9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5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объектный</a:t>
            </a:r>
            <a:r>
              <a:rPr sz="2800" spc="-10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подход</a:t>
            </a:r>
            <a:endParaRPr sz="2800">
              <a:latin typeface="Franklin Gothic Medium"/>
              <a:cs typeface="Franklin Gothic Medium"/>
            </a:endParaRPr>
          </a:p>
          <a:p>
            <a:pPr marL="179070">
              <a:lnSpc>
                <a:spcPct val="100000"/>
              </a:lnSpc>
              <a:spcBef>
                <a:spcPts val="20"/>
              </a:spcBef>
            </a:pPr>
            <a:r>
              <a:rPr sz="2400" i="1" dirty="0">
                <a:solidFill>
                  <a:srgbClr val="4471C4"/>
                </a:solidFill>
                <a:latin typeface="Franklin Gothic Medium"/>
                <a:cs typeface="Franklin Gothic Medium"/>
              </a:rPr>
              <a:t>80-90</a:t>
            </a:r>
            <a:r>
              <a:rPr sz="2400" i="1" spc="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годы</a:t>
            </a:r>
            <a:endParaRPr sz="2400">
              <a:latin typeface="Franklin Gothic Medium"/>
              <a:cs typeface="Franklin Gothic Medium"/>
            </a:endParaRPr>
          </a:p>
          <a:p>
            <a:pPr marL="469900">
              <a:lnSpc>
                <a:spcPct val="100000"/>
              </a:lnSpc>
              <a:spcBef>
                <a:spcPts val="1739"/>
              </a:spcBef>
            </a:pPr>
            <a:r>
              <a:rPr sz="2000" b="1" spc="-10" dirty="0">
                <a:latin typeface="Calibri"/>
                <a:cs typeface="Calibri"/>
              </a:rPr>
              <a:t>Недостатки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противоречивые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переусложненные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паттерны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сложность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неоднозначность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ООП-</a:t>
            </a:r>
            <a:r>
              <a:rPr sz="2000" spc="-10" dirty="0">
                <a:latin typeface="Calibri"/>
                <a:cs typeface="Calibri"/>
              </a:rPr>
              <a:t>декомпозиции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разработка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программного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обеспечения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использованием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средств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и </a:t>
            </a:r>
            <a:r>
              <a:rPr sz="2000" dirty="0">
                <a:latin typeface="Calibri"/>
                <a:cs typeface="Calibri"/>
              </a:rPr>
              <a:t>возможностей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одного</a:t>
            </a:r>
            <a:r>
              <a:rPr sz="2000" i="1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языка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программирования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высокого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уровня</a:t>
            </a:r>
            <a:r>
              <a:rPr sz="2000" spc="409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одного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компилятора</a:t>
            </a:r>
            <a:endParaRPr sz="2000">
              <a:latin typeface="Calibri"/>
              <a:cs typeface="Calibri"/>
            </a:endParaRPr>
          </a:p>
          <a:p>
            <a:pPr marL="299085" marR="73025" indent="-287020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изменение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реализации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одного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из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программных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объектов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связано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с </a:t>
            </a:r>
            <a:r>
              <a:rPr sz="2000" spc="-10" dirty="0">
                <a:latin typeface="Calibri"/>
                <a:cs typeface="Calibri"/>
              </a:rPr>
              <a:t>перекомпоновкой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всего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ПО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7636" y="808735"/>
            <a:ext cx="58089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 marR="5080" indent="-142113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Степень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активности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подпроцессов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на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разных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этапах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RUP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4150" y="1746250"/>
          <a:ext cx="8851900" cy="4750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0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2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65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Начало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Развитие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Построение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Внедрение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Требования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Высокая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Высокая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Низкая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Нет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Анализ</a:t>
                      </a:r>
                      <a:r>
                        <a:rPr sz="18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50" dirty="0">
                          <a:latin typeface="Microsoft Sans Serif"/>
                          <a:cs typeface="Microsoft Sans Serif"/>
                        </a:rPr>
                        <a:t>и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проектирование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Низкая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Высокая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Средняя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Нет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Реализация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Нет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Низкая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Высокая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Низкая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09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Тестирование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Нет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Низкая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Высокая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Средняя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Развертывание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Нет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Нет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Средняя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Высокая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Управление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проектом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Средняя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Средняя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Средняя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Средняя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Управление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конфигурированием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Низкая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Низкая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Высокая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Высокая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649348" y="226314"/>
            <a:ext cx="584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РАЦИОНАЛЬНЫЙ</a:t>
            </a:r>
            <a:r>
              <a:rPr sz="18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УНИФИЦИРОВАННЫЙ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ПРОЦЕСС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680200"/>
            <a:chOff x="0" y="0"/>
            <a:chExt cx="9144000" cy="66802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745490"/>
            </a:xfrm>
            <a:custGeom>
              <a:avLst/>
              <a:gdLst/>
              <a:ahLst/>
              <a:cxnLst/>
              <a:rect l="l" t="t" r="r" b="b"/>
              <a:pathLst>
                <a:path w="9144000" h="745490">
                  <a:moveTo>
                    <a:pt x="0" y="745236"/>
                  </a:moveTo>
                  <a:lnTo>
                    <a:pt x="9144000" y="745236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45236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" y="620268"/>
              <a:ext cx="8927592" cy="6059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0850" y="685927"/>
            <a:ext cx="34690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RUP</a:t>
            </a:r>
            <a:r>
              <a:rPr sz="28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или</a:t>
            </a:r>
            <a:r>
              <a:rPr sz="28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не</a:t>
            </a:r>
            <a:r>
              <a:rPr sz="28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RUP…?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5370" y="854455"/>
            <a:ext cx="3471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Когда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нам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нужен</a:t>
            </a:r>
            <a:r>
              <a:rPr sz="24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RUP?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4802"/>
            <a:ext cx="7952105" cy="426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spc="-30" dirty="0">
                <a:latin typeface="Microsoft Sans Serif"/>
                <a:cs typeface="Microsoft Sans Serif"/>
              </a:rPr>
              <a:t>Команда</a:t>
            </a:r>
            <a:r>
              <a:rPr sz="2400" spc="-10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разделена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Sans Serif"/>
              <a:buChar char="•"/>
            </a:pPr>
            <a:endParaRPr sz="3550"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400" dirty="0">
                <a:latin typeface="Microsoft Sans Serif"/>
                <a:cs typeface="Microsoft Sans Serif"/>
              </a:rPr>
              <a:t>Необходимость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соблюдения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формальных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процессов общения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Sans Serif"/>
              <a:buChar char="•"/>
            </a:pPr>
            <a:endParaRPr sz="355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400" dirty="0">
                <a:latin typeface="Microsoft Sans Serif"/>
                <a:cs typeface="Microsoft Sans Serif"/>
              </a:rPr>
              <a:t>Сложные</a:t>
            </a:r>
            <a:r>
              <a:rPr sz="2400" spc="-1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проекты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Sans Serif"/>
              <a:buChar char="•"/>
            </a:pPr>
            <a:endParaRPr sz="355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400" dirty="0">
                <a:latin typeface="Microsoft Sans Serif"/>
                <a:cs typeface="Microsoft Sans Serif"/>
              </a:rPr>
              <a:t>Тестирование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основано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на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требованиях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Sans Serif"/>
              <a:buChar char="•"/>
            </a:pPr>
            <a:endParaRPr sz="355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400" dirty="0">
                <a:latin typeface="Microsoft Sans Serif"/>
                <a:cs typeface="Microsoft Sans Serif"/>
              </a:rPr>
              <a:t>Требуются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точные</a:t>
            </a:r>
            <a:r>
              <a:rPr sz="2400" spc="-10" dirty="0">
                <a:latin typeface="Microsoft Sans Serif"/>
                <a:cs typeface="Microsoft Sans Serif"/>
              </a:rPr>
              <a:t> оценки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5111" y="981455"/>
            <a:ext cx="1794729" cy="14941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5145" y="1695860"/>
            <a:ext cx="2397705" cy="7670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40708" y="3003804"/>
            <a:ext cx="1894761" cy="17251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8252" y="4366259"/>
            <a:ext cx="2414016" cy="6324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78323" y="5192267"/>
            <a:ext cx="2700528" cy="1347216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5957" y="1001395"/>
            <a:ext cx="2195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Agile: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история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1326" y="6277414"/>
            <a:ext cx="1640205" cy="455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latin typeface="Verdana"/>
                <a:cs typeface="Verdana"/>
              </a:rPr>
              <a:t>Модели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процесса разработки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49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8046720" cy="2221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феврале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2001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года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10" dirty="0">
                <a:latin typeface="Microsoft Sans Serif"/>
                <a:cs typeface="Microsoft Sans Serif"/>
              </a:rPr>
              <a:t> лыжном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курорте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Lodge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at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Snowbird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горах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Юты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несколько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известных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разработчиков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(Kent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Beck, </a:t>
            </a:r>
            <a:r>
              <a:rPr sz="2000" dirty="0">
                <a:latin typeface="Microsoft Sans Serif"/>
                <a:cs typeface="Microsoft Sans Serif"/>
              </a:rPr>
              <a:t>Martin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Fowler,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Alistair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Cockburn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др.)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пришли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соглашению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о </a:t>
            </a:r>
            <a:r>
              <a:rPr sz="2000" dirty="0">
                <a:latin typeface="Microsoft Sans Serif"/>
                <a:cs typeface="Microsoft Sans Serif"/>
              </a:rPr>
              <a:t>необходимости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документального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оформления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новых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идей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организации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</a:t>
            </a:r>
            <a:endParaRPr sz="2000">
              <a:latin typeface="Microsoft Sans Serif"/>
              <a:cs typeface="Microsoft Sans Serif"/>
            </a:endParaRPr>
          </a:p>
          <a:p>
            <a:pPr marL="354965" marR="84201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425450" algn="l"/>
              </a:tabLst>
            </a:pPr>
            <a:r>
              <a:rPr sz="2000" dirty="0">
                <a:latin typeface="Microsoft Sans Serif"/>
                <a:cs typeface="Microsoft Sans Serif"/>
              </a:rPr>
              <a:t>	Ими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был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согласован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представлен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профессиональному </a:t>
            </a:r>
            <a:r>
              <a:rPr sz="2000" dirty="0">
                <a:latin typeface="Microsoft Sans Serif"/>
                <a:cs typeface="Microsoft Sans Serif"/>
              </a:rPr>
              <a:t>сообществу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документ </a:t>
            </a:r>
            <a:r>
              <a:rPr sz="2000" dirty="0">
                <a:latin typeface="Microsoft Sans Serif"/>
                <a:cs typeface="Microsoft Sans Serif"/>
              </a:rPr>
              <a:t>под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названием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Agile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Manifesto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238" y="243585"/>
            <a:ext cx="725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МЕТОДОЛОГИИ</a:t>
            </a:r>
            <a:r>
              <a:rPr sz="18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8925" y="1001395"/>
            <a:ext cx="3470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Текст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Agile-манифеста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1326" y="6277414"/>
            <a:ext cx="1640205" cy="455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latin typeface="Verdana"/>
                <a:cs typeface="Verdana"/>
              </a:rPr>
              <a:t>Модели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процесса разработки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50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1745107"/>
            <a:ext cx="7813040" cy="3962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52145" marR="12065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652145" algn="l"/>
                <a:tab pos="722630" algn="l"/>
              </a:tabLst>
            </a:pPr>
            <a:r>
              <a:rPr sz="2000" dirty="0">
                <a:latin typeface="Microsoft Sans Serif"/>
                <a:cs typeface="Microsoft Sans Serif"/>
              </a:rPr>
              <a:t>	«Мы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постоянно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открываем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 себя более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совершенные </a:t>
            </a:r>
            <a:r>
              <a:rPr sz="2000" dirty="0">
                <a:latin typeface="Microsoft Sans Serif"/>
                <a:cs typeface="Microsoft Sans Serif"/>
              </a:rPr>
              <a:t>методы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программного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обеспечения,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занимаясь </a:t>
            </a:r>
            <a:r>
              <a:rPr sz="2000" spc="-20" dirty="0">
                <a:latin typeface="Microsoft Sans Serif"/>
                <a:cs typeface="Microsoft Sans Serif"/>
              </a:rPr>
              <a:t>разработкой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непосредственно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помогая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этом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другим.</a:t>
            </a:r>
            <a:endParaRPr sz="2000">
              <a:latin typeface="Microsoft Sans Serif"/>
              <a:cs typeface="Microsoft Sans Serif"/>
            </a:endParaRPr>
          </a:p>
          <a:p>
            <a:pPr marL="652145" indent="-342900">
              <a:lnSpc>
                <a:spcPts val="2285"/>
              </a:lnSpc>
              <a:spcBef>
                <a:spcPts val="480"/>
              </a:spcBef>
              <a:buChar char="•"/>
              <a:tabLst>
                <a:tab pos="652145" algn="l"/>
              </a:tabLst>
            </a:pPr>
            <a:r>
              <a:rPr sz="2000" dirty="0">
                <a:latin typeface="Microsoft Sans Serif"/>
                <a:cs typeface="Microsoft Sans Serif"/>
              </a:rPr>
              <a:t>Благодаря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проделанной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мы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смогли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осознать,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что: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ts val="2285"/>
              </a:lnSpc>
              <a:buFont typeface="Times New Roman"/>
              <a:buChar char="–"/>
              <a:tabLst>
                <a:tab pos="756285" algn="l"/>
              </a:tabLst>
            </a:pPr>
            <a:r>
              <a:rPr sz="2000" b="1" dirty="0">
                <a:latin typeface="Times New Roman"/>
                <a:cs typeface="Times New Roman"/>
              </a:rPr>
              <a:t>Люди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и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взаимодействие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важнее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процессов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и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инструментов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756285" algn="l"/>
              </a:tabLst>
            </a:pPr>
            <a:r>
              <a:rPr sz="2000" b="1" dirty="0">
                <a:latin typeface="Times New Roman"/>
                <a:cs typeface="Times New Roman"/>
              </a:rPr>
              <a:t>Работающий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продукт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важнее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исчерпывающей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документации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756285" algn="l"/>
              </a:tabLst>
            </a:pPr>
            <a:r>
              <a:rPr sz="2000" b="1" dirty="0">
                <a:latin typeface="Times New Roman"/>
                <a:cs typeface="Times New Roman"/>
              </a:rPr>
              <a:t>Сотрудничество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с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заказчиком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важнее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согласования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условий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b="1" spc="-10" dirty="0">
                <a:latin typeface="Times New Roman"/>
                <a:cs typeface="Times New Roman"/>
              </a:rPr>
              <a:t>контракта</a:t>
            </a:r>
            <a:endParaRPr sz="2000">
              <a:latin typeface="Times New Roman"/>
              <a:cs typeface="Times New Roman"/>
            </a:endParaRPr>
          </a:p>
          <a:p>
            <a:pPr marL="756285" marR="1836420" lvl="1" indent="-28702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756285" algn="l"/>
              </a:tabLst>
            </a:pPr>
            <a:r>
              <a:rPr sz="2000" b="1" dirty="0">
                <a:latin typeface="Times New Roman"/>
                <a:cs typeface="Times New Roman"/>
              </a:rPr>
              <a:t>Готовность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к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изменениям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важнее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следования </a:t>
            </a:r>
            <a:r>
              <a:rPr sz="2000" b="1" dirty="0">
                <a:latin typeface="Times New Roman"/>
                <a:cs typeface="Times New Roman"/>
              </a:rPr>
              <a:t>первоначальному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плану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То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есть,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отрицая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важности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того,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справа,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мы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всё-</a:t>
            </a:r>
            <a:r>
              <a:rPr sz="2000" spc="-20" dirty="0">
                <a:latin typeface="Microsoft Sans Serif"/>
                <a:cs typeface="Microsoft Sans Serif"/>
              </a:rPr>
              <a:t>таки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больше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ценим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слева.»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238" y="243585"/>
            <a:ext cx="725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МЕТОДОЛОГИИ</a:t>
            </a:r>
            <a:r>
              <a:rPr sz="18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2469" y="1001395"/>
            <a:ext cx="1621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Принципы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1326" y="6277414"/>
            <a:ext cx="1640205" cy="455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latin typeface="Verdana"/>
                <a:cs typeface="Verdana"/>
              </a:rPr>
              <a:t>Модели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процесса разработки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51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7896225" cy="2282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Agile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Manifesto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декларирует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следующие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12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принципов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«живой» разработки:</a:t>
            </a:r>
            <a:endParaRPr sz="2000">
              <a:latin typeface="Microsoft Sans Serif"/>
              <a:cs typeface="Microsoft Sans Serif"/>
            </a:endParaRPr>
          </a:p>
          <a:p>
            <a:pPr marL="756285" marR="61150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наивысшим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приоритетом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является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b="1" spc="-10" dirty="0">
                <a:latin typeface="Arial"/>
                <a:cs typeface="Arial"/>
              </a:rPr>
              <a:t>удовлетворение </a:t>
            </a:r>
            <a:r>
              <a:rPr sz="2000" b="1" dirty="0">
                <a:latin typeface="Arial"/>
                <a:cs typeface="Arial"/>
              </a:rPr>
              <a:t>заказчика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посредством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ранней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постоянной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поставки </a:t>
            </a:r>
            <a:r>
              <a:rPr sz="2000" dirty="0">
                <a:latin typeface="Microsoft Sans Serif"/>
                <a:cs typeface="Microsoft Sans Serif"/>
              </a:rPr>
              <a:t>ценного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ПО;</a:t>
            </a:r>
            <a:endParaRPr sz="2000">
              <a:latin typeface="Microsoft Sans Serif"/>
              <a:cs typeface="Microsoft Sans Serif"/>
            </a:endParaRPr>
          </a:p>
          <a:p>
            <a:pPr marL="756285" marR="592455" lvl="1" indent="-287020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756285" algn="l"/>
              </a:tabLst>
            </a:pPr>
            <a:r>
              <a:rPr sz="2000" b="1" dirty="0">
                <a:latin typeface="Arial"/>
                <a:cs typeface="Arial"/>
              </a:rPr>
              <a:t>изменяющиеся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требования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приветствуются,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даже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на </a:t>
            </a:r>
            <a:r>
              <a:rPr sz="2000" spc="-10" dirty="0">
                <a:latin typeface="Microsoft Sans Serif"/>
                <a:cs typeface="Microsoft Sans Serif"/>
              </a:rPr>
              <a:t>поздних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стадиях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разработки;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238" y="243585"/>
            <a:ext cx="725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МЕТОДОЛОГИИ</a:t>
            </a:r>
            <a:r>
              <a:rPr sz="18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2469" y="1001395"/>
            <a:ext cx="1621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Принципы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1326" y="6277414"/>
            <a:ext cx="1640205" cy="455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latin typeface="Verdana"/>
                <a:cs typeface="Verdana"/>
              </a:rPr>
              <a:t>Модели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процесса разработки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52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5519" y="1745107"/>
            <a:ext cx="7573009" cy="2282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737870" indent="-287020">
              <a:lnSpc>
                <a:spcPct val="100000"/>
              </a:lnSpc>
              <a:spcBef>
                <a:spcPts val="105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b="1" dirty="0">
                <a:latin typeface="Arial"/>
                <a:cs typeface="Arial"/>
              </a:rPr>
              <a:t>частая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поставка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рабочего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программного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обеспечения </a:t>
            </a:r>
            <a:r>
              <a:rPr sz="2000" spc="-20" dirty="0">
                <a:latin typeface="Microsoft Sans Serif"/>
                <a:cs typeface="Microsoft Sans Serif"/>
              </a:rPr>
              <a:t>(каждый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месяц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неделю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ещё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чаще);</a:t>
            </a:r>
            <a:endParaRPr sz="20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тесное,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ежедневное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b="1" dirty="0">
                <a:latin typeface="Arial"/>
                <a:cs typeface="Arial"/>
              </a:rPr>
              <a:t>общение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заказчика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разработчиками</a:t>
            </a:r>
            <a:endParaRPr sz="20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протяжении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проекта;</a:t>
            </a:r>
            <a:endParaRPr sz="20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проектом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занимаются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b="1" dirty="0">
                <a:latin typeface="Arial"/>
                <a:cs typeface="Arial"/>
              </a:rPr>
              <a:t>мотивированные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личности</a:t>
            </a:r>
            <a:r>
              <a:rPr sz="2000" dirty="0">
                <a:latin typeface="Microsoft Sans Serif"/>
                <a:cs typeface="Microsoft Sans Serif"/>
              </a:rPr>
              <a:t>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 </a:t>
            </a:r>
            <a:r>
              <a:rPr sz="2000" dirty="0">
                <a:latin typeface="Microsoft Sans Serif"/>
                <a:cs typeface="Microsoft Sans Serif"/>
              </a:rPr>
              <a:t>обеспечены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нужными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условиями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работы,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поддержкой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доверием;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238" y="243585"/>
            <a:ext cx="725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МЕТОДОЛОГИИ</a:t>
            </a:r>
            <a:r>
              <a:rPr sz="18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2469" y="1001395"/>
            <a:ext cx="1621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Принципы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1326" y="6277414"/>
            <a:ext cx="1640205" cy="455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latin typeface="Verdana"/>
                <a:cs typeface="Verdana"/>
              </a:rPr>
              <a:t>Модели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процесса разработки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53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5519" y="1745107"/>
            <a:ext cx="7392034" cy="2282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815" marR="561975" indent="-285750" algn="just">
              <a:lnSpc>
                <a:spcPct val="100000"/>
              </a:lnSpc>
              <a:spcBef>
                <a:spcPts val="105"/>
              </a:spcBef>
              <a:buChar char="–"/>
              <a:tabLst>
                <a:tab pos="2990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самым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эффективным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методом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передачи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информации 	</a:t>
            </a:r>
            <a:r>
              <a:rPr sz="2000" spc="-30" dirty="0">
                <a:latin typeface="Microsoft Sans Serif"/>
                <a:cs typeface="Microsoft Sans Serif"/>
              </a:rPr>
              <a:t>команде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разработчиков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внутри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неё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является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b="1" spc="-10" dirty="0">
                <a:latin typeface="Arial"/>
                <a:cs typeface="Arial"/>
              </a:rPr>
              <a:t>личное 	общение</a:t>
            </a:r>
            <a:r>
              <a:rPr sz="2000" spc="-10" dirty="0">
                <a:latin typeface="Microsoft Sans Serif"/>
                <a:cs typeface="Microsoft Sans Serif"/>
              </a:rPr>
              <a:t>;</a:t>
            </a:r>
            <a:endParaRPr sz="2000">
              <a:latin typeface="Microsoft Sans Serif"/>
              <a:cs typeface="Microsoft Sans Serif"/>
            </a:endParaRPr>
          </a:p>
          <a:p>
            <a:pPr marL="299085" marR="741045" indent="-287020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b="1" dirty="0">
                <a:latin typeface="Arial"/>
                <a:cs typeface="Arial"/>
              </a:rPr>
              <a:t>работающее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программное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обеспечение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лучший </a:t>
            </a:r>
            <a:r>
              <a:rPr sz="2000" spc="-20" dirty="0">
                <a:latin typeface="Microsoft Sans Serif"/>
                <a:cs typeface="Microsoft Sans Serif"/>
              </a:rPr>
              <a:t>измеритель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прогресса;</a:t>
            </a:r>
            <a:endParaRPr sz="20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спонсоры,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разработчики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должны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время выдерживать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b="1" dirty="0">
                <a:latin typeface="Arial"/>
                <a:cs typeface="Arial"/>
              </a:rPr>
              <a:t>постоянный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темп</a:t>
            </a:r>
            <a:r>
              <a:rPr sz="2000" spc="-10" dirty="0">
                <a:latin typeface="Microsoft Sans Serif"/>
                <a:cs typeface="Microsoft Sans Serif"/>
              </a:rPr>
              <a:t>;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238" y="243585"/>
            <a:ext cx="725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МЕТОДОЛОГИИ</a:t>
            </a:r>
            <a:r>
              <a:rPr sz="18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2469" y="1001395"/>
            <a:ext cx="1621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Принципы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1326" y="6277414"/>
            <a:ext cx="1640205" cy="455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latin typeface="Verdana"/>
                <a:cs typeface="Verdana"/>
              </a:rPr>
              <a:t>Модели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процесса разработки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54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5519" y="1745107"/>
            <a:ext cx="759904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Char char="–"/>
              <a:tabLst>
                <a:tab pos="2990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постоянное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внимание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улучшению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b="1" dirty="0">
                <a:latin typeface="Arial"/>
                <a:cs typeface="Arial"/>
              </a:rPr>
              <a:t>технического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мастерства </a:t>
            </a:r>
            <a:r>
              <a:rPr sz="2000" b="1" dirty="0">
                <a:latin typeface="Arial"/>
                <a:cs typeface="Arial"/>
              </a:rPr>
              <a:t>и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удобному</a:t>
            </a:r>
            <a:r>
              <a:rPr sz="2000" b="1" spc="-10" dirty="0">
                <a:latin typeface="Arial"/>
                <a:cs typeface="Arial"/>
              </a:rPr>
              <a:t> дизайну</a:t>
            </a:r>
            <a:r>
              <a:rPr sz="2000" spc="-10" dirty="0">
                <a:latin typeface="Microsoft Sans Serif"/>
                <a:cs typeface="Microsoft Sans Serif"/>
              </a:rPr>
              <a:t>;</a:t>
            </a:r>
            <a:endParaRPr sz="20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b="1" dirty="0">
                <a:latin typeface="Arial"/>
                <a:cs typeface="Arial"/>
              </a:rPr>
              <a:t>простота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искусство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делать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лишней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работы;</a:t>
            </a:r>
            <a:endParaRPr sz="20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лучшие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технические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дизайн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архитектура</a:t>
            </a:r>
            <a:endParaRPr sz="20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получаются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b="1" dirty="0">
                <a:latin typeface="Arial"/>
                <a:cs typeface="Arial"/>
              </a:rPr>
              <a:t>самоорганизующейся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команды;</a:t>
            </a:r>
            <a:endParaRPr sz="20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b="1" dirty="0">
                <a:latin typeface="Arial"/>
                <a:cs typeface="Arial"/>
              </a:rPr>
              <a:t>постоянная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адаптация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изменяющимся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обстоятельствам.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238" y="243585"/>
            <a:ext cx="725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МЕТОДОЛОГИИ</a:t>
            </a:r>
            <a:r>
              <a:rPr sz="18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1970" y="1001395"/>
            <a:ext cx="40087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Адаптивные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методологии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1326" y="6277414"/>
            <a:ext cx="1640205" cy="455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latin typeface="Verdana"/>
                <a:cs typeface="Verdana"/>
              </a:rPr>
              <a:t>Модели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процесса разработки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55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7865745" cy="2892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dirty="0">
                <a:latin typeface="Arial"/>
                <a:cs typeface="Arial"/>
              </a:rPr>
              <a:t>Crystal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Methods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(1992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г.)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семейство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методологий, послужившее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отправной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точкой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развитии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идей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адаптивной </a:t>
            </a:r>
            <a:r>
              <a:rPr sz="2000" spc="-20" dirty="0">
                <a:latin typeface="Microsoft Sans Serif"/>
                <a:cs typeface="Microsoft Sans Serif"/>
              </a:rPr>
              <a:t>разработки;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наиболее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известная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методология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этого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семейства </a:t>
            </a:r>
            <a:r>
              <a:rPr sz="2000" dirty="0">
                <a:latin typeface="Microsoft Sans Serif"/>
                <a:cs typeface="Microsoft Sans Serif"/>
              </a:rPr>
              <a:t>Crystal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Clear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dirty="0">
                <a:latin typeface="Arial"/>
                <a:cs typeface="Arial"/>
              </a:rPr>
              <a:t>Agile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Unified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Process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упрощенная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версия</a:t>
            </a:r>
            <a:r>
              <a:rPr sz="2000" spc="-25" dirty="0">
                <a:latin typeface="Microsoft Sans Serif"/>
                <a:cs typeface="Microsoft Sans Serif"/>
              </a:rPr>
              <a:t> RUP</a:t>
            </a:r>
            <a:endParaRPr sz="2000">
              <a:latin typeface="Microsoft Sans Serif"/>
              <a:cs typeface="Microsoft Sans Serif"/>
            </a:endParaRPr>
          </a:p>
          <a:p>
            <a:pPr marL="354965" marR="145415" indent="-342900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dirty="0">
                <a:latin typeface="Arial"/>
                <a:cs typeface="Arial"/>
              </a:rPr>
              <a:t>Agile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Method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группа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итеративных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методов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 </a:t>
            </a:r>
            <a:r>
              <a:rPr sz="2000" spc="-20" dirty="0">
                <a:latin typeface="Microsoft Sans Serif"/>
                <a:cs typeface="Microsoft Sans Serif"/>
              </a:rPr>
              <a:t>программного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обеспечения,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которых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0" dirty="0">
                <a:latin typeface="Microsoft Sans Serif"/>
                <a:cs typeface="Microsoft Sans Serif"/>
              </a:rPr>
              <a:t> решения </a:t>
            </a:r>
            <a:r>
              <a:rPr sz="2000" dirty="0">
                <a:latin typeface="Microsoft Sans Serif"/>
                <a:cs typeface="Microsoft Sans Serif"/>
              </a:rPr>
              <a:t>достигаются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рамках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сотрудничества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разных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кросс- функциональных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команд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238" y="243585"/>
            <a:ext cx="725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МЕТОДОЛОГИИ</a:t>
            </a:r>
            <a:r>
              <a:rPr sz="18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1829" y="1450340"/>
            <a:ext cx="7222490" cy="3937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" marR="508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Этапы</a:t>
            </a:r>
            <a:r>
              <a:rPr sz="2800" spc="-10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800" spc="-3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развития:</a:t>
            </a:r>
            <a:r>
              <a:rPr sz="2800" spc="-1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800" spc="-5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компонентный</a:t>
            </a:r>
            <a:r>
              <a:rPr sz="2800" spc="-10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800" spc="-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подход</a:t>
            </a:r>
            <a:r>
              <a:rPr sz="2800" spc="-1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и</a:t>
            </a:r>
            <a:r>
              <a:rPr sz="2800" spc="-3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case- </a:t>
            </a:r>
            <a:r>
              <a:rPr sz="2800" spc="-4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технологии</a:t>
            </a:r>
            <a:r>
              <a:rPr sz="2800" spc="-4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(с</a:t>
            </a:r>
            <a:r>
              <a:rPr sz="24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середины</a:t>
            </a:r>
            <a:r>
              <a:rPr sz="24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90-</a:t>
            </a:r>
            <a:r>
              <a:rPr sz="24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х)</a:t>
            </a:r>
            <a:endParaRPr sz="2400">
              <a:latin typeface="Franklin Gothic Medium"/>
              <a:cs typeface="Franklin Gothic Medium"/>
            </a:endParaRPr>
          </a:p>
          <a:p>
            <a:pPr marL="354965" indent="-342265">
              <a:lnSpc>
                <a:spcPct val="100000"/>
              </a:lnSpc>
              <a:spcBef>
                <a:spcPts val="1880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Построение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программного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обеспечения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из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отдельных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компонентов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физически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отдельно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существующих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частей</a:t>
            </a:r>
            <a:endParaRPr sz="2000">
              <a:latin typeface="Calibri"/>
              <a:cs typeface="Calibri"/>
            </a:endParaRPr>
          </a:p>
          <a:p>
            <a:pPr marL="299085" marR="107314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программного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обеспечения,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которые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взаимодействуют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между </a:t>
            </a:r>
            <a:r>
              <a:rPr sz="2000" dirty="0">
                <a:latin typeface="Calibri"/>
                <a:cs typeface="Calibri"/>
              </a:rPr>
              <a:t>собой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через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стандартизованные</a:t>
            </a:r>
            <a:r>
              <a:rPr sz="2000" i="1" spc="-6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двоичные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интерфейсы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99085" marR="1123950" indent="-287020">
              <a:lnSpc>
                <a:spcPct val="100000"/>
              </a:lnSpc>
              <a:spcBef>
                <a:spcPts val="605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000" spc="-10" dirty="0">
                <a:latin typeface="Calibri"/>
                <a:cs typeface="Calibri"/>
              </a:rPr>
              <a:t>Объекты-</a:t>
            </a:r>
            <a:r>
              <a:rPr sz="2000" dirty="0">
                <a:latin typeface="Calibri"/>
                <a:cs typeface="Calibri"/>
              </a:rPr>
              <a:t>компоненты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можно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собрать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динамически </a:t>
            </a:r>
            <a:r>
              <a:rPr sz="2000" dirty="0">
                <a:latin typeface="Calibri"/>
                <a:cs typeface="Calibri"/>
              </a:rPr>
              <a:t>вызываемые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библиотеки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или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исполняемые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файлы,</a:t>
            </a:r>
            <a:endParaRPr sz="2000">
              <a:latin typeface="Calibri"/>
              <a:cs typeface="Calibri"/>
            </a:endParaRPr>
          </a:p>
          <a:p>
            <a:pPr marL="299085" marR="58293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распространять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двоичном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виде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(без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исходных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текстов)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и </a:t>
            </a:r>
            <a:r>
              <a:rPr sz="2000" spc="-10" dirty="0">
                <a:latin typeface="Calibri"/>
                <a:cs typeface="Calibri"/>
              </a:rPr>
              <a:t>использовать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 любом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языке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программирования, поддерживающем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соответствующую технологию.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8509" y="425322"/>
            <a:ext cx="49631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11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1970" y="1001395"/>
            <a:ext cx="40087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Адаптивные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методологии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1326" y="6277414"/>
            <a:ext cx="1640205" cy="455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latin typeface="Verdana"/>
                <a:cs typeface="Verdana"/>
              </a:rPr>
              <a:t>Модели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процесса разработки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56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7960995" cy="2221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29590" indent="-34290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dirty="0">
                <a:latin typeface="Arial"/>
                <a:cs typeface="Arial"/>
              </a:rPr>
              <a:t>DSDM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(Dynamic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Systems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Development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Method,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1994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г.)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475" dirty="0">
                <a:latin typeface="Microsoft Sans Serif"/>
                <a:cs typeface="Microsoft Sans Serif"/>
              </a:rPr>
              <a:t>– </a:t>
            </a:r>
            <a:r>
              <a:rPr sz="2000" dirty="0">
                <a:latin typeface="Microsoft Sans Serif"/>
                <a:cs typeface="Microsoft Sans Serif"/>
              </a:rPr>
              <a:t>итеративный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инкрементный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подход,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придающий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особое значение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продолжительному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участию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процессе пользователя/потребителя;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основан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концепции быстрой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приложений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(RAD)</a:t>
            </a:r>
            <a:endParaRPr sz="2000"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dirty="0">
                <a:latin typeface="Arial"/>
                <a:cs typeface="Arial"/>
              </a:rPr>
              <a:t>Экстремальное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программирование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(XP,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1995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г.)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475" dirty="0">
                <a:latin typeface="Microsoft Sans Serif"/>
                <a:cs typeface="Microsoft Sans Serif"/>
              </a:rPr>
              <a:t>– </a:t>
            </a:r>
            <a:r>
              <a:rPr sz="2000" spc="-10" dirty="0">
                <a:latin typeface="Microsoft Sans Serif"/>
                <a:cs typeface="Microsoft Sans Serif"/>
              </a:rPr>
              <a:t>декларирует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двенадцать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приёмов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программирования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325" y="243585"/>
            <a:ext cx="7855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МОДЕЛИ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ПРОЦЕССА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1970" y="1001395"/>
            <a:ext cx="40087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Адаптивные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методологии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1326" y="6277414"/>
            <a:ext cx="1640205" cy="455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latin typeface="Verdana"/>
                <a:cs typeface="Verdana"/>
              </a:rPr>
              <a:t>Модели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процесса разработки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57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778827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dirty="0">
                <a:latin typeface="Arial"/>
                <a:cs typeface="Arial"/>
              </a:rPr>
              <a:t>Scrum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(1995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г.)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методология,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делающая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основной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акцент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dirty="0">
                <a:latin typeface="Microsoft Sans Serif"/>
                <a:cs typeface="Microsoft Sans Serif"/>
              </a:rPr>
              <a:t>общении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заказчиком,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 общении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внутри</a:t>
            </a:r>
            <a:r>
              <a:rPr sz="2000" spc="-10" dirty="0">
                <a:latin typeface="Microsoft Sans Serif"/>
                <a:cs typeface="Microsoft Sans Serif"/>
              </a:rPr>
              <a:t> команды,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на </a:t>
            </a:r>
            <a:r>
              <a:rPr sz="2000" dirty="0">
                <a:latin typeface="Microsoft Sans Serif"/>
                <a:cs typeface="Microsoft Sans Serif"/>
              </a:rPr>
              <a:t>достижении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самоорганизации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высокого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уровня самосовершенствования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325" y="243585"/>
            <a:ext cx="7855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МОДЕЛИ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ПРОЦЕССА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015" y="1745107"/>
            <a:ext cx="7942580" cy="2282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i="1" dirty="0">
                <a:latin typeface="Arial"/>
                <a:cs typeface="Arial"/>
              </a:rPr>
              <a:t>Экстремальное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программирование</a:t>
            </a:r>
            <a:r>
              <a:rPr sz="2000" i="1" spc="-8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(eXtreme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Programming,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XP- </a:t>
            </a:r>
            <a:r>
              <a:rPr sz="2000" dirty="0">
                <a:latin typeface="Microsoft Sans Serif"/>
                <a:cs typeface="Microsoft Sans Serif"/>
              </a:rPr>
              <a:t>процесс)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наиболее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популярных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адаптивных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моделей</a:t>
            </a:r>
            <a:endParaRPr sz="2000">
              <a:latin typeface="Microsoft Sans Serif"/>
              <a:cs typeface="Microsoft Sans Serif"/>
            </a:endParaRPr>
          </a:p>
          <a:p>
            <a:pPr marL="354965" marR="6908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Авторы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методологии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0" dirty="0">
                <a:latin typeface="Microsoft Sans Serif"/>
                <a:cs typeface="Microsoft Sans Serif"/>
              </a:rPr>
              <a:t> Кент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Бек,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Уорд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Каннингем,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Мартин Фаулер</a:t>
            </a:r>
            <a:endParaRPr sz="2000">
              <a:latin typeface="Microsoft Sans Serif"/>
              <a:cs typeface="Microsoft Sans Serif"/>
            </a:endParaRPr>
          </a:p>
          <a:p>
            <a:pPr marL="354965" marR="64960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XP-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ориентирован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5" dirty="0">
                <a:latin typeface="Microsoft Sans Serif"/>
                <a:cs typeface="Microsoft Sans Serif"/>
              </a:rPr>
              <a:t> разработку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качественного продукта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группами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малого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среднего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размера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условиях </a:t>
            </a:r>
            <a:r>
              <a:rPr sz="2000" dirty="0">
                <a:latin typeface="Microsoft Sans Serif"/>
                <a:cs typeface="Microsoft Sans Serif"/>
              </a:rPr>
              <a:t>неопределенных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быстро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меняющихся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требований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58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02533" y="1001395"/>
            <a:ext cx="212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3.</a:t>
            </a:r>
            <a:r>
              <a:rPr sz="24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XP-процесс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729" y="820623"/>
            <a:ext cx="1786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XP-процесс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59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1404950"/>
            <a:ext cx="7668895" cy="2709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Основная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идея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XP-</a:t>
            </a:r>
            <a:r>
              <a:rPr sz="2000" dirty="0">
                <a:latin typeface="Microsoft Sans Serif"/>
                <a:cs typeface="Microsoft Sans Serif"/>
              </a:rPr>
              <a:t>процесса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устранить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высокую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стоимость </a:t>
            </a:r>
            <a:r>
              <a:rPr sz="2000" dirty="0">
                <a:latin typeface="Microsoft Sans Serif"/>
                <a:cs typeface="Microsoft Sans Serif"/>
              </a:rPr>
              <a:t>внесения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изменений.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достигается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путем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резкого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(до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двух </a:t>
            </a:r>
            <a:r>
              <a:rPr sz="2000" dirty="0">
                <a:latin typeface="Microsoft Sans Serif"/>
                <a:cs typeface="Microsoft Sans Serif"/>
              </a:rPr>
              <a:t>недель)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сокращения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длительности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отдельных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итераций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Базовыми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действиями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являются:</a:t>
            </a:r>
            <a:endParaRPr sz="2000">
              <a:latin typeface="Microsoft Sans Serif"/>
              <a:cs typeface="Microsoft Sans Serif"/>
            </a:endParaRPr>
          </a:p>
          <a:p>
            <a:pPr marL="710565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7105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кодирование,</a:t>
            </a:r>
            <a:endParaRPr sz="2000">
              <a:latin typeface="Microsoft Sans Serif"/>
              <a:cs typeface="Microsoft Sans Serif"/>
            </a:endParaRPr>
          </a:p>
          <a:p>
            <a:pPr marL="710565" lvl="1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7105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тестирование,</a:t>
            </a:r>
            <a:endParaRPr sz="2000">
              <a:latin typeface="Microsoft Sans Serif"/>
              <a:cs typeface="Microsoft Sans Serif"/>
            </a:endParaRPr>
          </a:p>
          <a:p>
            <a:pPr marL="710565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7105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выслушивание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заказчика,</a:t>
            </a:r>
            <a:endParaRPr sz="2000">
              <a:latin typeface="Microsoft Sans Serif"/>
              <a:cs typeface="Microsoft Sans Serif"/>
            </a:endParaRPr>
          </a:p>
          <a:p>
            <a:pPr marL="710565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7105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проектирование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630522"/>
            <a:ext cx="7591425" cy="36836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Короткий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цикл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обратной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связи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(Fine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scale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feedback)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Разработка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через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тестирование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(Test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driven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development)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Игра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планирование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(Planning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game)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Заказчик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всегда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рядом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(Whole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team,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Onsite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customer)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Парное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программирование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(Pair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programming)</a:t>
            </a: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Microsoft Sans Serif"/>
              <a:buChar char="–"/>
            </a:pPr>
            <a:endParaRPr sz="295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Непрерывный,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пакетный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процесс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Непрерывная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интеграция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(Continuous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Integration)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Рефакторинг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(Design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Improvement,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Refactor)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Частые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небольшие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релизы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(Small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Releases)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290690"/>
            <a:ext cx="1547495" cy="4381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5"/>
              </a:spcBef>
            </a:pPr>
            <a:r>
              <a:rPr sz="1400" spc="-10" dirty="0">
                <a:latin typeface="Microsoft Sans Serif"/>
                <a:cs typeface="Microsoft Sans Serif"/>
              </a:rPr>
              <a:t>Великий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Новгород </a:t>
            </a:r>
            <a:r>
              <a:rPr sz="1400" dirty="0">
                <a:latin typeface="Microsoft Sans Serif"/>
                <a:cs typeface="Microsoft Sans Serif"/>
              </a:rPr>
              <a:t>2016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г.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3984" y="6293215"/>
            <a:ext cx="2692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z="1400" spc="-25" dirty="0">
                <a:solidFill>
                  <a:srgbClr val="6600FF"/>
                </a:solidFill>
                <a:latin typeface="Times New Roman"/>
                <a:cs typeface="Times New Roman"/>
              </a:rPr>
              <a:t>61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47569" y="1001395"/>
            <a:ext cx="3835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Принципы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практики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ХР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199362"/>
            <a:ext cx="7606665" cy="41116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Понимание,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разделяемое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всеми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Простота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(Simple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design)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Метафора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(System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metaphor)</a:t>
            </a:r>
            <a:endParaRPr sz="200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Коллективное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владение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кодом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(Collective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code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ownership)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выбранными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шаблонами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проектирования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(Collective </a:t>
            </a:r>
            <a:r>
              <a:rPr sz="2000" dirty="0">
                <a:latin typeface="Microsoft Sans Serif"/>
                <a:cs typeface="Microsoft Sans Serif"/>
              </a:rPr>
              <a:t>patterns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ownership)</a:t>
            </a:r>
            <a:endParaRPr sz="2000">
              <a:latin typeface="Microsoft Sans Serif"/>
              <a:cs typeface="Microsoft Sans Serif"/>
            </a:endParaRPr>
          </a:p>
          <a:p>
            <a:pPr marL="756285" marR="93726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Стандарт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кодирования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(Coding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standard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Coding conventions)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Социальная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защищенность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программиста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(Programmer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welfare):</a:t>
            </a:r>
            <a:endParaRPr sz="2000">
              <a:latin typeface="Microsoft Sans Serif"/>
              <a:cs typeface="Microsoft Sans Serif"/>
            </a:endParaRPr>
          </a:p>
          <a:p>
            <a:pPr marL="756285" marR="14414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40-часовая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рабочая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неделя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(Sustainable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pace,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Forty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hour </a:t>
            </a:r>
            <a:r>
              <a:rPr sz="2000" spc="-10" dirty="0">
                <a:latin typeface="Microsoft Sans Serif"/>
                <a:cs typeface="Microsoft Sans Serif"/>
              </a:rPr>
              <a:t>week)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290690"/>
            <a:ext cx="1547495" cy="4381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5"/>
              </a:spcBef>
            </a:pPr>
            <a:r>
              <a:rPr sz="1400" spc="-10" dirty="0">
                <a:latin typeface="Microsoft Sans Serif"/>
                <a:cs typeface="Microsoft Sans Serif"/>
              </a:rPr>
              <a:t>Великий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Новгород </a:t>
            </a:r>
            <a:r>
              <a:rPr sz="1400" dirty="0">
                <a:latin typeface="Microsoft Sans Serif"/>
                <a:cs typeface="Microsoft Sans Serif"/>
              </a:rPr>
              <a:t>2016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г.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3984" y="6293215"/>
            <a:ext cx="2692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z="1400" spc="-25" dirty="0">
                <a:solidFill>
                  <a:srgbClr val="6600FF"/>
                </a:solidFill>
                <a:latin typeface="Times New Roman"/>
                <a:cs typeface="Times New Roman"/>
              </a:rPr>
              <a:t>62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84170" y="787653"/>
            <a:ext cx="3835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Принципы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практики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ХР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7550" y="792225"/>
            <a:ext cx="2682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ХР</a:t>
            </a:r>
            <a:r>
              <a:rPr sz="28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8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картинках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1164336"/>
            <a:ext cx="6042659" cy="45293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63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0073" y="825753"/>
            <a:ext cx="1918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Практики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XP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64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473149"/>
            <a:ext cx="7416165" cy="36245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i="1" dirty="0">
                <a:latin typeface="Arial"/>
                <a:cs typeface="Arial"/>
              </a:rPr>
              <a:t>Метафора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разработка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ведется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простой,</a:t>
            </a:r>
            <a:endParaRPr sz="2000">
              <a:latin typeface="Microsoft Sans Serif"/>
              <a:cs typeface="Microsoft Sans Serif"/>
            </a:endParaRPr>
          </a:p>
          <a:p>
            <a:pPr marL="12700" indent="2863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общедоступной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истории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том,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как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работает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система</a:t>
            </a:r>
            <a:endParaRPr sz="2000">
              <a:latin typeface="Microsoft Sans Serif"/>
              <a:cs typeface="Microsoft Sans Serif"/>
            </a:endParaRPr>
          </a:p>
          <a:p>
            <a:pPr marL="299085" marR="851535" indent="-287020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i="1" dirty="0">
                <a:latin typeface="Arial"/>
                <a:cs typeface="Arial"/>
              </a:rPr>
              <a:t>Простое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проектирование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10" dirty="0">
                <a:latin typeface="Microsoft Sans Serif"/>
                <a:cs typeface="Microsoft Sans Serif"/>
              </a:rPr>
              <a:t> принимаются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наиболее </a:t>
            </a:r>
            <a:r>
              <a:rPr sz="2000" dirty="0">
                <a:latin typeface="Microsoft Sans Serif"/>
                <a:cs typeface="Microsoft Sans Serif"/>
              </a:rPr>
              <a:t>простые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возможных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проектные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решения</a:t>
            </a:r>
            <a:endParaRPr sz="20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i="1" dirty="0">
                <a:latin typeface="Arial"/>
                <a:cs typeface="Arial"/>
              </a:rPr>
              <a:t>Непрерывное</a:t>
            </a:r>
            <a:r>
              <a:rPr sz="2000" i="1" spc="-8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тестирование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как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отдельных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модулей,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целом;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входным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критерием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написания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кода </a:t>
            </a:r>
            <a:r>
              <a:rPr sz="2000" dirty="0">
                <a:latin typeface="Microsoft Sans Serif"/>
                <a:cs typeface="Microsoft Sans Serif"/>
              </a:rPr>
              <a:t>является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отказавший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тестовый</a:t>
            </a:r>
            <a:r>
              <a:rPr sz="2000" spc="-10" dirty="0">
                <a:latin typeface="Microsoft Sans Serif"/>
                <a:cs typeface="Microsoft Sans Serif"/>
              </a:rPr>
              <a:t> вариант</a:t>
            </a:r>
            <a:endParaRPr sz="2000">
              <a:latin typeface="Microsoft Sans Serif"/>
              <a:cs typeface="Microsoft Sans Serif"/>
            </a:endParaRPr>
          </a:p>
          <a:p>
            <a:pPr marL="299085" marR="768985" indent="-287020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i="1" dirty="0">
                <a:latin typeface="Arial"/>
                <a:cs typeface="Arial"/>
              </a:rPr>
              <a:t>Реорганизация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(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Refactoring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)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улучшение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структуры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сохранении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поведения</a:t>
            </a:r>
            <a:endParaRPr sz="2000">
              <a:latin typeface="Microsoft Sans Serif"/>
              <a:cs typeface="Microsoft Sans Serif"/>
            </a:endParaRPr>
          </a:p>
          <a:p>
            <a:pPr marL="299085" marR="1301115" indent="-287020">
              <a:lnSpc>
                <a:spcPct val="100000"/>
              </a:lnSpc>
              <a:spcBef>
                <a:spcPts val="484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i="1" dirty="0">
                <a:latin typeface="Arial"/>
                <a:cs typeface="Arial"/>
              </a:rPr>
              <a:t>Парное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программирование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код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пишется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двумя </a:t>
            </a:r>
            <a:r>
              <a:rPr sz="2000" spc="-20" dirty="0">
                <a:latin typeface="Microsoft Sans Serif"/>
                <a:cs typeface="Microsoft Sans Serif"/>
              </a:rPr>
              <a:t>программистами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одном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компьютере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3873" y="825753"/>
            <a:ext cx="1918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Практики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XP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65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457401"/>
            <a:ext cx="7439025" cy="423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i="1" dirty="0">
                <a:latin typeface="Arial"/>
                <a:cs typeface="Arial"/>
              </a:rPr>
              <a:t>Коллективное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владение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кодом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любой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разработчик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может</a:t>
            </a:r>
            <a:endParaRPr sz="20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улучшить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код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любого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модуля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</a:t>
            </a:r>
            <a:endParaRPr sz="2000">
              <a:latin typeface="Microsoft Sans Serif"/>
              <a:cs typeface="Microsoft Sans Serif"/>
            </a:endParaRPr>
          </a:p>
          <a:p>
            <a:pPr marL="299085" marR="87630" indent="-287020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i="1" dirty="0">
                <a:latin typeface="Arial"/>
                <a:cs typeface="Arial"/>
              </a:rPr>
              <a:t>Непрерывная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интеграция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интегрируется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как </a:t>
            </a:r>
            <a:r>
              <a:rPr sz="2000" spc="-20" dirty="0">
                <a:latin typeface="Microsoft Sans Serif"/>
                <a:cs typeface="Microsoft Sans Serif"/>
              </a:rPr>
              <a:t>можно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чаще;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непрерывное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регрессионное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тестирование </a:t>
            </a:r>
            <a:r>
              <a:rPr sz="2000" dirty="0">
                <a:latin typeface="Microsoft Sans Serif"/>
                <a:cs typeface="Microsoft Sans Serif"/>
              </a:rPr>
              <a:t>гарантирует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сохранение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функциональности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изменении требований</a:t>
            </a:r>
            <a:endParaRPr sz="2000">
              <a:latin typeface="Microsoft Sans Serif"/>
              <a:cs typeface="Microsoft Sans Serif"/>
            </a:endParaRPr>
          </a:p>
          <a:p>
            <a:pPr marL="299085" marR="27940" indent="-287020">
              <a:lnSpc>
                <a:spcPct val="100000"/>
              </a:lnSpc>
              <a:spcBef>
                <a:spcPts val="484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i="1" dirty="0">
                <a:latin typeface="Arial"/>
                <a:cs typeface="Arial"/>
              </a:rPr>
              <a:t>Непрерывное</a:t>
            </a:r>
            <a:r>
              <a:rPr sz="2000" i="1" spc="-8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тестирование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как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отдельных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модулей,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целом;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входным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критерием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написания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кода </a:t>
            </a:r>
            <a:r>
              <a:rPr sz="2000" dirty="0">
                <a:latin typeface="Microsoft Sans Serif"/>
                <a:cs typeface="Microsoft Sans Serif"/>
              </a:rPr>
              <a:t>является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отказавший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тестовый</a:t>
            </a:r>
            <a:r>
              <a:rPr sz="2000" spc="-10" dirty="0">
                <a:latin typeface="Microsoft Sans Serif"/>
                <a:cs typeface="Microsoft Sans Serif"/>
              </a:rPr>
              <a:t> вариант</a:t>
            </a:r>
            <a:endParaRPr sz="2000">
              <a:latin typeface="Microsoft Sans Serif"/>
              <a:cs typeface="Microsoft Sans Serif"/>
            </a:endParaRPr>
          </a:p>
          <a:p>
            <a:pPr marL="299085" marR="792480" indent="-287020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i="1" dirty="0">
                <a:latin typeface="Arial"/>
                <a:cs typeface="Arial"/>
              </a:rPr>
              <a:t>Реорганизация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(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Refactoring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)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улучшение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структуры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сохранении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поведения</a:t>
            </a:r>
            <a:endParaRPr sz="20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Microsoft Sans Serif"/>
              <a:buChar char="–"/>
              <a:tabLst>
                <a:tab pos="299085" algn="l"/>
              </a:tabLst>
            </a:pPr>
            <a:r>
              <a:rPr sz="2000" i="1" dirty="0">
                <a:latin typeface="Arial"/>
                <a:cs typeface="Arial"/>
              </a:rPr>
              <a:t>Парное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программирование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код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пишется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двумя</a:t>
            </a:r>
            <a:endParaRPr sz="20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программистами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одном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компьютере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5186" y="1001395"/>
            <a:ext cx="435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Схема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работы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над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175" y="1676400"/>
            <a:ext cx="8132880" cy="28087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4242" y="1771497"/>
            <a:ext cx="7164705" cy="13798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94970" indent="-382270">
              <a:lnSpc>
                <a:spcPct val="100000"/>
              </a:lnSpc>
              <a:spcBef>
                <a:spcPts val="1300"/>
              </a:spcBef>
              <a:buChar char="■"/>
              <a:tabLst>
                <a:tab pos="394970" algn="l"/>
              </a:tabLst>
            </a:pP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соблюдались</a:t>
            </a:r>
            <a:r>
              <a:rPr sz="2000" spc="-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сроки</a:t>
            </a:r>
            <a:endParaRPr sz="2000">
              <a:latin typeface="Franklin Gothic Medium"/>
              <a:cs typeface="Franklin Gothic Medium"/>
            </a:endParaRPr>
          </a:p>
          <a:p>
            <a:pPr marL="394970" indent="-382270">
              <a:lnSpc>
                <a:spcPct val="100000"/>
              </a:lnSpc>
              <a:spcBef>
                <a:spcPts val="1205"/>
              </a:spcBef>
              <a:buChar char="■"/>
              <a:tabLst>
                <a:tab pos="394970" algn="l"/>
              </a:tabLst>
            </a:pP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Программный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продукт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(ПП)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устаревал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раньше,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чем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был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готов</a:t>
            </a:r>
            <a:endParaRPr sz="2000">
              <a:latin typeface="Franklin Gothic Medium"/>
              <a:cs typeface="Franklin Gothic Medium"/>
            </a:endParaRPr>
          </a:p>
          <a:p>
            <a:pPr marL="394970" indent="-382270">
              <a:lnSpc>
                <a:spcPct val="100000"/>
              </a:lnSpc>
              <a:spcBef>
                <a:spcPts val="1055"/>
              </a:spcBef>
              <a:buChar char="■"/>
              <a:tabLst>
                <a:tab pos="394970" algn="l"/>
              </a:tabLst>
            </a:pP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Увеличивалась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стоимость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ПП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4242" y="1506982"/>
            <a:ext cx="3600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Кризис</a:t>
            </a:r>
            <a:r>
              <a:rPr sz="2400" spc="-7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в</a:t>
            </a:r>
            <a:r>
              <a:rPr sz="2400" spc="-4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400" spc="-3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конце</a:t>
            </a:r>
            <a:r>
              <a:rPr sz="2400" spc="-7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70-х</a:t>
            </a:r>
            <a:r>
              <a:rPr sz="2400" spc="-5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годов: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7666" y="3111875"/>
            <a:ext cx="6577330" cy="240538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400" spc="-1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Необходимость:</a:t>
            </a:r>
            <a:endParaRPr sz="2400">
              <a:latin typeface="Franklin Gothic Medium"/>
              <a:cs typeface="Franklin Gothic Medium"/>
            </a:endParaRPr>
          </a:p>
          <a:p>
            <a:pPr marL="441325" indent="-382905">
              <a:lnSpc>
                <a:spcPct val="100000"/>
              </a:lnSpc>
              <a:spcBef>
                <a:spcPts val="1405"/>
              </a:spcBef>
              <a:buChar char="■"/>
              <a:tabLst>
                <a:tab pos="441325" algn="l"/>
              </a:tabLst>
            </a:pP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Контролировать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процесс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ПС</a:t>
            </a:r>
            <a:endParaRPr sz="2000">
              <a:latin typeface="Franklin Gothic Medium"/>
              <a:cs typeface="Franklin Gothic Medium"/>
            </a:endParaRPr>
          </a:p>
          <a:p>
            <a:pPr marL="441325" indent="-382905">
              <a:lnSpc>
                <a:spcPct val="100000"/>
              </a:lnSpc>
              <a:spcBef>
                <a:spcPts val="1055"/>
              </a:spcBef>
              <a:buChar char="■"/>
              <a:tabLst>
                <a:tab pos="441325" algn="l"/>
              </a:tabLst>
            </a:pP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Прогнозировать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гарантировать</a:t>
            </a:r>
            <a:r>
              <a:rPr sz="2000" spc="-1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стоимость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</a:t>
            </a:r>
            <a:endParaRPr sz="2000">
              <a:latin typeface="Franklin Gothic Medium"/>
              <a:cs typeface="Franklin Gothic Medium"/>
            </a:endParaRPr>
          </a:p>
          <a:p>
            <a:pPr marL="441325" indent="-382905">
              <a:lnSpc>
                <a:spcPct val="100000"/>
              </a:lnSpc>
              <a:spcBef>
                <a:spcPts val="1060"/>
              </a:spcBef>
              <a:buChar char="■"/>
              <a:tabLst>
                <a:tab pos="441325" algn="l"/>
              </a:tabLst>
            </a:pP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Соблюдать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сроки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</a:t>
            </a:r>
            <a:endParaRPr sz="2000">
              <a:latin typeface="Franklin Gothic Medium"/>
              <a:cs typeface="Franklin Gothic Medium"/>
            </a:endParaRPr>
          </a:p>
          <a:p>
            <a:pPr marL="441325" indent="-382905">
              <a:lnSpc>
                <a:spcPct val="100000"/>
              </a:lnSpc>
              <a:spcBef>
                <a:spcPts val="1055"/>
              </a:spcBef>
              <a:buChar char="■"/>
              <a:tabLst>
                <a:tab pos="441325" algn="l"/>
              </a:tabLst>
            </a:pP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Гарантировать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качество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результатов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7744" y="490474"/>
            <a:ext cx="49631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11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9321" y="818134"/>
            <a:ext cx="178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User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stories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9384" y="6293215"/>
            <a:ext cx="2057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25" dirty="0">
                <a:solidFill>
                  <a:srgbClr val="6600FF"/>
                </a:solidFill>
                <a:latin typeface="Times New Roman"/>
                <a:cs typeface="Times New Roman"/>
              </a:rPr>
              <a:t>67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81708"/>
            <a:ext cx="7874000" cy="3136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User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Story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описание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того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как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должна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работать. </a:t>
            </a:r>
            <a:r>
              <a:rPr sz="2000" spc="-35" dirty="0">
                <a:latin typeface="Microsoft Sans Serif"/>
                <a:cs typeface="Microsoft Sans Serif"/>
              </a:rPr>
              <a:t>Каждая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User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Story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написана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карточке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представляет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какой- </a:t>
            </a:r>
            <a:r>
              <a:rPr sz="2000" dirty="0">
                <a:latin typeface="Microsoft Sans Serif"/>
                <a:cs typeface="Microsoft Sans Serif"/>
              </a:rPr>
              <a:t>то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кусок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функциональности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имеющий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логический </a:t>
            </a:r>
            <a:r>
              <a:rPr sz="2000" dirty="0">
                <a:latin typeface="Microsoft Sans Serif"/>
                <a:cs typeface="Microsoft Sans Serif"/>
              </a:rPr>
              <a:t>смысл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точки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зрения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Заказчика.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Форма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один-</a:t>
            </a:r>
            <a:r>
              <a:rPr sz="2000" dirty="0">
                <a:latin typeface="Microsoft Sans Serif"/>
                <a:cs typeface="Microsoft Sans Serif"/>
              </a:rPr>
              <a:t>два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абзаца </a:t>
            </a:r>
            <a:r>
              <a:rPr sz="2000" spc="-20" dirty="0">
                <a:latin typeface="Microsoft Sans Serif"/>
                <a:cs typeface="Microsoft Sans Serif"/>
              </a:rPr>
              <a:t>текста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понятного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пользователю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(не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сильно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технического).</a:t>
            </a:r>
            <a:endParaRPr sz="2000">
              <a:latin typeface="Microsoft Sans Serif"/>
              <a:cs typeface="Microsoft Sans Serif"/>
            </a:endParaRPr>
          </a:p>
          <a:p>
            <a:pPr marL="355600" marR="78105" indent="-343535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User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Story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пишется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Заказчиком. </a:t>
            </a:r>
            <a:r>
              <a:rPr sz="2000" dirty="0">
                <a:latin typeface="Microsoft Sans Serif"/>
                <a:cs typeface="Microsoft Sans Serif"/>
              </a:rPr>
              <a:t>Они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похожи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сценарии использования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ограничиваются </a:t>
            </a:r>
            <a:r>
              <a:rPr sz="2000" spc="-20" dirty="0">
                <a:latin typeface="Microsoft Sans Serif"/>
                <a:cs typeface="Microsoft Sans Serif"/>
              </a:rPr>
              <a:t>пользовательским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интерфейсом.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каждой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истории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пишутся функциональные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тесты,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подтверждающие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данная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история </a:t>
            </a:r>
            <a:r>
              <a:rPr sz="2000" spc="-30" dirty="0">
                <a:latin typeface="Microsoft Sans Serif"/>
                <a:cs typeface="Microsoft Sans Serif"/>
              </a:rPr>
              <a:t>корректно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реализована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приемочные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(Acceptance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tests).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1622" y="818134"/>
            <a:ext cx="3390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релиза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9384" y="6293215"/>
            <a:ext cx="2057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25" dirty="0">
                <a:solidFill>
                  <a:srgbClr val="6600FF"/>
                </a:solidFill>
                <a:latin typeface="Times New Roman"/>
                <a:cs typeface="Times New Roman"/>
              </a:rPr>
              <a:t>69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81708"/>
            <a:ext cx="7818120" cy="3502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Релиз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описывают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взгляд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весь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используются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дальнейшем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планирования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итераций.</a:t>
            </a:r>
            <a:endParaRPr sz="2000">
              <a:latin typeface="Microsoft Sans Serif"/>
              <a:cs typeface="Microsoft Sans Serif"/>
            </a:endParaRPr>
          </a:p>
          <a:p>
            <a:pPr marL="355600" marR="159385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Планирование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Релиза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определяет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набор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правил,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 позволяют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принимать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свои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решения.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правила </a:t>
            </a:r>
            <a:r>
              <a:rPr sz="2000" dirty="0">
                <a:latin typeface="Microsoft Sans Serif"/>
                <a:cs typeface="Microsoft Sans Serif"/>
              </a:rPr>
              <a:t>определяют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метод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выработки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удовлетворяющего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плана работ.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Сущность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собрания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планированию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релиза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команды </a:t>
            </a:r>
            <a:r>
              <a:rPr sz="2000" spc="-20" dirty="0">
                <a:latin typeface="Microsoft Sans Serif"/>
                <a:cs typeface="Microsoft Sans Serif"/>
              </a:rPr>
              <a:t>разработчиков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том,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чтобы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оценить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каждую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User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Story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dirty="0">
                <a:latin typeface="Microsoft Sans Serif"/>
                <a:cs typeface="Microsoft Sans Serif"/>
              </a:rPr>
              <a:t>идеальных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неделях.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b="1" dirty="0">
                <a:latin typeface="Arial"/>
                <a:cs typeface="Arial"/>
              </a:rPr>
              <a:t>Идеальная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неделя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сколько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по- </a:t>
            </a:r>
            <a:r>
              <a:rPr sz="2000" dirty="0">
                <a:latin typeface="Microsoft Sans Serif"/>
                <a:cs typeface="Microsoft Sans Serif"/>
              </a:rPr>
              <a:t>вашему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займет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задачи,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если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ничто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больше </a:t>
            </a:r>
            <a:r>
              <a:rPr sz="2000" dirty="0">
                <a:latin typeface="Microsoft Sans Serif"/>
                <a:cs typeface="Microsoft Sans Serif"/>
              </a:rPr>
              <a:t>вас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будет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отвлекать.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995" y="1981200"/>
            <a:ext cx="7876184" cy="27157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8015" y="952627"/>
            <a:ext cx="41656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Итерации</a:t>
            </a:r>
            <a:r>
              <a:rPr sz="3000" b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30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схеме</a:t>
            </a:r>
            <a:r>
              <a:rPr sz="30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spc="-25" dirty="0">
                <a:solidFill>
                  <a:srgbClr val="FF0000"/>
                </a:solidFill>
                <a:latin typeface="Arial"/>
                <a:cs typeface="Arial"/>
              </a:rPr>
              <a:t>XP: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0994" y="818134"/>
            <a:ext cx="2466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Итерации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плана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9384" y="6293215"/>
            <a:ext cx="2057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25" dirty="0">
                <a:solidFill>
                  <a:srgbClr val="6600FF"/>
                </a:solidFill>
                <a:latin typeface="Times New Roman"/>
                <a:cs typeface="Times New Roman"/>
              </a:rPr>
              <a:t>71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96949"/>
            <a:ext cx="7479030" cy="1932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Итеративная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разработка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увеличивает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гибкость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процесса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  <a:tabLst>
                <a:tab pos="290131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Продолжительность</a:t>
            </a:r>
            <a:r>
              <a:rPr sz="2000" dirty="0">
                <a:latin typeface="Microsoft Sans Serif"/>
                <a:cs typeface="Microsoft Sans Serif"/>
              </a:rPr>
              <a:t>	итерации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2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 3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недель.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latin typeface="Microsoft Sans Serif"/>
                <a:cs typeface="Microsoft Sans Serif"/>
              </a:rPr>
              <a:t>Цель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каждой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включить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версию</a:t>
            </a:r>
            <a:r>
              <a:rPr sz="2000" spc="-30" dirty="0">
                <a:latin typeface="Microsoft Sans Serif"/>
                <a:cs typeface="Microsoft Sans Serif"/>
              </a:rPr>
              <a:t> несколько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новых </a:t>
            </a:r>
            <a:r>
              <a:rPr sz="2000" dirty="0">
                <a:latin typeface="Microsoft Sans Serif"/>
                <a:cs typeface="Microsoft Sans Serif"/>
              </a:rPr>
              <a:t>историй.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собрании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планированию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итерации </a:t>
            </a:r>
            <a:r>
              <a:rPr sz="2000" dirty="0">
                <a:latin typeface="Microsoft Sans Serif"/>
                <a:cs typeface="Microsoft Sans Serif"/>
              </a:rPr>
              <a:t>определяется,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какие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именно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истории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будут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реализованы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60" dirty="0">
                <a:latin typeface="Microsoft Sans Serif"/>
                <a:cs typeface="Microsoft Sans Serif"/>
              </a:rPr>
              <a:t>каким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образом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будет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сделано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командой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разработчиков.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650" y="1905000"/>
            <a:ext cx="8730721" cy="30129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66086" y="1001395"/>
            <a:ext cx="5195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схеме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итерации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XP)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9073" y="818134"/>
            <a:ext cx="2557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Обмен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задачами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9384" y="6293215"/>
            <a:ext cx="2057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25" dirty="0">
                <a:solidFill>
                  <a:srgbClr val="6600FF"/>
                </a:solidFill>
                <a:latin typeface="Times New Roman"/>
                <a:cs typeface="Times New Roman"/>
              </a:rPr>
              <a:t>74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81708"/>
            <a:ext cx="7900034" cy="3136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805554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Необходимо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периодически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менять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разработчиков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 </a:t>
            </a:r>
            <a:r>
              <a:rPr sz="2000" dirty="0">
                <a:latin typeface="Microsoft Sans Serif"/>
                <a:cs typeface="Microsoft Sans Serif"/>
              </a:rPr>
              <a:t>уменьшения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риска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концентрации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знаний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узких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мест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коде. </a:t>
            </a:r>
            <a:r>
              <a:rPr sz="2000" dirty="0">
                <a:latin typeface="Microsoft Sans Serif"/>
                <a:cs typeface="Microsoft Sans Serif"/>
              </a:rPr>
              <a:t>Если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только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один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человек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30" dirty="0">
                <a:latin typeface="Microsoft Sans Serif"/>
                <a:cs typeface="Microsoft Sans Serif"/>
              </a:rPr>
              <a:t>команде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может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работать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данной </a:t>
            </a:r>
            <a:r>
              <a:rPr sz="2000" dirty="0">
                <a:latin typeface="Microsoft Sans Serif"/>
                <a:cs typeface="Microsoft Sans Serif"/>
              </a:rPr>
              <a:t>области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БОЛЬШОЙ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риск.</a:t>
            </a:r>
            <a:endParaRPr sz="2000">
              <a:latin typeface="Microsoft Sans Serif"/>
              <a:cs typeface="Microsoft Sans Serif"/>
            </a:endParaRPr>
          </a:p>
          <a:p>
            <a:pPr marL="355600" marR="60325" indent="-343535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  <a:tab pos="2148205" algn="l"/>
                <a:tab pos="2936875" algn="l"/>
                <a:tab pos="4399280" algn="l"/>
              </a:tabLst>
            </a:pPr>
            <a:r>
              <a:rPr sz="2000" dirty="0">
                <a:latin typeface="Microsoft Sans Serif"/>
                <a:cs typeface="Microsoft Sans Serif"/>
              </a:rPr>
              <a:t>Cross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Training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30" dirty="0">
                <a:latin typeface="Microsoft Sans Serif"/>
                <a:cs typeface="Microsoft Sans Serif"/>
              </a:rPr>
              <a:t>практика,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которая</a:t>
            </a:r>
            <a:r>
              <a:rPr sz="2000" dirty="0">
                <a:latin typeface="Microsoft Sans Serif"/>
                <a:cs typeface="Microsoft Sans Serif"/>
              </a:rPr>
              <a:t>	позволяет</a:t>
            </a:r>
            <a:r>
              <a:rPr sz="2000" spc="-1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избежать концентрации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знаний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одном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человеке.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Cross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Training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- </a:t>
            </a:r>
            <a:r>
              <a:rPr sz="2000" dirty="0">
                <a:latin typeface="Microsoft Sans Serif"/>
                <a:cs typeface="Microsoft Sans Serif"/>
              </a:rPr>
              <a:t>перемещение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людей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коду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комбинации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парным программированием</a:t>
            </a:r>
            <a:r>
              <a:rPr sz="2000" dirty="0">
                <a:latin typeface="Microsoft Sans Serif"/>
                <a:cs typeface="Microsoft Sans Serif"/>
              </a:rPr>
              <a:t>	Вместо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одного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человека,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который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знает </a:t>
            </a:r>
            <a:r>
              <a:rPr sz="2000" dirty="0">
                <a:latin typeface="Microsoft Sans Serif"/>
                <a:cs typeface="Microsoft Sans Serif"/>
              </a:rPr>
              <a:t>все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данном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куске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кода,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каждый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команде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знает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много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коде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каждом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модуле.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5560" y="824229"/>
            <a:ext cx="2507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Тестирование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9384" y="6293215"/>
            <a:ext cx="2057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25" dirty="0">
                <a:solidFill>
                  <a:srgbClr val="6600FF"/>
                </a:solidFill>
                <a:latin typeface="Times New Roman"/>
                <a:cs typeface="Times New Roman"/>
              </a:rPr>
              <a:t>77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1410055"/>
            <a:ext cx="7796530" cy="29521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Microsoft Sans Serif"/>
                <a:cs typeface="Microsoft Sans Serif"/>
              </a:rPr>
              <a:t>Любой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код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должен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иметь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Unit</a:t>
            </a:r>
            <a:r>
              <a:rPr sz="20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Test.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Unit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тесты </a:t>
            </a:r>
            <a:r>
              <a:rPr sz="2000" dirty="0">
                <a:latin typeface="Microsoft Sans Serif"/>
                <a:cs typeface="Microsoft Sans Serif"/>
              </a:rPr>
              <a:t>играют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ключевую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роль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XP. Они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позволяют </a:t>
            </a:r>
            <a:r>
              <a:rPr sz="2000" dirty="0">
                <a:latin typeface="Microsoft Sans Serif"/>
                <a:cs typeface="Microsoft Sans Serif"/>
              </a:rPr>
              <a:t>быстро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менять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код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боясь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наделать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новых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ошибок.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Unit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тест </a:t>
            </a:r>
            <a:r>
              <a:rPr sz="2000" dirty="0">
                <a:latin typeface="Microsoft Sans Serif"/>
                <a:cs typeface="Microsoft Sans Serif"/>
              </a:rPr>
              <a:t>пишется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каждого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класса,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должен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проверять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все </a:t>
            </a:r>
            <a:r>
              <a:rPr sz="2000" spc="-10" dirty="0">
                <a:latin typeface="Microsoft Sans Serif"/>
                <a:cs typeface="Microsoft Sans Serif"/>
              </a:rPr>
              <a:t>аспекты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работы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класса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тестировать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может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не </a:t>
            </a:r>
            <a:r>
              <a:rPr sz="2000" spc="-10" dirty="0">
                <a:latin typeface="Microsoft Sans Serif"/>
                <a:cs typeface="Microsoft Sans Serif"/>
              </a:rPr>
              <a:t>работать.</a:t>
            </a:r>
            <a:endParaRPr sz="2000">
              <a:latin typeface="Microsoft Sans Serif"/>
              <a:cs typeface="Microsoft Sans Serif"/>
            </a:endParaRPr>
          </a:p>
          <a:p>
            <a:pPr marL="355600" marR="149860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  <a:tab pos="1562735" algn="l"/>
              </a:tabLst>
            </a:pPr>
            <a:r>
              <a:rPr sz="2000" b="1" spc="-10" dirty="0">
                <a:latin typeface="Arial"/>
                <a:cs typeface="Arial"/>
              </a:rPr>
              <a:t>Важно!!!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dirty="0">
                <a:latin typeface="Microsoft Sans Serif"/>
                <a:cs typeface="Microsoft Sans Serif"/>
              </a:rPr>
              <a:t>Тест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класса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должен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быть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написан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раньше </a:t>
            </a:r>
            <a:r>
              <a:rPr sz="2000" dirty="0">
                <a:latin typeface="Microsoft Sans Serif"/>
                <a:cs typeface="Microsoft Sans Serif"/>
              </a:rPr>
              <a:t>самого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класса.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проведения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тестов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пишется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специальная </a:t>
            </a:r>
            <a:r>
              <a:rPr sz="2000" dirty="0">
                <a:latin typeface="Microsoft Sans Serif"/>
                <a:cs typeface="Microsoft Sans Serif"/>
              </a:rPr>
              <a:t>система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тестирования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своим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интерфейсом.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417" y="226314"/>
            <a:ext cx="4757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ЭКСТРЕМАЛЬНОЕ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ПРОГРАММИРОВАНИЕ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901953"/>
            <a:ext cx="7560309" cy="1588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11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Основная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идея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2225"/>
              </a:spcBef>
              <a:buChar char="•"/>
              <a:tabLst>
                <a:tab pos="355600" algn="l"/>
              </a:tabLst>
            </a:pP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Экспериментальный</a:t>
            </a:r>
            <a:r>
              <a:rPr sz="20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факт</a:t>
            </a:r>
            <a:r>
              <a:rPr sz="2000" dirty="0">
                <a:latin typeface="Microsoft Sans Serif"/>
                <a:cs typeface="Microsoft Sans Serif"/>
              </a:rPr>
              <a:t>: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проекты,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над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которыми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работают </a:t>
            </a:r>
            <a:r>
              <a:rPr sz="2000" dirty="0">
                <a:latin typeface="Microsoft Sans Serif"/>
                <a:cs typeface="Microsoft Sans Serif"/>
              </a:rPr>
              <a:t>небольшие,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кросс-</a:t>
            </a:r>
            <a:r>
              <a:rPr sz="2000" spc="-10" dirty="0">
                <a:latin typeface="Microsoft Sans Serif"/>
                <a:cs typeface="Microsoft Sans Serif"/>
              </a:rPr>
              <a:t>функциональные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команды,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обычно </a:t>
            </a:r>
            <a:r>
              <a:rPr sz="2000" spc="-20" dirty="0">
                <a:latin typeface="Microsoft Sans Serif"/>
                <a:cs typeface="Microsoft Sans Serif"/>
              </a:rPr>
              <a:t>систематически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производят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лучшие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результаты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7107" y="6277414"/>
            <a:ext cx="251460" cy="2425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25" dirty="0">
                <a:latin typeface="Verdana"/>
                <a:cs typeface="Verdana"/>
              </a:rPr>
              <a:t>81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460" rIns="0" bIns="0" rtlCol="0">
            <a:spAutoFit/>
          </a:bodyPr>
          <a:lstStyle/>
          <a:p>
            <a:pPr marL="315468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006FC0"/>
                </a:solidFill>
                <a:latin typeface="Arial"/>
                <a:cs typeface="Arial"/>
              </a:rPr>
              <a:t>SCRUM-МОДЕЛЬ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749553"/>
            <a:ext cx="7804150" cy="314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545" algn="ctr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Роли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Главные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действующие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роли:</a:t>
            </a:r>
            <a:endParaRPr sz="200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826135" algn="l"/>
              </a:tabLst>
            </a:pPr>
            <a:r>
              <a:rPr sz="2000" dirty="0">
                <a:latin typeface="Microsoft Sans Serif"/>
                <a:cs typeface="Microsoft Sans Serif"/>
              </a:rPr>
              <a:t>	ScrumMaster,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кто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занимается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процессами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работает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качестве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руководителя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endParaRPr sz="2000">
              <a:latin typeface="Microsoft Sans Serif"/>
              <a:cs typeface="Microsoft Sans Serif"/>
            </a:endParaRPr>
          </a:p>
          <a:p>
            <a:pPr marL="756285" marR="77089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Владелец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человек,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который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представляет </a:t>
            </a:r>
            <a:r>
              <a:rPr sz="2000" dirty="0">
                <a:latin typeface="Microsoft Sans Serif"/>
                <a:cs typeface="Microsoft Sans Serif"/>
              </a:rPr>
              <a:t>интересы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конечных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пользователей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других заинтересованных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сторон,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Команда,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которая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включает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разработчиков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83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460" rIns="0" bIns="0" rtlCol="0">
            <a:spAutoFit/>
          </a:bodyPr>
          <a:lstStyle/>
          <a:p>
            <a:pPr marL="315468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006FC0"/>
                </a:solidFill>
                <a:latin typeface="Arial"/>
                <a:cs typeface="Arial"/>
              </a:rPr>
              <a:t>SCRUM-МОДЕЛЬ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015" y="825753"/>
            <a:ext cx="7630159" cy="243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117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Этапы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разработки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5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разбивается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отдельные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этапы </a:t>
            </a:r>
            <a:r>
              <a:rPr sz="2000" dirty="0">
                <a:latin typeface="Microsoft Sans Serif"/>
                <a:cs typeface="Microsoft Sans Serif"/>
              </a:rPr>
              <a:t>определенной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длительности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спринты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(обычно,15-</a:t>
            </a:r>
            <a:r>
              <a:rPr sz="2000" dirty="0">
                <a:latin typeface="Microsoft Sans Serif"/>
                <a:cs typeface="Microsoft Sans Serif"/>
              </a:rPr>
              <a:t>30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дней)</a:t>
            </a:r>
            <a:endParaRPr sz="2000">
              <a:latin typeface="Microsoft Sans Serif"/>
              <a:cs typeface="Microsoft Sans Serif"/>
            </a:endParaRPr>
          </a:p>
          <a:p>
            <a:pPr marL="354965" marR="19685" indent="-342900">
              <a:lnSpc>
                <a:spcPts val="2160"/>
              </a:lnSpc>
              <a:spcBef>
                <a:spcPts val="515"/>
              </a:spcBef>
              <a:buChar char="•"/>
              <a:tabLst>
                <a:tab pos="354965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Каждому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спринту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предшествует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который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называется </a:t>
            </a:r>
            <a:r>
              <a:rPr sz="2000" i="1" dirty="0">
                <a:latin typeface="Arial"/>
                <a:cs typeface="Arial"/>
              </a:rPr>
              <a:t>product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backlog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–документирование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запросов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выполнение работ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84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460" rIns="0" bIns="0" rtlCol="0">
            <a:spAutoFit/>
          </a:bodyPr>
          <a:lstStyle/>
          <a:p>
            <a:pPr marL="315468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006FC0"/>
                </a:solidFill>
                <a:latin typeface="Arial"/>
                <a:cs typeface="Arial"/>
              </a:rPr>
              <a:t>SCRUM-МОДЕЛЬ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168" y="1636522"/>
            <a:ext cx="7780020" cy="41319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94970" marR="358140" indent="-382905">
              <a:lnSpc>
                <a:spcPts val="2470"/>
              </a:lnSpc>
              <a:spcBef>
                <a:spcPts val="320"/>
              </a:spcBef>
              <a:buChar char="■"/>
              <a:tabLst>
                <a:tab pos="394970" algn="l"/>
              </a:tabLst>
            </a:pPr>
            <a:r>
              <a:rPr sz="22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Термин</a:t>
            </a:r>
            <a:r>
              <a:rPr sz="22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“Программная</a:t>
            </a:r>
            <a:r>
              <a:rPr sz="22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инженерия“</a:t>
            </a:r>
            <a:r>
              <a:rPr sz="22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(software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engineering) 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появился</a:t>
            </a:r>
            <a:r>
              <a:rPr sz="22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впервые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</a:t>
            </a:r>
            <a:r>
              <a:rPr sz="22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октябре</a:t>
            </a:r>
            <a:r>
              <a:rPr sz="22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1968</a:t>
            </a:r>
            <a:r>
              <a:rPr sz="22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г.</a:t>
            </a:r>
            <a:r>
              <a:rPr sz="22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на</a:t>
            </a:r>
            <a:r>
              <a:rPr sz="22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конференции</a:t>
            </a:r>
            <a:endParaRPr sz="2200">
              <a:latin typeface="Franklin Gothic Medium"/>
              <a:cs typeface="Franklin Gothic Medium"/>
            </a:endParaRPr>
          </a:p>
          <a:p>
            <a:pPr marL="394970">
              <a:lnSpc>
                <a:spcPts val="2355"/>
              </a:lnSpc>
            </a:pPr>
            <a:r>
              <a:rPr sz="22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подкомитета</a:t>
            </a:r>
            <a:r>
              <a:rPr sz="22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НАТО</a:t>
            </a:r>
            <a:r>
              <a:rPr sz="22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2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науке</a:t>
            </a:r>
            <a:r>
              <a:rPr sz="22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2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технике</a:t>
            </a: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(г.Гармиш,</a:t>
            </a:r>
            <a:r>
              <a:rPr sz="22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Германия).</a:t>
            </a:r>
            <a:endParaRPr sz="2200">
              <a:latin typeface="Franklin Gothic Medium"/>
              <a:cs typeface="Franklin Gothic Medium"/>
            </a:endParaRPr>
          </a:p>
          <a:p>
            <a:pPr marL="394970">
              <a:lnSpc>
                <a:spcPts val="2485"/>
              </a:lnSpc>
            </a:pP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На</a:t>
            </a:r>
            <a:r>
              <a:rPr sz="22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конференции</a:t>
            </a: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рассматривались</a:t>
            </a:r>
            <a:r>
              <a:rPr sz="22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проблемы</a:t>
            </a:r>
            <a:endParaRPr sz="2200">
              <a:latin typeface="Franklin Gothic Medium"/>
              <a:cs typeface="Franklin Gothic Medium"/>
            </a:endParaRPr>
          </a:p>
          <a:p>
            <a:pPr marL="394970" marR="5080">
              <a:lnSpc>
                <a:spcPts val="2480"/>
              </a:lnSpc>
              <a:spcBef>
                <a:spcPts val="140"/>
              </a:spcBef>
            </a:pPr>
            <a:r>
              <a:rPr sz="22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проектирования,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разработки,</a:t>
            </a:r>
            <a:r>
              <a:rPr sz="22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распространения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2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поддержки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ПО.</a:t>
            </a:r>
            <a:endParaRPr sz="2200">
              <a:latin typeface="Franklin Gothic Medium"/>
              <a:cs typeface="Franklin Gothic Medium"/>
            </a:endParaRPr>
          </a:p>
          <a:p>
            <a:pPr marL="394970" indent="-382270">
              <a:lnSpc>
                <a:spcPts val="2560"/>
              </a:lnSpc>
              <a:spcBef>
                <a:spcPts val="980"/>
              </a:spcBef>
              <a:buChar char="■"/>
              <a:tabLst>
                <a:tab pos="394970" algn="l"/>
              </a:tabLst>
            </a:pPr>
            <a:r>
              <a:rPr sz="22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Термин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«</a:t>
            </a:r>
            <a:r>
              <a:rPr sz="2200" spc="-2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программная</a:t>
            </a:r>
            <a:r>
              <a:rPr sz="2200" spc="-9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инженерия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»</a:t>
            </a:r>
            <a:r>
              <a:rPr sz="22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прозвучал</a:t>
            </a:r>
            <a:r>
              <a:rPr sz="22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как</a:t>
            </a:r>
            <a:r>
              <a:rPr sz="22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некоторая</a:t>
            </a:r>
            <a:endParaRPr sz="2200">
              <a:latin typeface="Franklin Gothic Medium"/>
              <a:cs typeface="Franklin Gothic Medium"/>
            </a:endParaRPr>
          </a:p>
          <a:p>
            <a:pPr marL="394970">
              <a:lnSpc>
                <a:spcPts val="2485"/>
              </a:lnSpc>
            </a:pP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дисциплина,</a:t>
            </a:r>
            <a:r>
              <a:rPr sz="22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которую</a:t>
            </a:r>
            <a:r>
              <a:rPr sz="22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надо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создавать</a:t>
            </a:r>
            <a:r>
              <a:rPr sz="22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2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которой</a:t>
            </a:r>
            <a:r>
              <a:rPr sz="22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надо</a:t>
            </a:r>
            <a:endParaRPr sz="2200">
              <a:latin typeface="Franklin Gothic Medium"/>
              <a:cs typeface="Franklin Gothic Medium"/>
            </a:endParaRPr>
          </a:p>
          <a:p>
            <a:pPr marL="394970">
              <a:lnSpc>
                <a:spcPts val="2565"/>
              </a:lnSpc>
            </a:pP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руководствоваться</a:t>
            </a:r>
            <a:r>
              <a:rPr sz="22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при</a:t>
            </a:r>
            <a:r>
              <a:rPr sz="22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решении</a:t>
            </a:r>
            <a:r>
              <a:rPr sz="22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перечисленных</a:t>
            </a:r>
            <a:r>
              <a:rPr sz="22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проблем</a:t>
            </a:r>
            <a:endParaRPr sz="2200">
              <a:latin typeface="Franklin Gothic Medium"/>
              <a:cs typeface="Franklin Gothic Medium"/>
            </a:endParaRPr>
          </a:p>
          <a:p>
            <a:pPr marL="394970" marR="346075" indent="-382905">
              <a:lnSpc>
                <a:spcPct val="93900"/>
              </a:lnSpc>
              <a:spcBef>
                <a:spcPts val="1205"/>
              </a:spcBef>
              <a:buClr>
                <a:srgbClr val="44536A"/>
              </a:buClr>
              <a:buChar char="■"/>
              <a:tabLst>
                <a:tab pos="394970" algn="l"/>
              </a:tabLst>
            </a:pPr>
            <a:r>
              <a:rPr sz="2200" spc="-3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Программная</a:t>
            </a:r>
            <a:r>
              <a:rPr sz="2200" spc="-8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инженерия</a:t>
            </a:r>
            <a:r>
              <a:rPr sz="2200" spc="-5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(или</a:t>
            </a:r>
            <a:r>
              <a:rPr sz="22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3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технология</a:t>
            </a:r>
            <a:r>
              <a:rPr sz="2200" spc="-6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3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разработки</a:t>
            </a:r>
            <a:r>
              <a:rPr sz="2200" spc="-6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ПО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) возникла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2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развивалась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под</a:t>
            </a:r>
            <a:r>
              <a:rPr sz="22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давлением</a:t>
            </a:r>
            <a:r>
              <a:rPr sz="22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роста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стоимости </a:t>
            </a: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создаваемого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ПО.</a:t>
            </a:r>
            <a:endParaRPr sz="22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7744" y="490474"/>
            <a:ext cx="49631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11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8638" y="854455"/>
            <a:ext cx="5753100" cy="491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спринта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611630" marR="19050" indent="-342900">
              <a:lnSpc>
                <a:spcPct val="100000"/>
              </a:lnSpc>
              <a:buChar char="•"/>
              <a:tabLst>
                <a:tab pos="1611630" algn="l"/>
              </a:tabLst>
            </a:pPr>
            <a:r>
              <a:rPr sz="2000" dirty="0">
                <a:latin typeface="Microsoft Sans Serif"/>
                <a:cs typeface="Microsoft Sans Serif"/>
              </a:rPr>
              <a:t>Запросы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 </a:t>
            </a:r>
            <a:r>
              <a:rPr sz="2000" dirty="0">
                <a:latin typeface="Microsoft Sans Serif"/>
                <a:cs typeface="Microsoft Sans Serif"/>
              </a:rPr>
              <a:t>определяются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этапе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совета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spc="-25" dirty="0">
                <a:latin typeface="Arial"/>
                <a:cs typeface="Arial"/>
              </a:rPr>
              <a:t>по </a:t>
            </a:r>
            <a:r>
              <a:rPr sz="2000" i="1" dirty="0">
                <a:latin typeface="Arial"/>
                <a:cs typeface="Arial"/>
              </a:rPr>
              <a:t>планированию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спринта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i="1" spc="-10" dirty="0">
                <a:latin typeface="Arial"/>
                <a:cs typeface="Arial"/>
              </a:rPr>
              <a:t>sprint </a:t>
            </a:r>
            <a:r>
              <a:rPr sz="2000" i="1" dirty="0">
                <a:latin typeface="Arial"/>
                <a:cs typeface="Arial"/>
              </a:rPr>
              <a:t>planning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meeting</a:t>
            </a:r>
            <a:endParaRPr sz="2000">
              <a:latin typeface="Arial"/>
              <a:cs typeface="Arial"/>
            </a:endParaRPr>
          </a:p>
          <a:p>
            <a:pPr marL="1610995" indent="-342265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1610995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протяжении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этого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собрания</a:t>
            </a:r>
            <a:endParaRPr sz="2000">
              <a:latin typeface="Microsoft Sans Serif"/>
              <a:cs typeface="Microsoft Sans Serif"/>
            </a:endParaRPr>
          </a:p>
          <a:p>
            <a:pPr marL="1611630" marR="5080" algn="just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Владелец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Продукта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информирует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заданиях,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должны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быть </a:t>
            </a:r>
            <a:r>
              <a:rPr sz="2000" spc="-10" dirty="0">
                <a:latin typeface="Microsoft Sans Serif"/>
                <a:cs typeface="Microsoft Sans Serif"/>
              </a:rPr>
              <a:t>выполнены</a:t>
            </a:r>
            <a:endParaRPr sz="2000">
              <a:latin typeface="Microsoft Sans Serif"/>
              <a:cs typeface="Microsoft Sans Serif"/>
            </a:endParaRPr>
          </a:p>
          <a:p>
            <a:pPr marL="1611630" marR="108585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161163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Команда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определяет,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сколько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из </a:t>
            </a:r>
            <a:r>
              <a:rPr sz="2000" spc="-20" dirty="0">
                <a:latin typeface="Microsoft Sans Serif"/>
                <a:cs typeface="Microsoft Sans Serif"/>
              </a:rPr>
              <a:t>желаемого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могут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выполнить, </a:t>
            </a:r>
            <a:r>
              <a:rPr sz="2000" dirty="0">
                <a:latin typeface="Microsoft Sans Serif"/>
                <a:cs typeface="Microsoft Sans Serif"/>
              </a:rPr>
              <a:t>чтобы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завершить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необходимые </a:t>
            </a:r>
            <a:r>
              <a:rPr sz="2000" dirty="0">
                <a:latin typeface="Microsoft Sans Serif"/>
                <a:cs typeface="Microsoft Sans Serif"/>
              </a:rPr>
              <a:t>части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протяжении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следующего спринта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63332" y="6337198"/>
            <a:ext cx="1270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04.10.2022</a:t>
            </a:r>
            <a:r>
              <a:rPr sz="1400" spc="204" dirty="0">
                <a:latin typeface="Microsoft Sans Serif"/>
                <a:cs typeface="Microsoft Sans Serif"/>
              </a:rPr>
              <a:t> </a:t>
            </a:r>
            <a:r>
              <a:rPr sz="2100" spc="-37" baseline="17857" dirty="0">
                <a:latin typeface="Verdana"/>
                <a:cs typeface="Verdana"/>
              </a:rPr>
              <a:t>85</a:t>
            </a:r>
            <a:endParaRPr sz="2100" baseline="17857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6353" y="6343294"/>
            <a:ext cx="1972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1123" y="1660272"/>
            <a:ext cx="2942590" cy="2955925"/>
            <a:chOff x="611123" y="1660272"/>
            <a:chExt cx="2942590" cy="29559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1660272"/>
              <a:ext cx="2937416" cy="29556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01355" y="3482860"/>
              <a:ext cx="2314575" cy="892175"/>
            </a:xfrm>
            <a:custGeom>
              <a:avLst/>
              <a:gdLst/>
              <a:ahLst/>
              <a:cxnLst/>
              <a:rect l="l" t="t" r="r" b="b"/>
              <a:pathLst>
                <a:path w="2314575" h="892175">
                  <a:moveTo>
                    <a:pt x="2099567" y="0"/>
                  </a:moveTo>
                  <a:lnTo>
                    <a:pt x="1452097" y="132687"/>
                  </a:lnTo>
                  <a:lnTo>
                    <a:pt x="881387" y="267112"/>
                  </a:lnTo>
                  <a:lnTo>
                    <a:pt x="546288" y="260134"/>
                  </a:lnTo>
                  <a:lnTo>
                    <a:pt x="0" y="892126"/>
                  </a:lnTo>
                  <a:lnTo>
                    <a:pt x="713837" y="808329"/>
                  </a:lnTo>
                  <a:lnTo>
                    <a:pt x="1048936" y="666912"/>
                  </a:lnTo>
                  <a:lnTo>
                    <a:pt x="1464330" y="724533"/>
                  </a:lnTo>
                  <a:lnTo>
                    <a:pt x="1671998" y="614532"/>
                  </a:lnTo>
                  <a:lnTo>
                    <a:pt x="1748787" y="439960"/>
                  </a:lnTo>
                  <a:lnTo>
                    <a:pt x="1485259" y="408529"/>
                  </a:lnTo>
                  <a:lnTo>
                    <a:pt x="1164133" y="452179"/>
                  </a:lnTo>
                  <a:lnTo>
                    <a:pt x="1464330" y="291550"/>
                  </a:lnTo>
                  <a:lnTo>
                    <a:pt x="1965298" y="132687"/>
                  </a:lnTo>
                  <a:lnTo>
                    <a:pt x="2268914" y="221725"/>
                  </a:lnTo>
                  <a:lnTo>
                    <a:pt x="2314309" y="29679"/>
                  </a:lnTo>
                  <a:lnTo>
                    <a:pt x="2099567" y="0"/>
                  </a:lnTo>
                  <a:close/>
                </a:path>
              </a:pathLst>
            </a:custGeom>
            <a:solidFill>
              <a:srgbClr val="5342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3" y="1805134"/>
              <a:ext cx="2942575" cy="281077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460" rIns="0" bIns="0" rtlCol="0">
            <a:spAutoFit/>
          </a:bodyPr>
          <a:lstStyle/>
          <a:p>
            <a:pPr marL="315468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006FC0"/>
                </a:solidFill>
                <a:latin typeface="Arial"/>
                <a:cs typeface="Arial"/>
              </a:rPr>
              <a:t>SCRUM-МОДЕЛЬ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015" y="749553"/>
            <a:ext cx="7472045" cy="292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929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Выполнение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спринта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354965" marR="72390" indent="-342900">
              <a:lnSpc>
                <a:spcPct val="100000"/>
              </a:lnSpc>
              <a:spcBef>
                <a:spcPts val="185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спринта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команда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выполняет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определенный фиксированный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список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заданий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backlog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items,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наращивая функциональность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программного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</a:t>
            </a:r>
            <a:endParaRPr sz="2000"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протяжении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периода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никто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имеет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права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менять список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работе,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понимать,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как </a:t>
            </a:r>
            <a:r>
              <a:rPr sz="2000" spc="-30" dirty="0">
                <a:latin typeface="Microsoft Sans Serif"/>
                <a:cs typeface="Microsoft Sans Serif"/>
              </a:rPr>
              <a:t>заморозку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</a:t>
            </a:r>
            <a:r>
              <a:rPr sz="2000" i="1" dirty="0">
                <a:latin typeface="Arial"/>
                <a:cs typeface="Arial"/>
              </a:rPr>
              <a:t>requirements</a:t>
            </a:r>
            <a:r>
              <a:rPr sz="2000" dirty="0">
                <a:latin typeface="Microsoft Sans Serif"/>
                <a:cs typeface="Microsoft Sans Serif"/>
              </a:rPr>
              <a:t>)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спринта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86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460" rIns="0" bIns="0" rtlCol="0">
            <a:spAutoFit/>
          </a:bodyPr>
          <a:lstStyle/>
          <a:p>
            <a:pPr marL="315468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006FC0"/>
                </a:solidFill>
                <a:latin typeface="Arial"/>
                <a:cs typeface="Arial"/>
              </a:rPr>
              <a:t>SCRUM-МОДЕЛЬ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6314" y="825753"/>
            <a:ext cx="973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Scrum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2272283"/>
            <a:ext cx="7229475" cy="30765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87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5202" y="485978"/>
            <a:ext cx="70732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Business</a:t>
            </a:r>
            <a:r>
              <a:rPr sz="32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modeling</a:t>
            </a:r>
            <a:r>
              <a:rPr sz="32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(бизнес-анализ)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136010"/>
            <a:ext cx="8157209" cy="479361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Артефакты-</a:t>
            </a:r>
            <a:r>
              <a:rPr sz="2000" b="1" spc="-10" dirty="0">
                <a:latin typeface="Arial"/>
                <a:cs typeface="Arial"/>
              </a:rPr>
              <a:t>модели</a:t>
            </a:r>
            <a:r>
              <a:rPr sz="2000" spc="-10" dirty="0"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 marL="756285" marR="721995" lvl="1" indent="-287020">
              <a:lnSpc>
                <a:spcPct val="100000"/>
              </a:lnSpc>
              <a:spcBef>
                <a:spcPts val="61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модель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бизнес-</a:t>
            </a:r>
            <a:r>
              <a:rPr sz="1800" dirty="0">
                <a:latin typeface="Microsoft Sans Serif"/>
                <a:cs typeface="Microsoft Sans Serif"/>
              </a:rPr>
              <a:t>процессов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определение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бизнес-</a:t>
            </a:r>
            <a:r>
              <a:rPr sz="1800" dirty="0">
                <a:latin typeface="Microsoft Sans Serif"/>
                <a:cs typeface="Microsoft Sans Serif"/>
              </a:rPr>
              <a:t>требований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к </a:t>
            </a:r>
            <a:r>
              <a:rPr sz="1800" spc="-10" dirty="0">
                <a:latin typeface="Microsoft Sans Serif"/>
                <a:cs typeface="Microsoft Sans Serif"/>
              </a:rPr>
              <a:t>разрабатываемой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системе;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модель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структуры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предприятия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артефакт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разработки</a:t>
            </a:r>
            <a:endParaRPr sz="18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функциональной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модели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системы;</a:t>
            </a:r>
            <a:endParaRPr sz="180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0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модели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документов,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бизнес-</a:t>
            </a:r>
            <a:r>
              <a:rPr sz="1800" dirty="0">
                <a:latin typeface="Microsoft Sans Serif"/>
                <a:cs typeface="Microsoft Sans Serif"/>
              </a:rPr>
              <a:t>сущностей,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модели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сценариев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бизнес- </a:t>
            </a:r>
            <a:r>
              <a:rPr sz="1800" spc="-20" dirty="0">
                <a:latin typeface="Microsoft Sans Serif"/>
                <a:cs typeface="Microsoft Sans Serif"/>
              </a:rPr>
              <a:t>функций,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модели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состояний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бизнес-</a:t>
            </a:r>
            <a:r>
              <a:rPr sz="1800" dirty="0">
                <a:latin typeface="Microsoft Sans Serif"/>
                <a:cs typeface="Microsoft Sans Serif"/>
              </a:rPr>
              <a:t>сущностей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проектирования </a:t>
            </a:r>
            <a:r>
              <a:rPr sz="1800" spc="-20" dirty="0">
                <a:latin typeface="Microsoft Sans Serif"/>
                <a:cs typeface="Microsoft Sans Serif"/>
              </a:rPr>
              <a:t>пользовательского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интерфейса,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БД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системы;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представляют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собой </a:t>
            </a:r>
            <a:r>
              <a:rPr sz="1800" dirty="0">
                <a:latin typeface="Microsoft Sans Serif"/>
                <a:cs typeface="Microsoft Sans Serif"/>
              </a:rPr>
              <a:t>описание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статического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динамического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состояний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системы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с </a:t>
            </a:r>
            <a:r>
              <a:rPr sz="1800" dirty="0">
                <a:latin typeface="Microsoft Sans Serif"/>
                <a:cs typeface="Microsoft Sans Serif"/>
              </a:rPr>
              <a:t>различных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точек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зрения;</a:t>
            </a:r>
            <a:endParaRPr sz="1800">
              <a:latin typeface="Microsoft Sans Serif"/>
              <a:cs typeface="Microsoft Sans Serif"/>
            </a:endParaRPr>
          </a:p>
          <a:p>
            <a:pPr marL="756285" marR="48260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модели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бизнес-</a:t>
            </a:r>
            <a:r>
              <a:rPr sz="1800" dirty="0">
                <a:latin typeface="Microsoft Sans Serif"/>
                <a:cs typeface="Microsoft Sans Serif"/>
              </a:rPr>
              <a:t>правил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артефакт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используется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моделирования </a:t>
            </a:r>
            <a:r>
              <a:rPr sz="1800" dirty="0">
                <a:latin typeface="Microsoft Sans Serif"/>
                <a:cs typeface="Microsoft Sans Serif"/>
              </a:rPr>
              <a:t>правил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ПО.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план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работ на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этапе </a:t>
            </a:r>
            <a:r>
              <a:rPr sz="1800" spc="-25" dirty="0">
                <a:latin typeface="Microsoft Sans Serif"/>
                <a:cs typeface="Microsoft Sans Serif"/>
              </a:rPr>
              <a:t>бизнес-</a:t>
            </a:r>
            <a:r>
              <a:rPr sz="1800" spc="-10" dirty="0">
                <a:latin typeface="Microsoft Sans Serif"/>
                <a:cs typeface="Microsoft Sans Serif"/>
              </a:rPr>
              <a:t>моделирования;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756285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рекомендации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проведению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бизнес-</a:t>
            </a:r>
            <a:r>
              <a:rPr sz="1800" spc="-10" dirty="0">
                <a:latin typeface="Microsoft Sans Serif"/>
                <a:cs typeface="Microsoft Sans Serif"/>
              </a:rPr>
              <a:t>моделирования;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59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запросы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изменение.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5202" y="485978"/>
            <a:ext cx="70732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Business</a:t>
            </a:r>
            <a:r>
              <a:rPr sz="32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modeling</a:t>
            </a:r>
            <a:r>
              <a:rPr sz="32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(бизнес-анализ)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136010"/>
            <a:ext cx="6617334" cy="322389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Артефакты-</a:t>
            </a:r>
            <a:r>
              <a:rPr sz="2000" b="1" spc="-10" dirty="0">
                <a:latin typeface="Arial"/>
                <a:cs typeface="Arial"/>
              </a:rPr>
              <a:t>документы</a:t>
            </a:r>
            <a:r>
              <a:rPr sz="2000" spc="-10" dirty="0"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10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оценка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организации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заказчика,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структура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бизнеса;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словарь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терминов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предметной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области;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набор </a:t>
            </a:r>
            <a:r>
              <a:rPr sz="1800" spc="-25" dirty="0">
                <a:latin typeface="Microsoft Sans Serif"/>
                <a:cs typeface="Microsoft Sans Serif"/>
              </a:rPr>
              <a:t>бизнес-</a:t>
            </a:r>
            <a:r>
              <a:rPr sz="1800" spc="-10" dirty="0">
                <a:latin typeface="Microsoft Sans Serif"/>
                <a:cs typeface="Microsoft Sans Serif"/>
              </a:rPr>
              <a:t>правил;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коммерческое </a:t>
            </a:r>
            <a:r>
              <a:rPr sz="1800" spc="-10" dirty="0">
                <a:latin typeface="Microsoft Sans Serif"/>
                <a:cs typeface="Microsoft Sans Serif"/>
              </a:rPr>
              <a:t>предложение;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756285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спецификации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бизнес-</a:t>
            </a:r>
            <a:r>
              <a:rPr sz="1800" spc="-10" dirty="0">
                <a:latin typeface="Microsoft Sans Serif"/>
                <a:cs typeface="Microsoft Sans Serif"/>
              </a:rPr>
              <a:t>функций;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план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работ на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этапе </a:t>
            </a:r>
            <a:r>
              <a:rPr sz="1800" spc="-25" dirty="0">
                <a:latin typeface="Microsoft Sans Serif"/>
                <a:cs typeface="Microsoft Sans Serif"/>
              </a:rPr>
              <a:t>бизнес-</a:t>
            </a:r>
            <a:r>
              <a:rPr sz="1800" spc="-10" dirty="0">
                <a:latin typeface="Microsoft Sans Serif"/>
                <a:cs typeface="Microsoft Sans Serif"/>
              </a:rPr>
              <a:t>моделирования;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рекомендации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проведению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бизнес-</a:t>
            </a:r>
            <a:r>
              <a:rPr sz="1800" spc="-10" dirty="0">
                <a:latin typeface="Microsoft Sans Serif"/>
                <a:cs typeface="Microsoft Sans Serif"/>
              </a:rPr>
              <a:t>моделирования;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запросы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изменение.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4608" y="181482"/>
            <a:ext cx="54952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Requirements</a:t>
            </a:r>
            <a:r>
              <a:rPr sz="3200" b="1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(требования)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742" y="992093"/>
            <a:ext cx="6176010" cy="28721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80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spc="-10" dirty="0">
                <a:latin typeface="Arial"/>
                <a:cs typeface="Arial"/>
              </a:rPr>
              <a:t>Артефакты-модели</a:t>
            </a:r>
            <a:r>
              <a:rPr sz="2000" spc="-10" dirty="0"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1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модель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функции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системы;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модель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сценариев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функций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системы;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модель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интерфейсов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пользователя;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модель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сценариев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работы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пользователя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системы;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модель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выходных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форм;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модель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правил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системы.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запросы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изменение.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4608" y="257682"/>
            <a:ext cx="54952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Requirements</a:t>
            </a:r>
            <a:r>
              <a:rPr sz="3200" b="1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(требования)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742" y="992093"/>
            <a:ext cx="6880225" cy="38481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80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spc="-10" dirty="0">
                <a:latin typeface="Arial"/>
                <a:cs typeface="Arial"/>
              </a:rPr>
              <a:t>Артефакты-документы</a:t>
            </a:r>
            <a:r>
              <a:rPr sz="2000" spc="-10" dirty="0"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1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план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управления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требованиями;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словарь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терминов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системы;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спецификация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 </a:t>
            </a:r>
            <a:r>
              <a:rPr sz="1800" spc="-20" dirty="0">
                <a:latin typeface="Microsoft Sans Serif"/>
                <a:cs typeface="Microsoft Sans Serif"/>
              </a:rPr>
              <a:t>программную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систему;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спецификация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функции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системы;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правила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системы;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запросы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заинтересованных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лиц;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план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работ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этапе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определения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требований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системе;</a:t>
            </a:r>
            <a:endParaRPr sz="1800">
              <a:latin typeface="Microsoft Sans Serif"/>
              <a:cs typeface="Microsoft Sans Serif"/>
            </a:endParaRPr>
          </a:p>
          <a:p>
            <a:pPr marL="756285" marR="22860" lvl="1" indent="-287020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рекомендации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моделированию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этапе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определения требований;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запросы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изменение.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9913" y="458470"/>
            <a:ext cx="59632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Analysis</a:t>
            </a:r>
            <a:r>
              <a:rPr sz="32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32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design</a:t>
            </a:r>
            <a:r>
              <a:rPr sz="32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(анализ</a:t>
            </a:r>
            <a:r>
              <a:rPr sz="32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50" dirty="0">
                <a:solidFill>
                  <a:srgbClr val="FF0000"/>
                </a:solidFill>
                <a:latin typeface="Arial"/>
                <a:cs typeface="Arial"/>
              </a:rPr>
              <a:t>и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701775"/>
            <a:ext cx="6866890" cy="500316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2436495">
              <a:lnSpc>
                <a:spcPct val="100000"/>
              </a:lnSpc>
              <a:spcBef>
                <a:spcPts val="2025"/>
              </a:spcBef>
            </a:pP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проектироание)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45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400" b="1" spc="-10" dirty="0">
                <a:latin typeface="Arial"/>
                <a:cs typeface="Arial"/>
              </a:rPr>
              <a:t>Артефакты-модели</a:t>
            </a:r>
            <a:r>
              <a:rPr sz="2400" spc="-1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логическая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данных;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физическая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данных;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спецификаций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компонентов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ts val="228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сценарии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взаимодействия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классов,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реализующих</a:t>
            </a:r>
            <a:endParaRPr sz="2000">
              <a:latin typeface="Microsoft Sans Serif"/>
              <a:cs typeface="Microsoft Sans Serif"/>
            </a:endParaRPr>
          </a:p>
          <a:p>
            <a:pPr marL="756285">
              <a:lnSpc>
                <a:spcPts val="2280"/>
              </a:lnSpc>
            </a:pPr>
            <a:r>
              <a:rPr sz="2000" spc="-25" dirty="0">
                <a:latin typeface="Microsoft Sans Serif"/>
                <a:cs typeface="Microsoft Sans Serif"/>
              </a:rPr>
              <a:t>компоненты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400" b="1" spc="-10" dirty="0">
                <a:latin typeface="Arial"/>
                <a:cs typeface="Arial"/>
              </a:rPr>
              <a:t>Артефакты-документы</a:t>
            </a:r>
            <a:r>
              <a:rPr sz="2400" spc="-1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архитектура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программного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обеспечения;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спецификации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программных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компонентов;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рекомендации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анализа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проектирования;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план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анализа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проектирования;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запросы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изменение.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2145" y="441706"/>
            <a:ext cx="57588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Implementation</a:t>
            </a:r>
            <a:r>
              <a:rPr sz="3200" b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(реализация,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929081"/>
            <a:ext cx="7364730" cy="3955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9565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кодирование)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03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400" b="1" spc="-10" dirty="0">
                <a:latin typeface="Arial"/>
                <a:cs typeface="Arial"/>
              </a:rPr>
              <a:t>Артефакты-модели</a:t>
            </a:r>
            <a:r>
              <a:rPr sz="2400" spc="-1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4"/>
              </a:spcBef>
              <a:buChar char="–"/>
              <a:tabLst>
                <a:tab pos="7562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компонентная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приложения.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400" b="1" spc="-10" dirty="0">
                <a:latin typeface="Arial"/>
                <a:cs typeface="Arial"/>
              </a:rPr>
              <a:t>Артефакты-</a:t>
            </a:r>
            <a:r>
              <a:rPr sz="2400" b="1" spc="-20" dirty="0">
                <a:latin typeface="Arial"/>
                <a:cs typeface="Arial"/>
              </a:rPr>
              <a:t>код</a:t>
            </a:r>
            <a:r>
              <a:rPr sz="2400" spc="-2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5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элементы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генерации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кода,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полученные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Rational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Rose;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собственно</a:t>
            </a:r>
            <a:r>
              <a:rPr sz="2000" spc="-1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код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приложения;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документация.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400" b="1" spc="-10" dirty="0">
                <a:latin typeface="Arial"/>
                <a:cs typeface="Arial"/>
              </a:rPr>
              <a:t>Артефакты-документы</a:t>
            </a:r>
            <a:r>
              <a:rPr sz="2400" spc="-1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план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сборки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приложения;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план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этапе</a:t>
            </a:r>
            <a:r>
              <a:rPr sz="2000" spc="-10" dirty="0">
                <a:latin typeface="Microsoft Sans Serif"/>
                <a:cs typeface="Microsoft Sans Serif"/>
              </a:rPr>
              <a:t> реализации.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4604" y="450595"/>
            <a:ext cx="40392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Test</a:t>
            </a:r>
            <a:r>
              <a:rPr sz="32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(тестирование)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217" y="1078303"/>
            <a:ext cx="7639684" cy="37884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400" b="1" spc="-10" dirty="0">
                <a:latin typeface="Arial"/>
                <a:cs typeface="Arial"/>
              </a:rPr>
              <a:t>Артефакты-модели</a:t>
            </a:r>
            <a:r>
              <a:rPr sz="2400" spc="-1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тестовых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примеров;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функциональная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тестовой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программы;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спецификации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компонентов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тестовой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программы;</a:t>
            </a:r>
            <a:endParaRPr sz="2000">
              <a:latin typeface="Microsoft Sans Serif"/>
              <a:cs typeface="Microsoft Sans Serif"/>
            </a:endParaRPr>
          </a:p>
          <a:p>
            <a:pPr marL="756285" marR="746125" lvl="1" indent="-287020">
              <a:lnSpc>
                <a:spcPts val="2160"/>
              </a:lnSpc>
              <a:spcBef>
                <a:spcPts val="515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сценарии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взаимодействия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классов,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реализующих взаимодействие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компонентов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тестовой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программы.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400" b="1" spc="-10" dirty="0">
                <a:latin typeface="Arial"/>
                <a:cs typeface="Arial"/>
              </a:rPr>
              <a:t>Артефакты-документы</a:t>
            </a:r>
            <a:r>
              <a:rPr sz="2400" spc="-1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описание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тестовых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примеров;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план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тестирования;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план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этапе</a:t>
            </a:r>
            <a:r>
              <a:rPr sz="2000" spc="-10" dirty="0">
                <a:latin typeface="Microsoft Sans Serif"/>
                <a:cs typeface="Microsoft Sans Serif"/>
              </a:rPr>
              <a:t> тестирования;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запросы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изменение.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452" y="1772411"/>
            <a:ext cx="7576184" cy="4531360"/>
          </a:xfrm>
          <a:custGeom>
            <a:avLst/>
            <a:gdLst/>
            <a:ahLst/>
            <a:cxnLst/>
            <a:rect l="l" t="t" r="r" b="b"/>
            <a:pathLst>
              <a:path w="7576184" h="4531360">
                <a:moveTo>
                  <a:pt x="7575804" y="0"/>
                </a:moveTo>
                <a:lnTo>
                  <a:pt x="0" y="0"/>
                </a:lnTo>
                <a:lnTo>
                  <a:pt x="0" y="4530852"/>
                </a:lnTo>
                <a:lnTo>
                  <a:pt x="7575804" y="4530852"/>
                </a:lnTo>
                <a:lnTo>
                  <a:pt x="7575804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85541" y="1775840"/>
            <a:ext cx="3101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Фундаментальная</a:t>
            </a:r>
            <a:r>
              <a:rPr sz="24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идея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3627" y="2270836"/>
            <a:ext cx="6833234" cy="2091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 algn="ctr">
              <a:lnSpc>
                <a:spcPts val="2800"/>
              </a:lnSpc>
              <a:spcBef>
                <a:spcPts val="100"/>
              </a:spcBef>
            </a:pPr>
            <a:r>
              <a:rPr sz="2400" spc="-3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“Разработка</a:t>
            </a:r>
            <a:r>
              <a:rPr sz="2400" spc="-6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ПО</a:t>
            </a:r>
            <a:r>
              <a:rPr sz="2400" spc="-4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является</a:t>
            </a:r>
            <a:r>
              <a:rPr sz="2400" spc="-7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формальным</a:t>
            </a:r>
            <a:r>
              <a:rPr sz="2400" spc="-6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процессом,</a:t>
            </a:r>
            <a:endParaRPr sz="2400">
              <a:latin typeface="Franklin Gothic Medium"/>
              <a:cs typeface="Franklin Gothic Medium"/>
            </a:endParaRPr>
          </a:p>
          <a:p>
            <a:pPr marR="17780" algn="ctr">
              <a:lnSpc>
                <a:spcPts val="2800"/>
              </a:lnSpc>
            </a:pPr>
            <a:r>
              <a:rPr sz="2400" spc="-5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который</a:t>
            </a:r>
            <a:r>
              <a:rPr sz="2400" spc="-1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можно</a:t>
            </a:r>
            <a:r>
              <a:rPr sz="2400" spc="-1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изучать</a:t>
            </a:r>
            <a:r>
              <a:rPr sz="2400" spc="-9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и</a:t>
            </a:r>
            <a:r>
              <a:rPr sz="2400" spc="-65" dirty="0">
                <a:solidFill>
                  <a:srgbClr val="FF00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совершенствовать.”</a:t>
            </a:r>
            <a:endParaRPr sz="2400">
              <a:latin typeface="Franklin Gothic Medium"/>
              <a:cs typeface="Franklin Gothic Medium"/>
            </a:endParaRPr>
          </a:p>
          <a:p>
            <a:pPr marL="177165" marR="194945" algn="ctr">
              <a:lnSpc>
                <a:spcPts val="2260"/>
              </a:lnSpc>
              <a:spcBef>
                <a:spcPts val="1255"/>
              </a:spcBef>
            </a:pP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Освоение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правильное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использование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методов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средств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создания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позволят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повысить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качество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,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обеспечить</a:t>
            </a:r>
            <a:endParaRPr sz="2000">
              <a:latin typeface="Franklin Gothic Medium"/>
              <a:cs typeface="Franklin Gothic Medium"/>
            </a:endParaRPr>
          </a:p>
          <a:p>
            <a:pPr marR="19050" algn="ctr">
              <a:lnSpc>
                <a:spcPts val="2110"/>
              </a:lnSpc>
            </a:pP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управляемость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процесса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увеличить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срок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его</a:t>
            </a:r>
            <a:endParaRPr sz="2000">
              <a:latin typeface="Franklin Gothic Medium"/>
              <a:cs typeface="Franklin Gothic Medium"/>
            </a:endParaRPr>
          </a:p>
          <a:p>
            <a:pPr marR="16510" algn="ctr">
              <a:lnSpc>
                <a:spcPts val="2790"/>
              </a:lnSpc>
            </a:pP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жизни</a:t>
            </a:r>
            <a:r>
              <a:rPr sz="24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.</a:t>
            </a:r>
            <a:endParaRPr sz="2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8741" y="558241"/>
            <a:ext cx="49060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Deployment</a:t>
            </a:r>
            <a:r>
              <a:rPr sz="32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(внедрение)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540" y="1420020"/>
            <a:ext cx="7172325" cy="331089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5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800" b="1" spc="-25" dirty="0">
                <a:latin typeface="Arial"/>
                <a:cs typeface="Arial"/>
              </a:rPr>
              <a:t>Артефакты-</a:t>
            </a:r>
            <a:r>
              <a:rPr sz="2800" b="1" spc="-10" dirty="0">
                <a:latin typeface="Arial"/>
                <a:cs typeface="Arial"/>
              </a:rPr>
              <a:t>модели</a:t>
            </a:r>
            <a:r>
              <a:rPr sz="2800" spc="-10" dirty="0"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ts val="2590"/>
              </a:lnSpc>
              <a:spcBef>
                <a:spcPts val="635"/>
              </a:spcBef>
              <a:buChar char="–"/>
              <a:tabLst>
                <a:tab pos="756285" algn="l"/>
              </a:tabLst>
            </a:pPr>
            <a:r>
              <a:rPr sz="2400" dirty="0">
                <a:latin typeface="Microsoft Sans Serif"/>
                <a:cs typeface="Microsoft Sans Serif"/>
              </a:rPr>
              <a:t>модель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размещения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-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описание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размещения </a:t>
            </a:r>
            <a:r>
              <a:rPr sz="2400" spc="-30" dirty="0">
                <a:latin typeface="Microsoft Sans Serif"/>
                <a:cs typeface="Microsoft Sans Serif"/>
              </a:rPr>
              <a:t>компонентов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по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узлам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обработки.</a:t>
            </a:r>
            <a:endParaRPr sz="24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800" b="1" spc="-30" dirty="0">
                <a:latin typeface="Arial"/>
                <a:cs typeface="Arial"/>
              </a:rPr>
              <a:t>Артефакты-</a:t>
            </a:r>
            <a:r>
              <a:rPr sz="2800" b="1" spc="-10" dirty="0">
                <a:latin typeface="Arial"/>
                <a:cs typeface="Arial"/>
              </a:rPr>
              <a:t>документы</a:t>
            </a:r>
            <a:r>
              <a:rPr sz="2800" spc="-10" dirty="0"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755650" lvl="1" indent="-286385">
              <a:lnSpc>
                <a:spcPct val="100000"/>
              </a:lnSpc>
              <a:spcBef>
                <a:spcPts val="30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Microsoft Sans Serif"/>
                <a:cs typeface="Microsoft Sans Serif"/>
              </a:rPr>
              <a:t>обучающие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материалы;</a:t>
            </a:r>
            <a:endParaRPr sz="2400">
              <a:latin typeface="Microsoft Sans Serif"/>
              <a:cs typeface="Microsoft Sans Serif"/>
            </a:endParaRPr>
          </a:p>
          <a:p>
            <a:pPr marL="755650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565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документы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по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инсталляции;</a:t>
            </a:r>
            <a:endParaRPr sz="2400">
              <a:latin typeface="Microsoft Sans Serif"/>
              <a:cs typeface="Microsoft Sans Serif"/>
            </a:endParaRPr>
          </a:p>
          <a:p>
            <a:pPr marL="755650" lvl="1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Microsoft Sans Serif"/>
                <a:cs typeface="Microsoft Sans Serif"/>
              </a:rPr>
              <a:t>описание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версий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системы;</a:t>
            </a:r>
            <a:endParaRPr sz="2400">
              <a:latin typeface="Microsoft Sans Serif"/>
              <a:cs typeface="Microsoft Sans Serif"/>
            </a:endParaRPr>
          </a:p>
          <a:p>
            <a:pPr marL="755650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Microsoft Sans Serif"/>
                <a:cs typeface="Microsoft Sans Serif"/>
              </a:rPr>
              <a:t>план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внедрения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4514" y="492074"/>
            <a:ext cx="7416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UML</a:t>
            </a:r>
            <a:r>
              <a:rPr sz="3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(Unified</a:t>
            </a:r>
            <a:r>
              <a:rPr sz="3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Modeling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Language)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02207"/>
            <a:ext cx="8062595" cy="50107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marR="5080" indent="-343535">
              <a:lnSpc>
                <a:spcPct val="90000"/>
              </a:lnSpc>
              <a:spcBef>
                <a:spcPts val="385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Microsoft Sans Serif"/>
                <a:cs typeface="Microsoft Sans Serif"/>
              </a:rPr>
              <a:t>Унифицированный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язык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моделирования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UML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(Unified </a:t>
            </a:r>
            <a:r>
              <a:rPr sz="2400" dirty="0">
                <a:latin typeface="Microsoft Sans Serif"/>
                <a:cs typeface="Microsoft Sans Serif"/>
              </a:rPr>
              <a:t>Modeling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Language)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-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это</a:t>
            </a:r>
            <a:r>
              <a:rPr sz="2400" spc="-20" dirty="0">
                <a:latin typeface="Microsoft Sans Serif"/>
                <a:cs typeface="Microsoft Sans Serif"/>
              </a:rPr>
              <a:t> графический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язык визуализации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спецификации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10" dirty="0">
                <a:latin typeface="Microsoft Sans Serif"/>
                <a:cs typeface="Microsoft Sans Serif"/>
              </a:rPr>
              <a:t> документирования артефактов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преимущественно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программной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системы.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5600" algn="l"/>
              </a:tabLst>
            </a:pPr>
            <a:r>
              <a:rPr sz="2400" spc="-35" dirty="0">
                <a:latin typeface="Microsoft Sans Serif"/>
                <a:cs typeface="Microsoft Sans Serif"/>
              </a:rPr>
              <a:t>Язык</a:t>
            </a:r>
            <a:r>
              <a:rPr sz="2400" spc="-12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UML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ts val="2280"/>
              </a:lnSpc>
              <a:spcBef>
                <a:spcPts val="244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представляет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собой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стандартное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средство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создания</a:t>
            </a:r>
            <a:endParaRPr sz="2000">
              <a:latin typeface="Microsoft Sans Serif"/>
              <a:cs typeface="Microsoft Sans Serif"/>
            </a:endParaRPr>
          </a:p>
          <a:p>
            <a:pPr marL="756285">
              <a:lnSpc>
                <a:spcPts val="2280"/>
              </a:lnSpc>
            </a:pPr>
            <a:r>
              <a:rPr sz="2000" spc="-10" dirty="0">
                <a:latin typeface="Microsoft Sans Serif"/>
                <a:cs typeface="Microsoft Sans Serif"/>
              </a:rPr>
              <a:t>чертежной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определяет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конкретные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понятия</a:t>
            </a:r>
            <a:endParaRPr sz="2000">
              <a:latin typeface="Microsoft Sans Serif"/>
              <a:cs typeface="Microsoft Sans Serif"/>
            </a:endParaRPr>
          </a:p>
          <a:p>
            <a:pPr marL="1155700" marR="1986280" lvl="2" indent="-228600">
              <a:lnSpc>
                <a:spcPts val="1939"/>
              </a:lnSpc>
              <a:spcBef>
                <a:spcPts val="475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Microsoft Sans Serif"/>
                <a:cs typeface="Microsoft Sans Serif"/>
              </a:rPr>
              <a:t>классы,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написанные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определенных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языках программирования,</a:t>
            </a:r>
            <a:endParaRPr sz="18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</a:tabLst>
            </a:pPr>
            <a:r>
              <a:rPr sz="1800" dirty="0">
                <a:latin typeface="Microsoft Sans Serif"/>
                <a:cs typeface="Microsoft Sans Serif"/>
              </a:rPr>
              <a:t>схемы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баз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данных</a:t>
            </a:r>
            <a:endParaRPr sz="1800">
              <a:latin typeface="Microsoft Sans Serif"/>
              <a:cs typeface="Microsoft Sans Serif"/>
            </a:endParaRPr>
          </a:p>
          <a:p>
            <a:pPr marL="1155700" marR="1049655" lvl="2" indent="-228600">
              <a:lnSpc>
                <a:spcPts val="1939"/>
              </a:lnSpc>
              <a:spcBef>
                <a:spcPts val="465"/>
              </a:spcBef>
              <a:buChar char="•"/>
              <a:tabLst>
                <a:tab pos="1155700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программные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компоненты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возможностью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повторного использования.</a:t>
            </a:r>
            <a:endParaRPr sz="1800">
              <a:latin typeface="Microsoft Sans Serif"/>
              <a:cs typeface="Microsoft Sans Serif"/>
            </a:endParaRPr>
          </a:p>
          <a:p>
            <a:pPr marL="756285" marR="80645" lvl="1" indent="-287020">
              <a:lnSpc>
                <a:spcPct val="90000"/>
              </a:lnSpc>
              <a:spcBef>
                <a:spcPts val="45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позволяет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разработчикам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определять,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визуализировать, конструировать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документировать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артефакты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программных систем.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1116" y="4427042"/>
            <a:ext cx="4293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0" dirty="0">
                <a:solidFill>
                  <a:srgbClr val="FF0000"/>
                </a:solidFill>
                <a:latin typeface="Arial"/>
                <a:cs typeface="Arial"/>
              </a:rPr>
              <a:t>SCRUM-</a:t>
            </a:r>
            <a:r>
              <a:rPr sz="4000" b="1" spc="-10" dirty="0">
                <a:solidFill>
                  <a:srgbClr val="FF0000"/>
                </a:solidFill>
                <a:latin typeface="Arial"/>
                <a:cs typeface="Arial"/>
              </a:rPr>
              <a:t>МОДЕЛЬ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98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1116" y="4427042"/>
            <a:ext cx="3530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0" dirty="0">
                <a:solidFill>
                  <a:srgbClr val="FF0000"/>
                </a:solidFill>
                <a:latin typeface="Arial"/>
                <a:cs typeface="Arial"/>
              </a:rPr>
              <a:t>RAD-</a:t>
            </a:r>
            <a:r>
              <a:rPr sz="4000" b="1" spc="-10" dirty="0">
                <a:solidFill>
                  <a:srgbClr val="FF0000"/>
                </a:solidFill>
                <a:latin typeface="Arial"/>
                <a:cs typeface="Arial"/>
              </a:rPr>
              <a:t>МОДЕЛЬ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99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3972" y="1001395"/>
            <a:ext cx="19424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RAD-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модель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100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7656830" cy="191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253365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быстрой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приложений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(Rapid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Application </a:t>
            </a:r>
            <a:r>
              <a:rPr sz="2000" dirty="0">
                <a:latin typeface="Microsoft Sans Serif"/>
                <a:cs typeface="Microsoft Sans Serif"/>
              </a:rPr>
              <a:t>Development)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является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примером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адаптивного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рамках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реализации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инкрементной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стратегии</a:t>
            </a:r>
            <a:endParaRPr sz="2000"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Основателем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RAD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считается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сотрудник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IBM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Джеймс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Мартин, который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0" dirty="0">
                <a:latin typeface="Microsoft Sans Serif"/>
                <a:cs typeface="Microsoft Sans Serif"/>
              </a:rPr>
              <a:t> 1980-</a:t>
            </a:r>
            <a:r>
              <a:rPr sz="2000" dirty="0">
                <a:latin typeface="Microsoft Sans Serif"/>
                <a:cs typeface="Microsoft Sans Serif"/>
              </a:rPr>
              <a:t>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годах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сформулировал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основные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принципы </a:t>
            </a:r>
            <a:r>
              <a:rPr sz="2000" dirty="0">
                <a:latin typeface="Microsoft Sans Serif"/>
                <a:cs typeface="Microsoft Sans Serif"/>
              </a:rPr>
              <a:t>RAD,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основываясь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идеях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Барри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Бойема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Скотта Шульца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001395"/>
            <a:ext cx="5429250" cy="446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223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Цели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RAD-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модели</a:t>
            </a:r>
            <a:endParaRPr sz="2400">
              <a:latin typeface="Arial"/>
              <a:cs typeface="Arial"/>
            </a:endParaRPr>
          </a:p>
          <a:p>
            <a:pPr marL="355600" marR="1790064" indent="-343535">
              <a:lnSpc>
                <a:spcPct val="100000"/>
              </a:lnSpc>
              <a:spcBef>
                <a:spcPts val="2025"/>
              </a:spcBef>
              <a:buChar char="•"/>
              <a:tabLst>
                <a:tab pos="35560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Основными</a:t>
            </a:r>
            <a:r>
              <a:rPr sz="2800" spc="-114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целями </a:t>
            </a:r>
            <a:r>
              <a:rPr sz="2800" spc="-30" dirty="0">
                <a:latin typeface="Microsoft Sans Serif"/>
                <a:cs typeface="Microsoft Sans Serif"/>
              </a:rPr>
              <a:t>RAD-</a:t>
            </a:r>
            <a:r>
              <a:rPr sz="2800" spc="-10" dirty="0">
                <a:latin typeface="Microsoft Sans Serif"/>
                <a:cs typeface="Microsoft Sans Serif"/>
              </a:rPr>
              <a:t>модели процесса </a:t>
            </a:r>
            <a:r>
              <a:rPr sz="2800" spc="-30" dirty="0">
                <a:latin typeface="Microsoft Sans Serif"/>
                <a:cs typeface="Microsoft Sans Serif"/>
              </a:rPr>
              <a:t>разработки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ПО </a:t>
            </a:r>
            <a:r>
              <a:rPr sz="2800" spc="-10" dirty="0">
                <a:latin typeface="Microsoft Sans Serif"/>
                <a:cs typeface="Microsoft Sans Serif"/>
              </a:rPr>
              <a:t>являются:</a:t>
            </a:r>
            <a:endParaRPr sz="2800">
              <a:latin typeface="Microsoft Sans Serif"/>
              <a:cs typeface="Microsoft Sans Serif"/>
            </a:endParaRPr>
          </a:p>
          <a:p>
            <a:pPr marL="755650" lvl="1" indent="-285750">
              <a:lnSpc>
                <a:spcPct val="100000"/>
              </a:lnSpc>
              <a:spcBef>
                <a:spcPts val="590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Microsoft Sans Serif"/>
                <a:cs typeface="Microsoft Sans Serif"/>
              </a:rPr>
              <a:t>высокая</a:t>
            </a:r>
            <a:r>
              <a:rPr sz="2400" spc="-1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скорость</a:t>
            </a:r>
            <a:endParaRPr sz="24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Microsoft Sans Serif"/>
                <a:cs typeface="Microsoft Sans Serif"/>
              </a:rPr>
              <a:t>разработки;</a:t>
            </a:r>
            <a:endParaRPr sz="2400">
              <a:latin typeface="Microsoft Sans Serif"/>
              <a:cs typeface="Microsoft Sans Serif"/>
            </a:endParaRPr>
          </a:p>
          <a:p>
            <a:pPr marL="755650" lvl="1" indent="-285750">
              <a:lnSpc>
                <a:spcPct val="100000"/>
              </a:lnSpc>
              <a:spcBef>
                <a:spcPts val="575"/>
              </a:spcBef>
              <a:buChar char="–"/>
              <a:tabLst>
                <a:tab pos="755650" algn="l"/>
              </a:tabLst>
            </a:pPr>
            <a:r>
              <a:rPr sz="2400" spc="-30" dirty="0">
                <a:latin typeface="Microsoft Sans Serif"/>
                <a:cs typeface="Microsoft Sans Serif"/>
              </a:rPr>
              <a:t>низкая</a:t>
            </a:r>
            <a:r>
              <a:rPr sz="2400" spc="-1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стоимость;</a:t>
            </a:r>
            <a:endParaRPr sz="2400">
              <a:latin typeface="Microsoft Sans Serif"/>
              <a:cs typeface="Microsoft Sans Serif"/>
            </a:endParaRPr>
          </a:p>
          <a:p>
            <a:pPr marL="755650" lvl="1" indent="-285750">
              <a:lnSpc>
                <a:spcPct val="100000"/>
              </a:lnSpc>
              <a:spcBef>
                <a:spcPts val="575"/>
              </a:spcBef>
              <a:buChar char="–"/>
              <a:tabLst>
                <a:tab pos="75565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высокое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качество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608" y="2476500"/>
            <a:ext cx="3667124" cy="19335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101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8067" y="1001395"/>
            <a:ext cx="399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Основные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принципы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102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8051165" cy="2221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763905" indent="-51562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76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Работа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ведется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группами;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типичный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состав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группы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- </a:t>
            </a:r>
            <a:r>
              <a:rPr sz="2000" spc="-10" dirty="0">
                <a:latin typeface="Microsoft Sans Serif"/>
                <a:cs typeface="Microsoft Sans Serif"/>
              </a:rPr>
              <a:t>руководитель,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аналитик,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два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программиста,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технический писатель.</a:t>
            </a:r>
            <a:endParaRPr sz="2000">
              <a:latin typeface="Microsoft Sans Serif"/>
              <a:cs typeface="Microsoft Sans Serif"/>
            </a:endParaRPr>
          </a:p>
          <a:p>
            <a:pPr marL="527685" marR="5080" indent="-51562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276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базируется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моделях;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моделирование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позволяет </a:t>
            </a:r>
            <a:r>
              <a:rPr sz="2000" dirty="0">
                <a:latin typeface="Microsoft Sans Serif"/>
                <a:cs typeface="Microsoft Sans Serif"/>
              </a:rPr>
              <a:t>оценить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выполнить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декомпозицию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составные </a:t>
            </a:r>
            <a:r>
              <a:rPr sz="2000" dirty="0">
                <a:latin typeface="Microsoft Sans Serif"/>
                <a:cs typeface="Microsoft Sans Serif"/>
              </a:rPr>
              <a:t>части,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каждая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может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разрабатываться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отдельной </a:t>
            </a:r>
            <a:r>
              <a:rPr sz="2000" dirty="0">
                <a:latin typeface="Microsoft Sans Serif"/>
                <a:cs typeface="Microsoft Sans Serif"/>
              </a:rPr>
              <a:t>RAD-</a:t>
            </a:r>
            <a:r>
              <a:rPr sz="2000" spc="-10" dirty="0">
                <a:latin typeface="Microsoft Sans Serif"/>
                <a:cs typeface="Microsoft Sans Serif"/>
              </a:rPr>
              <a:t>группой.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8067" y="1001395"/>
            <a:ext cx="399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Основные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принципы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103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7873365" cy="191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383540" indent="-515620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5276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предъявление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заказчику </a:t>
            </a:r>
            <a:r>
              <a:rPr sz="2000" dirty="0">
                <a:latin typeface="Microsoft Sans Serif"/>
                <a:cs typeface="Microsoft Sans Serif"/>
              </a:rPr>
              <a:t>осуществляется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виде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последовательности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развиваемых прототипов</a:t>
            </a:r>
            <a:endParaRPr sz="2000">
              <a:latin typeface="Microsoft Sans Serif"/>
              <a:cs typeface="Microsoft Sans Serif"/>
            </a:endParaRPr>
          </a:p>
          <a:p>
            <a:pPr marL="527685" marR="5080" indent="-515620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527685" algn="l"/>
              </a:tabLst>
            </a:pPr>
            <a:r>
              <a:rPr sz="2000" dirty="0">
                <a:latin typeface="Microsoft Sans Serif"/>
                <a:cs typeface="Microsoft Sans Serif"/>
              </a:rPr>
              <a:t>RAD-группа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всегда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работает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только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над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одним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прототипом.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обеспечивает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единство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целей,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лучшую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наблюдаемость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управляемость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процессом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8067" y="1001395"/>
            <a:ext cx="399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Основные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принципы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104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684502"/>
            <a:ext cx="7579995" cy="17329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580"/>
              </a:spcBef>
              <a:buAutoNum type="arabicPeriod" startAt="5"/>
              <a:tabLst>
                <a:tab pos="527685" algn="l"/>
              </a:tabLst>
            </a:pPr>
            <a:r>
              <a:rPr sz="2000" dirty="0">
                <a:latin typeface="Microsoft Sans Serif"/>
                <a:cs typeface="Microsoft Sans Serif"/>
              </a:rPr>
              <a:t>RAD-группы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должны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использовать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общие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стандарты</a:t>
            </a:r>
            <a:endParaRPr sz="2000">
              <a:latin typeface="Microsoft Sans Serif"/>
              <a:cs typeface="Microsoft Sans Serif"/>
            </a:endParaRPr>
          </a:p>
          <a:p>
            <a:pPr marL="527685" indent="-514984">
              <a:lnSpc>
                <a:spcPct val="100000"/>
              </a:lnSpc>
              <a:spcBef>
                <a:spcPts val="480"/>
              </a:spcBef>
              <a:buAutoNum type="arabicPeriod" startAt="5"/>
              <a:tabLst>
                <a:tab pos="5276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Обязательно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финальное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тестирование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полной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</a:t>
            </a:r>
            <a:endParaRPr sz="2000">
              <a:latin typeface="Microsoft Sans Serif"/>
              <a:cs typeface="Microsoft Sans Serif"/>
            </a:endParaRPr>
          </a:p>
          <a:p>
            <a:pPr marL="527685" marR="5080" indent="-515620">
              <a:lnSpc>
                <a:spcPct val="100000"/>
              </a:lnSpc>
              <a:spcBef>
                <a:spcPts val="480"/>
              </a:spcBef>
              <a:buAutoNum type="arabicPeriod" startAt="5"/>
              <a:tabLst>
                <a:tab pos="5276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Обязательно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инструментальных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средств, автоматизирующих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20" dirty="0">
                <a:latin typeface="Microsoft Sans Serif"/>
                <a:cs typeface="Microsoft Sans Serif"/>
              </a:rPr>
              <a:t> разработки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визуальных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сред </a:t>
            </a:r>
            <a:r>
              <a:rPr sz="2000" spc="-10" dirty="0">
                <a:latin typeface="Microsoft Sans Serif"/>
                <a:cs typeface="Microsoft Sans Serif"/>
              </a:rPr>
              <a:t>проектирования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программирования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780" y="841375"/>
            <a:ext cx="35445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solidFill>
                  <a:srgbClr val="FF0000"/>
                </a:solidFill>
                <a:latin typeface="Arial"/>
                <a:cs typeface="Arial"/>
              </a:rPr>
              <a:t>RAD-модель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3848" y="1437132"/>
            <a:ext cx="1786255" cy="500380"/>
          </a:xfrm>
          <a:prstGeom prst="rect">
            <a:avLst/>
          </a:prstGeom>
          <a:solidFill>
            <a:srgbClr val="BADFE2"/>
          </a:solidFill>
          <a:ln w="9144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2075" marR="335915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Calibri"/>
                <a:cs typeface="Calibri"/>
              </a:rPr>
              <a:t>Моделирование </a:t>
            </a:r>
            <a:r>
              <a:rPr sz="1200" dirty="0">
                <a:latin typeface="Calibri"/>
                <a:cs typeface="Calibri"/>
              </a:rPr>
              <a:t>предметной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области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3359" y="2206751"/>
            <a:ext cx="1784985" cy="500380"/>
          </a:xfrm>
          <a:prstGeom prst="rect">
            <a:avLst/>
          </a:prstGeom>
          <a:solidFill>
            <a:srgbClr val="BADFE2"/>
          </a:solidFill>
          <a:ln w="9144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Calibri"/>
                <a:cs typeface="Calibri"/>
              </a:rPr>
              <a:t>Моделирование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0971" y="2903220"/>
            <a:ext cx="1786255" cy="500380"/>
          </a:xfrm>
          <a:prstGeom prst="rect">
            <a:avLst/>
          </a:prstGeom>
          <a:solidFill>
            <a:srgbClr val="BADFE2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710" marR="614680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latin typeface="Calibri"/>
                <a:cs typeface="Calibri"/>
              </a:rPr>
              <a:t>Моделирование обработки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9816" y="3627120"/>
            <a:ext cx="1786255" cy="500380"/>
          </a:xfrm>
          <a:prstGeom prst="rect">
            <a:avLst/>
          </a:prstGeom>
          <a:solidFill>
            <a:srgbClr val="BADFE2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latin typeface="Calibri"/>
                <a:cs typeface="Calibri"/>
              </a:rPr>
              <a:t>Генерация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приложения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2968" y="5686044"/>
            <a:ext cx="1786255" cy="500380"/>
          </a:xfrm>
          <a:prstGeom prst="rect">
            <a:avLst/>
          </a:prstGeom>
          <a:solidFill>
            <a:srgbClr val="BADFE2"/>
          </a:solidFill>
          <a:ln w="9144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710" marR="666115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latin typeface="Calibri"/>
                <a:cs typeface="Calibri"/>
              </a:rPr>
              <a:t>Объединение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и </a:t>
            </a:r>
            <a:r>
              <a:rPr sz="1200" spc="-10" dirty="0">
                <a:latin typeface="Calibri"/>
                <a:cs typeface="Calibri"/>
              </a:rPr>
              <a:t>тестирование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2852" y="2686811"/>
            <a:ext cx="1786255" cy="500380"/>
          </a:xfrm>
          <a:prstGeom prst="rect">
            <a:avLst/>
          </a:prstGeom>
          <a:solidFill>
            <a:srgbClr val="BADFE2"/>
          </a:solidFill>
          <a:ln w="9144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0805" marR="33401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Calibri"/>
                <a:cs typeface="Calibri"/>
              </a:rPr>
              <a:t>Моделирование </a:t>
            </a:r>
            <a:r>
              <a:rPr sz="1200" dirty="0">
                <a:latin typeface="Calibri"/>
                <a:cs typeface="Calibri"/>
              </a:rPr>
              <a:t>предметной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области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26079" y="3381755"/>
            <a:ext cx="1786255" cy="500380"/>
          </a:xfrm>
          <a:prstGeom prst="rect">
            <a:avLst/>
          </a:prstGeom>
          <a:solidFill>
            <a:srgbClr val="BADFE2"/>
          </a:solidFill>
          <a:ln w="9144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Calibri"/>
                <a:cs typeface="Calibri"/>
              </a:rPr>
              <a:t>Моделирование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данных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55591" y="4110228"/>
            <a:ext cx="1786255" cy="500380"/>
          </a:xfrm>
          <a:prstGeom prst="rect">
            <a:avLst/>
          </a:prstGeom>
          <a:solidFill>
            <a:srgbClr val="BADFE2"/>
          </a:solidFill>
          <a:ln w="9144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710" marR="614680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latin typeface="Calibri"/>
                <a:cs typeface="Calibri"/>
              </a:rPr>
              <a:t>Моделирование обработки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79008" y="4823459"/>
            <a:ext cx="1786255" cy="500380"/>
          </a:xfrm>
          <a:prstGeom prst="rect">
            <a:avLst/>
          </a:prstGeom>
          <a:solidFill>
            <a:srgbClr val="BADFE2"/>
          </a:solidFill>
          <a:ln w="9144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Calibri"/>
                <a:cs typeface="Calibri"/>
              </a:rPr>
              <a:t>Генерация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приложения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63211" y="1700783"/>
            <a:ext cx="517525" cy="510540"/>
            <a:chOff x="4363211" y="1700783"/>
            <a:chExt cx="517525" cy="510540"/>
          </a:xfrm>
        </p:grpSpPr>
        <p:sp>
          <p:nvSpPr>
            <p:cNvPr id="14" name="object 14"/>
            <p:cNvSpPr/>
            <p:nvPr/>
          </p:nvSpPr>
          <p:spPr>
            <a:xfrm>
              <a:off x="4802758" y="1704593"/>
              <a:ext cx="78105" cy="506730"/>
            </a:xfrm>
            <a:custGeom>
              <a:avLst/>
              <a:gdLst/>
              <a:ahLst/>
              <a:cxnLst/>
              <a:rect l="l" t="t" r="r" b="b"/>
              <a:pathLst>
                <a:path w="78104" h="506730">
                  <a:moveTo>
                    <a:pt x="0" y="428751"/>
                  </a:moveTo>
                  <a:lnTo>
                    <a:pt x="38988" y="506348"/>
                  </a:lnTo>
                  <a:lnTo>
                    <a:pt x="64749" y="454659"/>
                  </a:lnTo>
                  <a:lnTo>
                    <a:pt x="25907" y="454659"/>
                  </a:lnTo>
                  <a:lnTo>
                    <a:pt x="25856" y="445905"/>
                  </a:lnTo>
                  <a:lnTo>
                    <a:pt x="0" y="428751"/>
                  </a:lnTo>
                  <a:close/>
                </a:path>
                <a:path w="78104" h="506730">
                  <a:moveTo>
                    <a:pt x="25895" y="445931"/>
                  </a:moveTo>
                  <a:lnTo>
                    <a:pt x="25907" y="454659"/>
                  </a:lnTo>
                  <a:lnTo>
                    <a:pt x="38862" y="454532"/>
                  </a:lnTo>
                  <a:lnTo>
                    <a:pt x="25895" y="445931"/>
                  </a:lnTo>
                  <a:close/>
                </a:path>
                <a:path w="78104" h="506730">
                  <a:moveTo>
                    <a:pt x="77724" y="428625"/>
                  </a:moveTo>
                  <a:lnTo>
                    <a:pt x="51803" y="445905"/>
                  </a:lnTo>
                  <a:lnTo>
                    <a:pt x="51815" y="454532"/>
                  </a:lnTo>
                  <a:lnTo>
                    <a:pt x="25907" y="454659"/>
                  </a:lnTo>
                  <a:lnTo>
                    <a:pt x="64749" y="454659"/>
                  </a:lnTo>
                  <a:lnTo>
                    <a:pt x="77724" y="428625"/>
                  </a:lnTo>
                  <a:close/>
                </a:path>
                <a:path w="78104" h="506730">
                  <a:moveTo>
                    <a:pt x="51180" y="0"/>
                  </a:moveTo>
                  <a:lnTo>
                    <a:pt x="25273" y="0"/>
                  </a:lnTo>
                  <a:lnTo>
                    <a:pt x="25895" y="445931"/>
                  </a:lnTo>
                  <a:lnTo>
                    <a:pt x="38862" y="454532"/>
                  </a:lnTo>
                  <a:lnTo>
                    <a:pt x="51764" y="445931"/>
                  </a:lnTo>
                  <a:lnTo>
                    <a:pt x="51779" y="428625"/>
                  </a:lnTo>
                  <a:lnTo>
                    <a:pt x="51180" y="0"/>
                  </a:lnTo>
                  <a:close/>
                </a:path>
                <a:path w="78104" h="506730">
                  <a:moveTo>
                    <a:pt x="51803" y="445905"/>
                  </a:moveTo>
                  <a:lnTo>
                    <a:pt x="38862" y="454532"/>
                  </a:lnTo>
                  <a:lnTo>
                    <a:pt x="51815" y="454532"/>
                  </a:lnTo>
                  <a:lnTo>
                    <a:pt x="51803" y="44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76165" y="1713737"/>
              <a:ext cx="474980" cy="7620"/>
            </a:xfrm>
            <a:custGeom>
              <a:avLst/>
              <a:gdLst/>
              <a:ahLst/>
              <a:cxnLst/>
              <a:rect l="l" t="t" r="r" b="b"/>
              <a:pathLst>
                <a:path w="474979" h="7619">
                  <a:moveTo>
                    <a:pt x="0" y="7492"/>
                  </a:moveTo>
                  <a:lnTo>
                    <a:pt x="474725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789676" y="2392679"/>
            <a:ext cx="518795" cy="510540"/>
            <a:chOff x="5789676" y="2392679"/>
            <a:chExt cx="518795" cy="510540"/>
          </a:xfrm>
        </p:grpSpPr>
        <p:sp>
          <p:nvSpPr>
            <p:cNvPr id="17" name="object 17"/>
            <p:cNvSpPr/>
            <p:nvPr/>
          </p:nvSpPr>
          <p:spPr>
            <a:xfrm>
              <a:off x="6230747" y="2396489"/>
              <a:ext cx="78105" cy="506730"/>
            </a:xfrm>
            <a:custGeom>
              <a:avLst/>
              <a:gdLst/>
              <a:ahLst/>
              <a:cxnLst/>
              <a:rect l="l" t="t" r="r" b="b"/>
              <a:pathLst>
                <a:path w="78104" h="506730">
                  <a:moveTo>
                    <a:pt x="0" y="428751"/>
                  </a:moveTo>
                  <a:lnTo>
                    <a:pt x="38988" y="506349"/>
                  </a:lnTo>
                  <a:lnTo>
                    <a:pt x="64749" y="454660"/>
                  </a:lnTo>
                  <a:lnTo>
                    <a:pt x="25907" y="454660"/>
                  </a:lnTo>
                  <a:lnTo>
                    <a:pt x="25856" y="445905"/>
                  </a:lnTo>
                  <a:lnTo>
                    <a:pt x="0" y="428751"/>
                  </a:lnTo>
                  <a:close/>
                </a:path>
                <a:path w="78104" h="506730">
                  <a:moveTo>
                    <a:pt x="25895" y="445931"/>
                  </a:moveTo>
                  <a:lnTo>
                    <a:pt x="25907" y="454660"/>
                  </a:lnTo>
                  <a:lnTo>
                    <a:pt x="38862" y="454533"/>
                  </a:lnTo>
                  <a:lnTo>
                    <a:pt x="25895" y="445931"/>
                  </a:lnTo>
                  <a:close/>
                </a:path>
                <a:path w="78104" h="506730">
                  <a:moveTo>
                    <a:pt x="77724" y="428625"/>
                  </a:moveTo>
                  <a:lnTo>
                    <a:pt x="51803" y="445905"/>
                  </a:lnTo>
                  <a:lnTo>
                    <a:pt x="51815" y="454533"/>
                  </a:lnTo>
                  <a:lnTo>
                    <a:pt x="25907" y="454660"/>
                  </a:lnTo>
                  <a:lnTo>
                    <a:pt x="64749" y="454660"/>
                  </a:lnTo>
                  <a:lnTo>
                    <a:pt x="77724" y="428625"/>
                  </a:lnTo>
                  <a:close/>
                </a:path>
                <a:path w="78104" h="506730">
                  <a:moveTo>
                    <a:pt x="51180" y="0"/>
                  </a:moveTo>
                  <a:lnTo>
                    <a:pt x="25273" y="0"/>
                  </a:lnTo>
                  <a:lnTo>
                    <a:pt x="25895" y="445931"/>
                  </a:lnTo>
                  <a:lnTo>
                    <a:pt x="38862" y="454533"/>
                  </a:lnTo>
                  <a:lnTo>
                    <a:pt x="51764" y="445931"/>
                  </a:lnTo>
                  <a:lnTo>
                    <a:pt x="51779" y="428625"/>
                  </a:lnTo>
                  <a:lnTo>
                    <a:pt x="51180" y="0"/>
                  </a:lnTo>
                  <a:close/>
                </a:path>
                <a:path w="78104" h="506730">
                  <a:moveTo>
                    <a:pt x="51803" y="445905"/>
                  </a:moveTo>
                  <a:lnTo>
                    <a:pt x="38862" y="454533"/>
                  </a:lnTo>
                  <a:lnTo>
                    <a:pt x="51815" y="454533"/>
                  </a:lnTo>
                  <a:lnTo>
                    <a:pt x="51803" y="44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02630" y="2405633"/>
              <a:ext cx="474980" cy="7620"/>
            </a:xfrm>
            <a:custGeom>
              <a:avLst/>
              <a:gdLst/>
              <a:ahLst/>
              <a:cxnLst/>
              <a:rect l="l" t="t" r="r" b="b"/>
              <a:pathLst>
                <a:path w="474979" h="7619">
                  <a:moveTo>
                    <a:pt x="0" y="7492"/>
                  </a:moveTo>
                  <a:lnTo>
                    <a:pt x="474599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257288" y="3119627"/>
            <a:ext cx="517525" cy="511809"/>
            <a:chOff x="7257288" y="3119627"/>
            <a:chExt cx="517525" cy="511809"/>
          </a:xfrm>
        </p:grpSpPr>
        <p:sp>
          <p:nvSpPr>
            <p:cNvPr id="20" name="object 20"/>
            <p:cNvSpPr/>
            <p:nvPr/>
          </p:nvSpPr>
          <p:spPr>
            <a:xfrm>
              <a:off x="7696835" y="3123437"/>
              <a:ext cx="78105" cy="508000"/>
            </a:xfrm>
            <a:custGeom>
              <a:avLst/>
              <a:gdLst/>
              <a:ahLst/>
              <a:cxnLst/>
              <a:rect l="l" t="t" r="r" b="b"/>
              <a:pathLst>
                <a:path w="78104" h="508000">
                  <a:moveTo>
                    <a:pt x="0" y="430275"/>
                  </a:moveTo>
                  <a:lnTo>
                    <a:pt x="38989" y="508000"/>
                  </a:lnTo>
                  <a:lnTo>
                    <a:pt x="64812" y="456184"/>
                  </a:lnTo>
                  <a:lnTo>
                    <a:pt x="25908" y="456184"/>
                  </a:lnTo>
                  <a:lnTo>
                    <a:pt x="25895" y="447539"/>
                  </a:lnTo>
                  <a:lnTo>
                    <a:pt x="0" y="430275"/>
                  </a:lnTo>
                  <a:close/>
                </a:path>
                <a:path w="78104" h="508000">
                  <a:moveTo>
                    <a:pt x="25895" y="447539"/>
                  </a:moveTo>
                  <a:lnTo>
                    <a:pt x="25908" y="456184"/>
                  </a:lnTo>
                  <a:lnTo>
                    <a:pt x="38862" y="456184"/>
                  </a:lnTo>
                  <a:lnTo>
                    <a:pt x="25895" y="447539"/>
                  </a:lnTo>
                  <a:close/>
                </a:path>
                <a:path w="78104" h="508000">
                  <a:moveTo>
                    <a:pt x="51181" y="0"/>
                  </a:moveTo>
                  <a:lnTo>
                    <a:pt x="25273" y="0"/>
                  </a:lnTo>
                  <a:lnTo>
                    <a:pt x="25871" y="430275"/>
                  </a:lnTo>
                  <a:lnTo>
                    <a:pt x="25920" y="447556"/>
                  </a:lnTo>
                  <a:lnTo>
                    <a:pt x="38862" y="456184"/>
                  </a:lnTo>
                  <a:lnTo>
                    <a:pt x="51803" y="447556"/>
                  </a:lnTo>
                  <a:lnTo>
                    <a:pt x="51181" y="0"/>
                  </a:lnTo>
                  <a:close/>
                </a:path>
                <a:path w="78104" h="508000">
                  <a:moveTo>
                    <a:pt x="51803" y="447556"/>
                  </a:moveTo>
                  <a:lnTo>
                    <a:pt x="38862" y="456184"/>
                  </a:lnTo>
                  <a:lnTo>
                    <a:pt x="51816" y="456184"/>
                  </a:lnTo>
                  <a:lnTo>
                    <a:pt x="51803" y="447556"/>
                  </a:lnTo>
                  <a:close/>
                </a:path>
                <a:path w="78104" h="508000">
                  <a:moveTo>
                    <a:pt x="77724" y="430275"/>
                  </a:moveTo>
                  <a:lnTo>
                    <a:pt x="51828" y="447539"/>
                  </a:lnTo>
                  <a:lnTo>
                    <a:pt x="51816" y="456184"/>
                  </a:lnTo>
                  <a:lnTo>
                    <a:pt x="64812" y="456184"/>
                  </a:lnTo>
                  <a:lnTo>
                    <a:pt x="77724" y="4302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70242" y="3132581"/>
              <a:ext cx="474980" cy="7620"/>
            </a:xfrm>
            <a:custGeom>
              <a:avLst/>
              <a:gdLst/>
              <a:ahLst/>
              <a:cxnLst/>
              <a:rect l="l" t="t" r="r" b="b"/>
              <a:pathLst>
                <a:path w="474979" h="7619">
                  <a:moveTo>
                    <a:pt x="0" y="7492"/>
                  </a:moveTo>
                  <a:lnTo>
                    <a:pt x="474599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252215" y="2868167"/>
            <a:ext cx="517525" cy="508634"/>
            <a:chOff x="3252215" y="2868167"/>
            <a:chExt cx="517525" cy="508634"/>
          </a:xfrm>
        </p:grpSpPr>
        <p:sp>
          <p:nvSpPr>
            <p:cNvPr id="23" name="object 23"/>
            <p:cNvSpPr/>
            <p:nvPr/>
          </p:nvSpPr>
          <p:spPr>
            <a:xfrm>
              <a:off x="3691762" y="2870453"/>
              <a:ext cx="78105" cy="506730"/>
            </a:xfrm>
            <a:custGeom>
              <a:avLst/>
              <a:gdLst/>
              <a:ahLst/>
              <a:cxnLst/>
              <a:rect l="l" t="t" r="r" b="b"/>
              <a:pathLst>
                <a:path w="78104" h="506729">
                  <a:moveTo>
                    <a:pt x="0" y="428751"/>
                  </a:moveTo>
                  <a:lnTo>
                    <a:pt x="38988" y="506349"/>
                  </a:lnTo>
                  <a:lnTo>
                    <a:pt x="64749" y="454660"/>
                  </a:lnTo>
                  <a:lnTo>
                    <a:pt x="25908" y="454660"/>
                  </a:lnTo>
                  <a:lnTo>
                    <a:pt x="25856" y="445905"/>
                  </a:lnTo>
                  <a:lnTo>
                    <a:pt x="0" y="428751"/>
                  </a:lnTo>
                  <a:close/>
                </a:path>
                <a:path w="78104" h="506729">
                  <a:moveTo>
                    <a:pt x="25895" y="445931"/>
                  </a:moveTo>
                  <a:lnTo>
                    <a:pt x="25908" y="454660"/>
                  </a:lnTo>
                  <a:lnTo>
                    <a:pt x="38862" y="454533"/>
                  </a:lnTo>
                  <a:lnTo>
                    <a:pt x="25895" y="445931"/>
                  </a:lnTo>
                  <a:close/>
                </a:path>
                <a:path w="78104" h="506729">
                  <a:moveTo>
                    <a:pt x="77724" y="428625"/>
                  </a:moveTo>
                  <a:lnTo>
                    <a:pt x="51803" y="445905"/>
                  </a:lnTo>
                  <a:lnTo>
                    <a:pt x="51815" y="454533"/>
                  </a:lnTo>
                  <a:lnTo>
                    <a:pt x="25908" y="454660"/>
                  </a:lnTo>
                  <a:lnTo>
                    <a:pt x="64749" y="454660"/>
                  </a:lnTo>
                  <a:lnTo>
                    <a:pt x="77724" y="428625"/>
                  </a:lnTo>
                  <a:close/>
                </a:path>
                <a:path w="78104" h="506729">
                  <a:moveTo>
                    <a:pt x="51181" y="0"/>
                  </a:moveTo>
                  <a:lnTo>
                    <a:pt x="25273" y="0"/>
                  </a:lnTo>
                  <a:lnTo>
                    <a:pt x="25895" y="445931"/>
                  </a:lnTo>
                  <a:lnTo>
                    <a:pt x="38862" y="454533"/>
                  </a:lnTo>
                  <a:lnTo>
                    <a:pt x="51764" y="445931"/>
                  </a:lnTo>
                  <a:lnTo>
                    <a:pt x="51779" y="428625"/>
                  </a:lnTo>
                  <a:lnTo>
                    <a:pt x="51181" y="0"/>
                  </a:lnTo>
                  <a:close/>
                </a:path>
                <a:path w="78104" h="506729">
                  <a:moveTo>
                    <a:pt x="51803" y="445905"/>
                  </a:moveTo>
                  <a:lnTo>
                    <a:pt x="38862" y="454533"/>
                  </a:lnTo>
                  <a:lnTo>
                    <a:pt x="51815" y="454533"/>
                  </a:lnTo>
                  <a:lnTo>
                    <a:pt x="51803" y="44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65169" y="2881121"/>
              <a:ext cx="474980" cy="7620"/>
            </a:xfrm>
            <a:custGeom>
              <a:avLst/>
              <a:gdLst/>
              <a:ahLst/>
              <a:cxnLst/>
              <a:rect l="l" t="t" r="r" b="b"/>
              <a:pathLst>
                <a:path w="474979" h="7619">
                  <a:moveTo>
                    <a:pt x="0" y="7492"/>
                  </a:moveTo>
                  <a:lnTo>
                    <a:pt x="474725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700015" y="3598164"/>
            <a:ext cx="517525" cy="510540"/>
            <a:chOff x="4700015" y="3598164"/>
            <a:chExt cx="517525" cy="510540"/>
          </a:xfrm>
        </p:grpSpPr>
        <p:sp>
          <p:nvSpPr>
            <p:cNvPr id="26" name="object 26"/>
            <p:cNvSpPr/>
            <p:nvPr/>
          </p:nvSpPr>
          <p:spPr>
            <a:xfrm>
              <a:off x="5139562" y="3601974"/>
              <a:ext cx="78105" cy="506730"/>
            </a:xfrm>
            <a:custGeom>
              <a:avLst/>
              <a:gdLst/>
              <a:ahLst/>
              <a:cxnLst/>
              <a:rect l="l" t="t" r="r" b="b"/>
              <a:pathLst>
                <a:path w="78104" h="506729">
                  <a:moveTo>
                    <a:pt x="0" y="428751"/>
                  </a:moveTo>
                  <a:lnTo>
                    <a:pt x="38988" y="506349"/>
                  </a:lnTo>
                  <a:lnTo>
                    <a:pt x="64749" y="454659"/>
                  </a:lnTo>
                  <a:lnTo>
                    <a:pt x="25908" y="454659"/>
                  </a:lnTo>
                  <a:lnTo>
                    <a:pt x="25856" y="445905"/>
                  </a:lnTo>
                  <a:lnTo>
                    <a:pt x="0" y="428751"/>
                  </a:lnTo>
                  <a:close/>
                </a:path>
                <a:path w="78104" h="506729">
                  <a:moveTo>
                    <a:pt x="25895" y="445931"/>
                  </a:moveTo>
                  <a:lnTo>
                    <a:pt x="25908" y="454659"/>
                  </a:lnTo>
                  <a:lnTo>
                    <a:pt x="38862" y="454532"/>
                  </a:lnTo>
                  <a:lnTo>
                    <a:pt x="25895" y="445931"/>
                  </a:lnTo>
                  <a:close/>
                </a:path>
                <a:path w="78104" h="506729">
                  <a:moveTo>
                    <a:pt x="77724" y="428625"/>
                  </a:moveTo>
                  <a:lnTo>
                    <a:pt x="51803" y="445905"/>
                  </a:lnTo>
                  <a:lnTo>
                    <a:pt x="51815" y="454532"/>
                  </a:lnTo>
                  <a:lnTo>
                    <a:pt x="25908" y="454659"/>
                  </a:lnTo>
                  <a:lnTo>
                    <a:pt x="64749" y="454659"/>
                  </a:lnTo>
                  <a:lnTo>
                    <a:pt x="77724" y="428625"/>
                  </a:lnTo>
                  <a:close/>
                </a:path>
                <a:path w="78104" h="506729">
                  <a:moveTo>
                    <a:pt x="51181" y="0"/>
                  </a:moveTo>
                  <a:lnTo>
                    <a:pt x="25273" y="0"/>
                  </a:lnTo>
                  <a:lnTo>
                    <a:pt x="25895" y="445931"/>
                  </a:lnTo>
                  <a:lnTo>
                    <a:pt x="38862" y="454532"/>
                  </a:lnTo>
                  <a:lnTo>
                    <a:pt x="51764" y="445931"/>
                  </a:lnTo>
                  <a:lnTo>
                    <a:pt x="51779" y="428625"/>
                  </a:lnTo>
                  <a:lnTo>
                    <a:pt x="51181" y="0"/>
                  </a:lnTo>
                  <a:close/>
                </a:path>
                <a:path w="78104" h="506729">
                  <a:moveTo>
                    <a:pt x="51803" y="445905"/>
                  </a:moveTo>
                  <a:lnTo>
                    <a:pt x="38862" y="454532"/>
                  </a:lnTo>
                  <a:lnTo>
                    <a:pt x="51815" y="454532"/>
                  </a:lnTo>
                  <a:lnTo>
                    <a:pt x="51803" y="44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12969" y="3611118"/>
              <a:ext cx="474980" cy="7620"/>
            </a:xfrm>
            <a:custGeom>
              <a:avLst/>
              <a:gdLst/>
              <a:ahLst/>
              <a:cxnLst/>
              <a:rect l="l" t="t" r="r" b="b"/>
              <a:pathLst>
                <a:path w="474979" h="7620">
                  <a:moveTo>
                    <a:pt x="0" y="7492"/>
                  </a:moveTo>
                  <a:lnTo>
                    <a:pt x="474725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132576" y="4312920"/>
            <a:ext cx="518795" cy="508634"/>
            <a:chOff x="6132576" y="4312920"/>
            <a:chExt cx="518795" cy="508634"/>
          </a:xfrm>
        </p:grpSpPr>
        <p:sp>
          <p:nvSpPr>
            <p:cNvPr id="29" name="object 29"/>
            <p:cNvSpPr/>
            <p:nvPr/>
          </p:nvSpPr>
          <p:spPr>
            <a:xfrm>
              <a:off x="6573647" y="4315206"/>
              <a:ext cx="78105" cy="506730"/>
            </a:xfrm>
            <a:custGeom>
              <a:avLst/>
              <a:gdLst/>
              <a:ahLst/>
              <a:cxnLst/>
              <a:rect l="l" t="t" r="r" b="b"/>
              <a:pathLst>
                <a:path w="78104" h="506729">
                  <a:moveTo>
                    <a:pt x="0" y="428752"/>
                  </a:moveTo>
                  <a:lnTo>
                    <a:pt x="38988" y="506349"/>
                  </a:lnTo>
                  <a:lnTo>
                    <a:pt x="64749" y="454660"/>
                  </a:lnTo>
                  <a:lnTo>
                    <a:pt x="25907" y="454660"/>
                  </a:lnTo>
                  <a:lnTo>
                    <a:pt x="25856" y="445905"/>
                  </a:lnTo>
                  <a:lnTo>
                    <a:pt x="0" y="428752"/>
                  </a:lnTo>
                  <a:close/>
                </a:path>
                <a:path w="78104" h="506729">
                  <a:moveTo>
                    <a:pt x="25895" y="445931"/>
                  </a:moveTo>
                  <a:lnTo>
                    <a:pt x="25907" y="454660"/>
                  </a:lnTo>
                  <a:lnTo>
                    <a:pt x="38861" y="454533"/>
                  </a:lnTo>
                  <a:lnTo>
                    <a:pt x="25895" y="445931"/>
                  </a:lnTo>
                  <a:close/>
                </a:path>
                <a:path w="78104" h="506729">
                  <a:moveTo>
                    <a:pt x="77724" y="428625"/>
                  </a:moveTo>
                  <a:lnTo>
                    <a:pt x="51803" y="445905"/>
                  </a:lnTo>
                  <a:lnTo>
                    <a:pt x="51816" y="454533"/>
                  </a:lnTo>
                  <a:lnTo>
                    <a:pt x="25907" y="454660"/>
                  </a:lnTo>
                  <a:lnTo>
                    <a:pt x="64749" y="454660"/>
                  </a:lnTo>
                  <a:lnTo>
                    <a:pt x="77724" y="428625"/>
                  </a:lnTo>
                  <a:close/>
                </a:path>
                <a:path w="78104" h="506729">
                  <a:moveTo>
                    <a:pt x="51180" y="0"/>
                  </a:moveTo>
                  <a:lnTo>
                    <a:pt x="25273" y="0"/>
                  </a:lnTo>
                  <a:lnTo>
                    <a:pt x="25895" y="445931"/>
                  </a:lnTo>
                  <a:lnTo>
                    <a:pt x="38861" y="454533"/>
                  </a:lnTo>
                  <a:lnTo>
                    <a:pt x="51764" y="445931"/>
                  </a:lnTo>
                  <a:lnTo>
                    <a:pt x="51779" y="428625"/>
                  </a:lnTo>
                  <a:lnTo>
                    <a:pt x="51180" y="0"/>
                  </a:lnTo>
                  <a:close/>
                </a:path>
                <a:path w="78104" h="506729">
                  <a:moveTo>
                    <a:pt x="51803" y="445905"/>
                  </a:moveTo>
                  <a:lnTo>
                    <a:pt x="38861" y="454533"/>
                  </a:lnTo>
                  <a:lnTo>
                    <a:pt x="51816" y="454533"/>
                  </a:lnTo>
                  <a:lnTo>
                    <a:pt x="51803" y="44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45530" y="4325874"/>
              <a:ext cx="474980" cy="7620"/>
            </a:xfrm>
            <a:custGeom>
              <a:avLst/>
              <a:gdLst/>
              <a:ahLst/>
              <a:cxnLst/>
              <a:rect l="l" t="t" r="r" b="b"/>
              <a:pathLst>
                <a:path w="474979" h="7620">
                  <a:moveTo>
                    <a:pt x="0" y="7493"/>
                  </a:moveTo>
                  <a:lnTo>
                    <a:pt x="474599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8336153" y="4124578"/>
            <a:ext cx="78105" cy="1567180"/>
          </a:xfrm>
          <a:custGeom>
            <a:avLst/>
            <a:gdLst/>
            <a:ahLst/>
            <a:cxnLst/>
            <a:rect l="l" t="t" r="r" b="b"/>
            <a:pathLst>
              <a:path w="78104" h="1567179">
                <a:moveTo>
                  <a:pt x="0" y="1489506"/>
                </a:moveTo>
                <a:lnTo>
                  <a:pt x="39370" y="1566989"/>
                </a:lnTo>
                <a:lnTo>
                  <a:pt x="64816" y="1515262"/>
                </a:lnTo>
                <a:lnTo>
                  <a:pt x="26162" y="1515262"/>
                </a:lnTo>
                <a:lnTo>
                  <a:pt x="26109" y="1506638"/>
                </a:lnTo>
                <a:lnTo>
                  <a:pt x="0" y="1489506"/>
                </a:lnTo>
                <a:close/>
              </a:path>
              <a:path w="78104" h="1567179">
                <a:moveTo>
                  <a:pt x="26109" y="1506638"/>
                </a:moveTo>
                <a:lnTo>
                  <a:pt x="26162" y="1515262"/>
                </a:lnTo>
                <a:lnTo>
                  <a:pt x="39116" y="1515173"/>
                </a:lnTo>
                <a:lnTo>
                  <a:pt x="26109" y="1506638"/>
                </a:lnTo>
                <a:close/>
              </a:path>
              <a:path w="78104" h="1567179">
                <a:moveTo>
                  <a:pt x="77724" y="1489024"/>
                </a:moveTo>
                <a:lnTo>
                  <a:pt x="51891" y="1506520"/>
                </a:lnTo>
                <a:lnTo>
                  <a:pt x="51943" y="1515097"/>
                </a:lnTo>
                <a:lnTo>
                  <a:pt x="26162" y="1515262"/>
                </a:lnTo>
                <a:lnTo>
                  <a:pt x="64816" y="1515262"/>
                </a:lnTo>
                <a:lnTo>
                  <a:pt x="77724" y="1489024"/>
                </a:lnTo>
                <a:close/>
              </a:path>
              <a:path w="78104" h="1567179">
                <a:moveTo>
                  <a:pt x="42799" y="0"/>
                </a:moveTo>
                <a:lnTo>
                  <a:pt x="16891" y="254"/>
                </a:lnTo>
                <a:lnTo>
                  <a:pt x="26109" y="1506638"/>
                </a:lnTo>
                <a:lnTo>
                  <a:pt x="39116" y="1515173"/>
                </a:lnTo>
                <a:lnTo>
                  <a:pt x="51891" y="1506520"/>
                </a:lnTo>
                <a:lnTo>
                  <a:pt x="42799" y="0"/>
                </a:lnTo>
                <a:close/>
              </a:path>
              <a:path w="78104" h="1567179">
                <a:moveTo>
                  <a:pt x="51891" y="1506520"/>
                </a:moveTo>
                <a:lnTo>
                  <a:pt x="39116" y="1515173"/>
                </a:lnTo>
                <a:lnTo>
                  <a:pt x="51943" y="1515097"/>
                </a:lnTo>
                <a:lnTo>
                  <a:pt x="51891" y="1506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7557516" y="5058155"/>
            <a:ext cx="517525" cy="634365"/>
            <a:chOff x="7557516" y="5058155"/>
            <a:chExt cx="517525" cy="634365"/>
          </a:xfrm>
        </p:grpSpPr>
        <p:sp>
          <p:nvSpPr>
            <p:cNvPr id="33" name="object 33"/>
            <p:cNvSpPr/>
            <p:nvPr/>
          </p:nvSpPr>
          <p:spPr>
            <a:xfrm>
              <a:off x="7997063" y="5058917"/>
              <a:ext cx="78105" cy="633730"/>
            </a:xfrm>
            <a:custGeom>
              <a:avLst/>
              <a:gdLst/>
              <a:ahLst/>
              <a:cxnLst/>
              <a:rect l="l" t="t" r="r" b="b"/>
              <a:pathLst>
                <a:path w="78104" h="633729">
                  <a:moveTo>
                    <a:pt x="0" y="555739"/>
                  </a:moveTo>
                  <a:lnTo>
                    <a:pt x="38988" y="633412"/>
                  </a:lnTo>
                  <a:lnTo>
                    <a:pt x="64789" y="581609"/>
                  </a:lnTo>
                  <a:lnTo>
                    <a:pt x="26034" y="581609"/>
                  </a:lnTo>
                  <a:lnTo>
                    <a:pt x="25910" y="572922"/>
                  </a:lnTo>
                  <a:lnTo>
                    <a:pt x="0" y="555739"/>
                  </a:lnTo>
                  <a:close/>
                </a:path>
                <a:path w="78104" h="633729">
                  <a:moveTo>
                    <a:pt x="26023" y="572998"/>
                  </a:moveTo>
                  <a:lnTo>
                    <a:pt x="26034" y="581609"/>
                  </a:lnTo>
                  <a:lnTo>
                    <a:pt x="38988" y="581596"/>
                  </a:lnTo>
                  <a:lnTo>
                    <a:pt x="26023" y="572998"/>
                  </a:lnTo>
                  <a:close/>
                </a:path>
                <a:path w="78104" h="633729">
                  <a:moveTo>
                    <a:pt x="77723" y="555637"/>
                  </a:moveTo>
                  <a:lnTo>
                    <a:pt x="51931" y="572922"/>
                  </a:lnTo>
                  <a:lnTo>
                    <a:pt x="51942" y="581583"/>
                  </a:lnTo>
                  <a:lnTo>
                    <a:pt x="26034" y="581609"/>
                  </a:lnTo>
                  <a:lnTo>
                    <a:pt x="64789" y="581609"/>
                  </a:lnTo>
                  <a:lnTo>
                    <a:pt x="77723" y="555637"/>
                  </a:lnTo>
                  <a:close/>
                </a:path>
                <a:path w="78104" h="633729">
                  <a:moveTo>
                    <a:pt x="51180" y="0"/>
                  </a:moveTo>
                  <a:lnTo>
                    <a:pt x="25272" y="0"/>
                  </a:lnTo>
                  <a:lnTo>
                    <a:pt x="26023" y="572998"/>
                  </a:lnTo>
                  <a:lnTo>
                    <a:pt x="38988" y="581596"/>
                  </a:lnTo>
                  <a:lnTo>
                    <a:pt x="51819" y="572998"/>
                  </a:lnTo>
                  <a:lnTo>
                    <a:pt x="51909" y="555637"/>
                  </a:lnTo>
                  <a:lnTo>
                    <a:pt x="51180" y="0"/>
                  </a:lnTo>
                  <a:close/>
                </a:path>
                <a:path w="78104" h="633729">
                  <a:moveTo>
                    <a:pt x="51931" y="572922"/>
                  </a:moveTo>
                  <a:lnTo>
                    <a:pt x="38988" y="581596"/>
                  </a:lnTo>
                  <a:lnTo>
                    <a:pt x="51942" y="581583"/>
                  </a:lnTo>
                  <a:lnTo>
                    <a:pt x="51931" y="572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70470" y="5071109"/>
              <a:ext cx="474980" cy="9525"/>
            </a:xfrm>
            <a:custGeom>
              <a:avLst/>
              <a:gdLst/>
              <a:ahLst/>
              <a:cxnLst/>
              <a:rect l="l" t="t" r="r" b="b"/>
              <a:pathLst>
                <a:path w="474979" h="9525">
                  <a:moveTo>
                    <a:pt x="0" y="9397"/>
                  </a:moveTo>
                  <a:lnTo>
                    <a:pt x="474725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470152" y="1491234"/>
            <a:ext cx="992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049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1-я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группа разработчиков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105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9272" y="2739390"/>
            <a:ext cx="992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049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2-я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группа разработчиков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8392" y="1778965"/>
            <a:ext cx="1474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Факторы:</a:t>
            </a:r>
            <a:endParaRPr sz="2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8392" y="2231237"/>
            <a:ext cx="7293609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2450" indent="27305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285750" algn="l"/>
              </a:tabLst>
            </a:pP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Накопление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области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создания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значительного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объема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разнородных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знаний</a:t>
            </a:r>
            <a:endParaRPr sz="2000">
              <a:latin typeface="Franklin Gothic Medium"/>
              <a:cs typeface="Franklin Gothic Medium"/>
            </a:endParaRPr>
          </a:p>
          <a:p>
            <a:pPr marL="287655" indent="-27495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287655" algn="l"/>
              </a:tabLst>
            </a:pP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Появление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новых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методов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проектирования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endParaRPr sz="2000">
              <a:latin typeface="Franklin Gothic Medium"/>
              <a:cs typeface="Franklin Gothic Medium"/>
            </a:endParaRPr>
          </a:p>
          <a:p>
            <a:pPr marL="351790" indent="-33909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351790" algn="l"/>
              </a:tabLst>
            </a:pP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Совершенствование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методов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обнаружения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ошибок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ПО</a:t>
            </a:r>
            <a:endParaRPr sz="2000">
              <a:latin typeface="Franklin Gothic Medium"/>
              <a:cs typeface="Franklin Gothic Medium"/>
            </a:endParaRPr>
          </a:p>
          <a:p>
            <a:pPr marL="351790" indent="-33909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351790" algn="l"/>
              </a:tabLst>
            </a:pP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Эффективная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организация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работы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коллективов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разработчиков</a:t>
            </a: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0653" y="1001395"/>
            <a:ext cx="1727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Прототипы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106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8042909" cy="2221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Любой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прототипов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реализует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определенную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часть функциональности,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требуемой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20" dirty="0">
                <a:latin typeface="Microsoft Sans Serif"/>
                <a:cs typeface="Microsoft Sans Serif"/>
              </a:rPr>
              <a:t> конечного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продукта;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каждый </a:t>
            </a:r>
            <a:r>
              <a:rPr sz="2000" dirty="0">
                <a:latin typeface="Microsoft Sans Serif"/>
                <a:cs typeface="Microsoft Sans Serif"/>
              </a:rPr>
              <a:t>последующий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прототип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включает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всю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функциональность, реализованную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предыдущем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прототипе,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добавлением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новой</a:t>
            </a:r>
            <a:endParaRPr sz="2000">
              <a:latin typeface="Microsoft Sans Serif"/>
              <a:cs typeface="Microsoft Sans Serif"/>
            </a:endParaRPr>
          </a:p>
          <a:p>
            <a:pPr marL="354965" marR="57023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Число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прототипов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определяется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учета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разных </a:t>
            </a:r>
            <a:r>
              <a:rPr sz="2000" dirty="0">
                <a:latin typeface="Microsoft Sans Serif"/>
                <a:cs typeface="Microsoft Sans Serif"/>
              </a:rPr>
              <a:t>параметров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размера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анализа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рисков,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пожеланий </a:t>
            </a:r>
            <a:r>
              <a:rPr sz="2000" spc="-45" dirty="0">
                <a:latin typeface="Microsoft Sans Serif"/>
                <a:cs typeface="Microsoft Sans Serif"/>
              </a:rPr>
              <a:t>заказчика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 т.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0653" y="1001395"/>
            <a:ext cx="1727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Прототипы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107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7232650" cy="2953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81661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Традиционно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проектов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средней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сложности </a:t>
            </a:r>
            <a:r>
              <a:rPr sz="2000" dirty="0">
                <a:latin typeface="Microsoft Sans Serif"/>
                <a:cs typeface="Microsoft Sans Serif"/>
              </a:rPr>
              <a:t>разрабатываются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прототипа:</a:t>
            </a:r>
            <a:endParaRPr sz="200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первый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содержит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весь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пользовательский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интерфейс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с </a:t>
            </a:r>
            <a:r>
              <a:rPr sz="2000" dirty="0">
                <a:latin typeface="Microsoft Sans Serif"/>
                <a:cs typeface="Microsoft Sans Serif"/>
              </a:rPr>
              <a:t>нулевой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функциональностью;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дает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возможность </a:t>
            </a:r>
            <a:r>
              <a:rPr sz="2000" dirty="0">
                <a:latin typeface="Microsoft Sans Serif"/>
                <a:cs typeface="Microsoft Sans Serif"/>
              </a:rPr>
              <a:t>утвердить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заказчика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экранные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отчетные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формы;</a:t>
            </a:r>
            <a:endParaRPr sz="2000">
              <a:latin typeface="Microsoft Sans Serif"/>
              <a:cs typeface="Microsoft Sans Serif"/>
            </a:endParaRPr>
          </a:p>
          <a:p>
            <a:pPr marL="756285" marR="10096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второй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прототип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содержит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реализованную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70-</a:t>
            </a:r>
            <a:r>
              <a:rPr sz="2000" spc="-25" dirty="0">
                <a:latin typeface="Microsoft Sans Serif"/>
                <a:cs typeface="Microsoft Sans Serif"/>
              </a:rPr>
              <a:t>80% </a:t>
            </a:r>
            <a:r>
              <a:rPr sz="2000" spc="-20" dirty="0">
                <a:latin typeface="Microsoft Sans Serif"/>
                <a:cs typeface="Microsoft Sans Serif"/>
              </a:rPr>
              <a:t>функциональность</a:t>
            </a:r>
            <a:r>
              <a:rPr sz="2000" spc="-10" dirty="0">
                <a:latin typeface="Microsoft Sans Serif"/>
                <a:cs typeface="Microsoft Sans Serif"/>
              </a:rPr>
              <a:t> системы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третий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прототип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содержит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полностью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реализованную</a:t>
            </a:r>
            <a:endParaRPr sz="20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функциональность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5621" y="1001395"/>
            <a:ext cx="1478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Итерации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108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54251"/>
            <a:ext cx="7795895" cy="2221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Основаниями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очередной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являются:</a:t>
            </a:r>
            <a:endParaRPr sz="2000">
              <a:latin typeface="Microsoft Sans Serif"/>
              <a:cs typeface="Microsoft Sans Serif"/>
            </a:endParaRPr>
          </a:p>
          <a:p>
            <a:pPr marL="756285" marR="248920" indent="-28702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2000" spc="475" dirty="0">
                <a:latin typeface="Microsoft Sans Serif"/>
                <a:cs typeface="Microsoft Sans Serif"/>
              </a:rPr>
              <a:t>–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i="1" dirty="0">
                <a:latin typeface="Arial"/>
                <a:cs typeface="Arial"/>
              </a:rPr>
              <a:t>Замечания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заказчика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Если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замечания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носят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характер </a:t>
            </a:r>
            <a:r>
              <a:rPr sz="2000" dirty="0">
                <a:latin typeface="Microsoft Sans Serif"/>
                <a:cs typeface="Microsoft Sans Serif"/>
              </a:rPr>
              <a:t>исправлений,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учитываются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следующем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прототипе, </a:t>
            </a:r>
            <a:r>
              <a:rPr sz="2000" dirty="0">
                <a:latin typeface="Microsoft Sans Serif"/>
                <a:cs typeface="Microsoft Sans Serif"/>
              </a:rPr>
              <a:t>если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же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изменяются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выполняется </a:t>
            </a:r>
            <a:r>
              <a:rPr sz="2000" spc="-20" dirty="0">
                <a:latin typeface="Microsoft Sans Serif"/>
                <a:cs typeface="Microsoft Sans Serif"/>
              </a:rPr>
              <a:t>переоценка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0" dirty="0">
                <a:latin typeface="Microsoft Sans Serif"/>
                <a:cs typeface="Microsoft Sans Serif"/>
              </a:rPr>
              <a:t> корректируются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сроки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стоимость проекта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5621" y="1001395"/>
            <a:ext cx="1478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Итерации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109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8827" y="1744802"/>
            <a:ext cx="7519034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808080"/>
              </a:buClr>
              <a:buFont typeface="Microsoft Sans Serif"/>
              <a:buChar char="•"/>
              <a:tabLst>
                <a:tab pos="355600" algn="l"/>
              </a:tabLst>
            </a:pPr>
            <a:r>
              <a:rPr sz="2400" i="1" dirty="0">
                <a:latin typeface="Arial"/>
                <a:cs typeface="Arial"/>
              </a:rPr>
              <a:t>Детализация</a:t>
            </a:r>
            <a:r>
              <a:rPr sz="2400" dirty="0">
                <a:latin typeface="Microsoft Sans Serif"/>
                <a:cs typeface="Microsoft Sans Serif"/>
              </a:rPr>
              <a:t>.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Выполняется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программирование нереализованной </a:t>
            </a:r>
            <a:r>
              <a:rPr sz="2400" dirty="0">
                <a:latin typeface="Microsoft Sans Serif"/>
                <a:cs typeface="Microsoft Sans Serif"/>
              </a:rPr>
              <a:t>части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системы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соответствии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с </a:t>
            </a:r>
            <a:r>
              <a:rPr sz="2400" dirty="0">
                <a:latin typeface="Microsoft Sans Serif"/>
                <a:cs typeface="Microsoft Sans Serif"/>
              </a:rPr>
              <a:t>составленным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планом.</a:t>
            </a:r>
            <a:endParaRPr sz="2400">
              <a:latin typeface="Microsoft Sans Serif"/>
              <a:cs typeface="Microsoft Sans Serif"/>
            </a:endParaRPr>
          </a:p>
          <a:p>
            <a:pPr marL="355600" marR="1156335" indent="-343535">
              <a:lnSpc>
                <a:spcPct val="100000"/>
              </a:lnSpc>
              <a:spcBef>
                <a:spcPts val="580"/>
              </a:spcBef>
              <a:buClr>
                <a:srgbClr val="808080"/>
              </a:buClr>
              <a:buFont typeface="Microsoft Sans Serif"/>
              <a:buChar char="•"/>
              <a:tabLst>
                <a:tab pos="355600" algn="l"/>
              </a:tabLst>
            </a:pPr>
            <a:r>
              <a:rPr sz="2400" i="1" dirty="0">
                <a:latin typeface="Arial"/>
                <a:cs typeface="Arial"/>
              </a:rPr>
              <a:t>Анализ</a:t>
            </a:r>
            <a:r>
              <a:rPr sz="2400" i="1" spc="-3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результатов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программирования</a:t>
            </a:r>
            <a:r>
              <a:rPr sz="2400" spc="-10" dirty="0">
                <a:latin typeface="Microsoft Sans Serif"/>
                <a:cs typeface="Microsoft Sans Serif"/>
              </a:rPr>
              <a:t>. </a:t>
            </a:r>
            <a:r>
              <a:rPr sz="2400" dirty="0">
                <a:latin typeface="Microsoft Sans Serif"/>
                <a:cs typeface="Microsoft Sans Serif"/>
              </a:rPr>
              <a:t>Исправляются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ошибки,</a:t>
            </a:r>
            <a:r>
              <a:rPr sz="2400" spc="-1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повышается эффективность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программного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кода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т.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д.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6148" y="1001395"/>
            <a:ext cx="369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Когда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применяется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110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684502"/>
            <a:ext cx="8046084" cy="26479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Применение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технологии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RAD</a:t>
            </a:r>
            <a:r>
              <a:rPr sz="2000" spc="-10" dirty="0">
                <a:latin typeface="Microsoft Sans Serif"/>
                <a:cs typeface="Microsoft Sans Serif"/>
              </a:rPr>
              <a:t> целесообразно,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когда:</a:t>
            </a:r>
            <a:endParaRPr sz="2000">
              <a:latin typeface="Microsoft Sans Serif"/>
              <a:cs typeface="Microsoft Sans Serif"/>
            </a:endParaRPr>
          </a:p>
          <a:p>
            <a:pPr marL="755015" marR="397510" lvl="1" indent="-285750" algn="just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требуется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сжатые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сроки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(90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дней); 	</a:t>
            </a:r>
            <a:r>
              <a:rPr sz="2000" dirty="0">
                <a:latin typeface="Microsoft Sans Serif"/>
                <a:cs typeface="Microsoft Sans Serif"/>
              </a:rPr>
              <a:t>быстрое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выполнение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позволяет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создать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систему, 	</a:t>
            </a:r>
            <a:r>
              <a:rPr sz="2000" dirty="0">
                <a:latin typeface="Microsoft Sans Serif"/>
                <a:cs typeface="Microsoft Sans Serif"/>
              </a:rPr>
              <a:t>отвечающую</a:t>
            </a:r>
            <a:r>
              <a:rPr sz="2000" spc="-10" dirty="0">
                <a:latin typeface="Microsoft Sans Serif"/>
                <a:cs typeface="Microsoft Sans Serif"/>
              </a:rPr>
              <a:t> требованиям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сегодняшнего</a:t>
            </a:r>
            <a:r>
              <a:rPr sz="2000" spc="-25" dirty="0">
                <a:latin typeface="Microsoft Sans Serif"/>
                <a:cs typeface="Microsoft Sans Serif"/>
              </a:rPr>
              <a:t> дня</a:t>
            </a:r>
            <a:endParaRPr sz="200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нечетко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определены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ПО;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большинстве </a:t>
            </a:r>
            <a:r>
              <a:rPr sz="2000" dirty="0">
                <a:latin typeface="Microsoft Sans Serif"/>
                <a:cs typeface="Microsoft Sans Serif"/>
              </a:rPr>
              <a:t>случаев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заказчик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весьма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приблизительно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представляет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себе </a:t>
            </a:r>
            <a:r>
              <a:rPr sz="2000" dirty="0">
                <a:latin typeface="Microsoft Sans Serif"/>
                <a:cs typeface="Microsoft Sans Serif"/>
              </a:rPr>
              <a:t>работу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будущего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программного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может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четко сформулировать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6148" y="1001395"/>
            <a:ext cx="369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Когда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применяется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111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5519" y="1745107"/>
            <a:ext cx="7369175" cy="2526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Char char="–"/>
              <a:tabLst>
                <a:tab pos="2990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проект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выполняется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условиях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ограниченности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бюджета; </a:t>
            </a:r>
            <a:r>
              <a:rPr sz="2000" spc="-20" dirty="0">
                <a:latin typeface="Microsoft Sans Serif"/>
                <a:cs typeface="Microsoft Sans Serif"/>
              </a:rPr>
              <a:t>разработка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ведется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небольшими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RAD-группами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короткие сроки,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обеспечивает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минимум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трудозатрат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позволяет </a:t>
            </a:r>
            <a:r>
              <a:rPr sz="2000" dirty="0">
                <a:latin typeface="Microsoft Sans Serif"/>
                <a:cs typeface="Microsoft Sans Serif"/>
              </a:rPr>
              <a:t>вписаться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бюджетные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ограничения</a:t>
            </a:r>
            <a:endParaRPr sz="2000">
              <a:latin typeface="Microsoft Sans Serif"/>
              <a:cs typeface="Microsoft Sans Serif"/>
            </a:endParaRPr>
          </a:p>
          <a:p>
            <a:pPr marL="299085" marR="40005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интерфейс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(GUI)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есть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главный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фактор;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RAD- </a:t>
            </a:r>
            <a:r>
              <a:rPr sz="2000" dirty="0">
                <a:latin typeface="Microsoft Sans Serif"/>
                <a:cs typeface="Microsoft Sans Serif"/>
              </a:rPr>
              <a:t>технология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дает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продемонстрировать </a:t>
            </a:r>
            <a:r>
              <a:rPr sz="2000" dirty="0">
                <a:latin typeface="Microsoft Sans Serif"/>
                <a:cs typeface="Microsoft Sans Serif"/>
              </a:rPr>
              <a:t>интерфейс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прототипе,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причем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достаточно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скоро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после </a:t>
            </a:r>
            <a:r>
              <a:rPr sz="2000" dirty="0">
                <a:latin typeface="Microsoft Sans Serif"/>
                <a:cs typeface="Microsoft Sans Serif"/>
              </a:rPr>
              <a:t>начала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6148" y="1001395"/>
            <a:ext cx="369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Когда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применяется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RAD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112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5519" y="1745107"/>
            <a:ext cx="753808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Char char="–"/>
              <a:tabLst>
                <a:tab pos="2990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проект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большой,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поддается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разделению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более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мелкие </a:t>
            </a:r>
            <a:r>
              <a:rPr sz="2000" spc="-20" dirty="0">
                <a:latin typeface="Microsoft Sans Serif"/>
                <a:cs typeface="Microsoft Sans Serif"/>
              </a:rPr>
              <a:t>функциональные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компоненты</a:t>
            </a:r>
            <a:endParaRPr sz="20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2990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обладает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большой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вычислительной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сложностью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0657" y="1001395"/>
            <a:ext cx="3187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RAD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не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применяется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113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7902575" cy="191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443865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проектах,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где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программному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продукту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четко </a:t>
            </a:r>
            <a:r>
              <a:rPr sz="2000" dirty="0">
                <a:latin typeface="Microsoft Sans Serif"/>
                <a:cs typeface="Microsoft Sans Serif"/>
              </a:rPr>
              <a:t>определены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должны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меняться,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следовательно, </a:t>
            </a:r>
            <a:r>
              <a:rPr sz="2000" dirty="0">
                <a:latin typeface="Microsoft Sans Serif"/>
                <a:cs typeface="Microsoft Sans Serif"/>
              </a:rPr>
              <a:t>вовлечение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заказчика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требуется</a:t>
            </a:r>
            <a:endParaRPr sz="2000"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проектах,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сложность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определяется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необходимостью </a:t>
            </a:r>
            <a:r>
              <a:rPr sz="2000" dirty="0">
                <a:latin typeface="Microsoft Sans Serif"/>
                <a:cs typeface="Microsoft Sans Serif"/>
              </a:rPr>
              <a:t>реализации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сложных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алгоритмов,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роль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объем </a:t>
            </a:r>
            <a:r>
              <a:rPr sz="2000" spc="-20" dirty="0">
                <a:latin typeface="Microsoft Sans Serif"/>
                <a:cs typeface="Microsoft Sans Serif"/>
              </a:rPr>
              <a:t>пользовательского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интерфейса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невелик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5310" y="1001395"/>
            <a:ext cx="3902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Сравнение двух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моделей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809" y="2367717"/>
            <a:ext cx="6892098" cy="32762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114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5298" y="622553"/>
            <a:ext cx="366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Характеристика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модели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5209" y="6279216"/>
            <a:ext cx="1972310" cy="17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Verdana"/>
                <a:cs typeface="Verdana"/>
              </a:rPr>
              <a:t>Модели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процесса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разработки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10"/>
              </a:spcBef>
            </a:pPr>
            <a:r>
              <a:rPr sz="1400" b="0" spc="-25" dirty="0">
                <a:solidFill>
                  <a:srgbClr val="000000"/>
                </a:solidFill>
                <a:latin typeface="Verdana"/>
                <a:cs typeface="Verdana"/>
              </a:rPr>
              <a:t>115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290690"/>
            <a:ext cx="9169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Microsoft Sans Serif"/>
                <a:cs typeface="Microsoft Sans Serif"/>
              </a:rPr>
              <a:t>04.10.2022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7873365" cy="191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Основным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достоинством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является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уменьшение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сроков разработки</a:t>
            </a:r>
            <a:endParaRPr sz="2000">
              <a:latin typeface="Microsoft Sans Serif"/>
              <a:cs typeface="Microsoft Sans Serif"/>
            </a:endParaRPr>
          </a:p>
          <a:p>
            <a:pPr marL="354965" marR="32385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главный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недостаток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заключается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необходимости использования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большого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числа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квалифицированных </a:t>
            </a:r>
            <a:r>
              <a:rPr sz="2000" spc="-20" dirty="0">
                <a:latin typeface="Microsoft Sans Serif"/>
                <a:cs typeface="Microsoft Sans Serif"/>
              </a:rPr>
              <a:t>разработчиков,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может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существенно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повысить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стоимость разработки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3016" y="202183"/>
            <a:ext cx="3048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План</a:t>
            </a:r>
            <a:r>
              <a:rPr sz="4400" spc="-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лекции</a:t>
            </a:r>
            <a:endParaRPr sz="4400" dirty="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9119" y="999591"/>
            <a:ext cx="6929120" cy="134239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155"/>
              </a:spcBef>
              <a:buAutoNum type="arabicPeriod"/>
              <a:tabLst>
                <a:tab pos="527685" algn="l"/>
              </a:tabLst>
            </a:pP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программной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инженерии</a:t>
            </a:r>
            <a:endParaRPr sz="2000">
              <a:latin typeface="Franklin Gothic Medium"/>
              <a:cs typeface="Franklin Gothic Medium"/>
            </a:endParaRPr>
          </a:p>
          <a:p>
            <a:pPr marL="527685" indent="-514984">
              <a:lnSpc>
                <a:spcPct val="100000"/>
              </a:lnSpc>
              <a:spcBef>
                <a:spcPts val="1055"/>
              </a:spcBef>
              <a:buAutoNum type="arabicPeriod"/>
              <a:tabLst>
                <a:tab pos="527685" algn="l"/>
              </a:tabLst>
            </a:pP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Основные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понятия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определения</a:t>
            </a:r>
            <a:endParaRPr sz="2000">
              <a:latin typeface="Franklin Gothic Medium"/>
              <a:cs typeface="Franklin Gothic Medium"/>
            </a:endParaRPr>
          </a:p>
          <a:p>
            <a:pPr marL="527685" indent="-514984">
              <a:lnSpc>
                <a:spcPct val="100000"/>
              </a:lnSpc>
              <a:spcBef>
                <a:spcPts val="1060"/>
              </a:spcBef>
              <a:buAutoNum type="arabicPeriod"/>
              <a:tabLst>
                <a:tab pos="527685" algn="l"/>
              </a:tabLst>
            </a:pP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Руководство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Своду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Знаний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Программной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Инженерии</a:t>
            </a:r>
            <a:endParaRPr sz="2000">
              <a:latin typeface="Franklin Gothic Medium"/>
              <a:cs typeface="Franklin Gothic Medium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9732" y="2708148"/>
            <a:ext cx="2764536" cy="27660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6576" y="1795572"/>
            <a:ext cx="7800340" cy="4485640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32384" algn="just">
              <a:lnSpc>
                <a:spcPct val="100000"/>
              </a:lnSpc>
              <a:spcBef>
                <a:spcPts val="1925"/>
              </a:spcBef>
            </a:pPr>
            <a:r>
              <a:rPr sz="2800" spc="-3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Программная</a:t>
            </a:r>
            <a:r>
              <a:rPr sz="2800" spc="-1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800" spc="-3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инженерия</a:t>
            </a:r>
            <a:r>
              <a:rPr sz="2800" spc="-11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800" spc="-5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-</a:t>
            </a:r>
            <a:endParaRPr sz="2800">
              <a:latin typeface="Franklin Gothic Medium"/>
              <a:cs typeface="Franklin Gothic Medium"/>
            </a:endParaRPr>
          </a:p>
          <a:p>
            <a:pPr marL="12700" algn="just">
              <a:lnSpc>
                <a:spcPct val="100000"/>
              </a:lnSpc>
              <a:spcBef>
                <a:spcPts val="1315"/>
              </a:spcBef>
            </a:pP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применение</a:t>
            </a:r>
            <a:r>
              <a:rPr sz="2000" spc="-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систематизированного,</a:t>
            </a:r>
            <a:r>
              <a:rPr sz="2000" spc="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дисциплинированного</a:t>
            </a:r>
            <a:r>
              <a:rPr sz="2000" spc="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endParaRPr sz="2000">
              <a:latin typeface="Franklin Gothic Medium"/>
              <a:cs typeface="Franklin Gothic Medium"/>
            </a:endParaRPr>
          </a:p>
          <a:p>
            <a:pPr marL="12700" marR="5080" algn="just">
              <a:lnSpc>
                <a:spcPct val="120000"/>
              </a:lnSpc>
            </a:pP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оцениваемого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количественным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параметрам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подхода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разработке, 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функционированию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1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сопровождению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программного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обеспечения,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то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есть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применение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инженерного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подхода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созданию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Franklin Gothic Medium"/>
              <a:cs typeface="Franklin Gothic Medium"/>
            </a:endParaRPr>
          </a:p>
          <a:p>
            <a:pPr marL="1678939">
              <a:lnSpc>
                <a:spcPts val="2365"/>
              </a:lnSpc>
            </a:pPr>
            <a:r>
              <a:rPr sz="2000" dirty="0">
                <a:solidFill>
                  <a:srgbClr val="EC7C30"/>
                </a:solidFill>
                <a:latin typeface="Microsoft Sans Serif"/>
                <a:cs typeface="Microsoft Sans Serif"/>
              </a:rPr>
              <a:t>IEEE</a:t>
            </a:r>
            <a:r>
              <a:rPr sz="2000" spc="5" dirty="0">
                <a:solidFill>
                  <a:srgbClr val="EC7C3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EC7C30"/>
                </a:solidFill>
                <a:latin typeface="Microsoft Sans Serif"/>
                <a:cs typeface="Microsoft Sans Serif"/>
              </a:rPr>
              <a:t>Computer</a:t>
            </a:r>
            <a:r>
              <a:rPr sz="2000" spc="-30" dirty="0">
                <a:solidFill>
                  <a:srgbClr val="EC7C3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EC7C30"/>
                </a:solidFill>
                <a:latin typeface="Microsoft Sans Serif"/>
                <a:cs typeface="Microsoft Sans Serif"/>
              </a:rPr>
              <a:t>Society</a:t>
            </a:r>
            <a:endParaRPr sz="2000">
              <a:latin typeface="Microsoft Sans Serif"/>
              <a:cs typeface="Microsoft Sans Serif"/>
            </a:endParaRPr>
          </a:p>
          <a:p>
            <a:pPr marL="2021839" marR="19685" indent="-342900">
              <a:lnSpc>
                <a:spcPts val="2400"/>
              </a:lnSpc>
              <a:spcBef>
                <a:spcPts val="45"/>
              </a:spcBef>
              <a:tabLst>
                <a:tab pos="2021839" algn="l"/>
              </a:tabLst>
            </a:pPr>
            <a:r>
              <a:rPr sz="2000" spc="-50" dirty="0">
                <a:latin typeface="Calibri"/>
                <a:cs typeface="Calibri"/>
              </a:rPr>
              <a:t>-</a:t>
            </a:r>
            <a:r>
              <a:rPr sz="2000" dirty="0">
                <a:latin typeface="Calibri"/>
                <a:cs typeface="Calibri"/>
              </a:rPr>
              <a:t>	ведущая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организация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области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компьютерных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наук, </a:t>
            </a:r>
            <a:r>
              <a:rPr sz="2000" dirty="0">
                <a:latin typeface="Calibri"/>
                <a:cs typeface="Calibri"/>
              </a:rPr>
              <a:t>крупнейшее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профессиональное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сообщество,</a:t>
            </a:r>
            <a:endParaRPr sz="2000">
              <a:latin typeface="Calibri"/>
              <a:cs typeface="Calibri"/>
            </a:endParaRPr>
          </a:p>
          <a:p>
            <a:pPr marL="2021839">
              <a:lnSpc>
                <a:spcPts val="2320"/>
              </a:lnSpc>
            </a:pPr>
            <a:r>
              <a:rPr sz="2000" dirty="0">
                <a:latin typeface="Calibri"/>
                <a:cs typeface="Calibri"/>
              </a:rPr>
              <a:t>объединяющее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более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тыс.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специалистов,</a:t>
            </a:r>
            <a:endParaRPr sz="2000">
              <a:latin typeface="Calibri"/>
              <a:cs typeface="Calibri"/>
            </a:endParaRPr>
          </a:p>
          <a:p>
            <a:pPr marL="2021839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работающих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области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компьютерных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наук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и</a:t>
            </a:r>
            <a:endParaRPr sz="2000">
              <a:latin typeface="Calibri"/>
              <a:cs typeface="Calibri"/>
            </a:endParaRPr>
          </a:p>
          <a:p>
            <a:pPr marL="2021839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технологий.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6576" y="531317"/>
            <a:ext cx="5449570" cy="11779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39065" marR="5080" indent="-127000">
              <a:lnSpc>
                <a:spcPts val="4280"/>
              </a:lnSpc>
              <a:spcBef>
                <a:spcPts val="675"/>
              </a:spcBef>
            </a:pP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2.</a:t>
            </a:r>
            <a:r>
              <a:rPr sz="4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ОСНОВНЫЕ</a:t>
            </a:r>
            <a:r>
              <a:rPr sz="4000" spc="-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ПОНЯТИЯ </a:t>
            </a: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4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ОПРЕДЕЛЕНИЯ</a:t>
            </a:r>
            <a:endParaRPr sz="4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2050" y="243585"/>
            <a:ext cx="7216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ОРГАНИЗАЦИЯ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РАЗРАБОТКИ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ПРОГРАММНОГО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1016253"/>
            <a:ext cx="42989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1.Группа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проекта</a:t>
            </a:r>
            <a:r>
              <a:rPr spc="-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роли</a:t>
            </a:r>
            <a:r>
              <a:rPr spc="-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участников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9740" y="1319118"/>
            <a:ext cx="7973059" cy="74231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latin typeface="Microsoft Sans Serif"/>
                <a:cs typeface="Microsoft Sans Serif"/>
              </a:rPr>
              <a:t>2.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Документация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разработки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программного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обеспечения</a:t>
            </a:r>
            <a:r>
              <a:rPr sz="1900" spc="-10" dirty="0">
                <a:latin typeface="Microsoft Sans Serif"/>
                <a:cs typeface="Microsoft Sans Serif"/>
              </a:rPr>
              <a:t>.</a:t>
            </a: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25" dirty="0">
                <a:latin typeface="Microsoft Sans Serif"/>
                <a:cs typeface="Microsoft Sans Serif"/>
              </a:rPr>
              <a:t>3.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778" y="1031494"/>
            <a:ext cx="77603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Триада</a:t>
            </a:r>
            <a:r>
              <a:rPr sz="20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разработок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зависимости</a:t>
            </a:r>
            <a:r>
              <a:rPr sz="20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от</a:t>
            </a:r>
            <a:r>
              <a:rPr sz="20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количества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участников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652" y="1676400"/>
            <a:ext cx="6615519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95411"/>
            <a:ext cx="8074025" cy="456755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Авторская</a:t>
            </a:r>
            <a:r>
              <a:rPr sz="20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Жизненный</a:t>
            </a:r>
            <a:r>
              <a:rPr sz="2000" spc="-6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цикл</a:t>
            </a:r>
            <a:r>
              <a:rPr sz="20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разработки</a:t>
            </a:r>
            <a:r>
              <a:rPr sz="2000" spc="-7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поддерживается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одним</a:t>
            </a:r>
            <a:r>
              <a:rPr sz="20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единственным</a:t>
            </a:r>
            <a:endParaRPr sz="2000">
              <a:latin typeface="Microsoft Sans Serif"/>
              <a:cs typeface="Microsoft Sans Serif"/>
            </a:endParaRPr>
          </a:p>
          <a:p>
            <a:pPr marL="12700" marR="2331720">
              <a:lnSpc>
                <a:spcPct val="100000"/>
              </a:lnSpc>
            </a:pP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человеком</a:t>
            </a:r>
            <a:r>
              <a:rPr sz="2000" spc="-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(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70-80-е</a:t>
            </a:r>
            <a:r>
              <a:rPr sz="2000" spc="-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годы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XX</a:t>
            </a:r>
            <a:r>
              <a:rPr sz="20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века</a:t>
            </a:r>
            <a:r>
              <a:rPr sz="20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).</a:t>
            </a:r>
            <a:r>
              <a:rPr sz="2000" spc="50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Применение</a:t>
            </a:r>
            <a:r>
              <a:rPr sz="20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в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области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наукоемких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приложений: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необходимость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171717"/>
                </a:solidFill>
                <a:latin typeface="Microsoft Sans Serif"/>
                <a:cs typeface="Microsoft Sans Serif"/>
              </a:rPr>
              <a:t>многолетнего 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изучения</a:t>
            </a:r>
            <a:r>
              <a:rPr sz="20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предметной</a:t>
            </a:r>
            <a:r>
              <a:rPr sz="2000" spc="-1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области,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  <a:tab pos="1997075" algn="l"/>
                <a:tab pos="3037840" algn="l"/>
                <a:tab pos="4512310" algn="l"/>
                <a:tab pos="6045835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практически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полное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отсутствие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начального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финансирования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проекта,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425450" algn="l"/>
                <a:tab pos="1610995" algn="l"/>
                <a:tab pos="4010660" algn="l"/>
                <a:tab pos="6169025" algn="l"/>
                <a:tab pos="7281545" algn="l"/>
              </a:tabLst>
            </a:pP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малая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рентабельность,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определяемая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узким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60" dirty="0">
                <a:solidFill>
                  <a:srgbClr val="171717"/>
                </a:solidFill>
                <a:latin typeface="Microsoft Sans Serif"/>
                <a:cs typeface="Microsoft Sans Serif"/>
              </a:rPr>
              <a:t>кругом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пользователей.</a:t>
            </a:r>
            <a:endParaRPr sz="20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Объем</a:t>
            </a:r>
            <a:r>
              <a:rPr sz="2000" spc="11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программного</a:t>
            </a:r>
            <a:r>
              <a:rPr sz="2000" spc="1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продукта,</a:t>
            </a:r>
            <a:r>
              <a:rPr sz="2000" spc="114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выполненного</a:t>
            </a:r>
            <a:r>
              <a:rPr sz="2000" spc="9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методом</a:t>
            </a:r>
            <a:r>
              <a:rPr sz="2000" spc="114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авторской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разработки,</a:t>
            </a:r>
            <a:r>
              <a:rPr sz="2000" spc="18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в</a:t>
            </a:r>
            <a:r>
              <a:rPr sz="2000" spc="19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5-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20</a:t>
            </a:r>
            <a:r>
              <a:rPr sz="2000" spc="204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</a:t>
            </a:r>
            <a:r>
              <a:rPr sz="2000" spc="19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меньше</a:t>
            </a:r>
            <a:r>
              <a:rPr sz="2000" spc="18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</a:t>
            </a:r>
            <a:r>
              <a:rPr sz="2000" spc="20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сравнению</a:t>
            </a:r>
            <a:r>
              <a:rPr sz="2000" spc="18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с</a:t>
            </a:r>
            <a:r>
              <a:rPr sz="2000" spc="19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индустриальными аналогами.</a:t>
            </a:r>
            <a:endParaRPr sz="20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tabLst>
                <a:tab pos="2059305" algn="l"/>
                <a:tab pos="4222750" algn="l"/>
                <a:tab pos="6653530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Авторская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разработка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предполагает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достижение</a:t>
            </a:r>
            <a:endParaRPr sz="20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профессионального</a:t>
            </a:r>
            <a:r>
              <a:rPr sz="2000" spc="-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успеха</a:t>
            </a:r>
            <a:r>
              <a:rPr sz="2000" spc="-3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</a:t>
            </a:r>
            <a:r>
              <a:rPr sz="20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известности</a:t>
            </a:r>
            <a:r>
              <a:rPr sz="2000" spc="-7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6298" y="1031494"/>
            <a:ext cx="284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Авторская</a:t>
            </a:r>
            <a:r>
              <a:rPr sz="20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73149"/>
            <a:ext cx="25082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04925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Иногда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авторская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4846" y="1473149"/>
            <a:ext cx="1360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разработка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4902" y="1473149"/>
            <a:ext cx="21520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61185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выигрывать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по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778635"/>
            <a:ext cx="27889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40330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производительности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в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00754" y="1473149"/>
            <a:ext cx="510794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810260" algn="ctr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может</a:t>
            </a:r>
            <a:endParaRPr sz="2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1278255" algn="l"/>
                <a:tab pos="1621155" algn="l"/>
                <a:tab pos="2537460" algn="l"/>
                <a:tab pos="3134995" algn="l"/>
                <a:tab pos="3464560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тридцать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и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более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у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коллективной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2083435"/>
            <a:ext cx="4335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разработки,</a:t>
            </a:r>
            <a:r>
              <a:rPr sz="2000" spc="-9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что</a:t>
            </a:r>
            <a:r>
              <a:rPr sz="2000" spc="-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достигается</a:t>
            </a:r>
            <a:r>
              <a:rPr sz="2000" spc="-7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за</a:t>
            </a:r>
            <a:r>
              <a:rPr sz="2000" spc="-7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счет: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2388235"/>
            <a:ext cx="37833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330" indent="-97155">
              <a:lnSpc>
                <a:spcPct val="100000"/>
              </a:lnSpc>
              <a:spcBef>
                <a:spcPts val="105"/>
              </a:spcBef>
              <a:buSzPct val="95000"/>
              <a:buChar char="•"/>
              <a:tabLst>
                <a:tab pos="100330" algn="l"/>
                <a:tab pos="1890395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исключения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межличностных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6013" y="2388235"/>
            <a:ext cx="39312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64715" algn="l"/>
                <a:tab pos="3790950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коммуникаций,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связанных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с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2692730"/>
            <a:ext cx="807275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необходимостью</a:t>
            </a:r>
            <a:r>
              <a:rPr sz="2000" spc="120" dirty="0">
                <a:solidFill>
                  <a:srgbClr val="171717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порождения</a:t>
            </a:r>
            <a:r>
              <a:rPr sz="2000" spc="120" dirty="0">
                <a:solidFill>
                  <a:srgbClr val="171717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</a:t>
            </a:r>
            <a:r>
              <a:rPr sz="2000" spc="125" dirty="0">
                <a:solidFill>
                  <a:srgbClr val="171717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изучения</a:t>
            </a:r>
            <a:r>
              <a:rPr sz="2000" spc="125" dirty="0">
                <a:solidFill>
                  <a:srgbClr val="171717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большого</a:t>
            </a:r>
            <a:r>
              <a:rPr sz="2000" spc="125" dirty="0">
                <a:solidFill>
                  <a:srgbClr val="171717"/>
                </a:solidFill>
                <a:latin typeface="Microsoft Sans Serif"/>
                <a:cs typeface="Microsoft Sans Serif"/>
              </a:rPr>
              <a:t> 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количества</a:t>
            </a:r>
            <a:endParaRPr sz="20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</a:pP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технологической</a:t>
            </a:r>
            <a:r>
              <a:rPr sz="20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документации;</a:t>
            </a:r>
            <a:endParaRPr sz="2000">
              <a:latin typeface="Microsoft Sans Serif"/>
              <a:cs typeface="Microsoft Sans Serif"/>
            </a:endParaRPr>
          </a:p>
          <a:p>
            <a:pPr marL="12700" marR="5080" indent="-9525" algn="just">
              <a:lnSpc>
                <a:spcPct val="100000"/>
              </a:lnSpc>
              <a:buSzPct val="95000"/>
              <a:buChar char="•"/>
              <a:tabLst>
                <a:tab pos="100330" algn="l"/>
              </a:tabLst>
            </a:pP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исключения</a:t>
            </a:r>
            <a:r>
              <a:rPr sz="2000" spc="4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работ</a:t>
            </a:r>
            <a:r>
              <a:rPr sz="2000" spc="48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</a:t>
            </a:r>
            <a:r>
              <a:rPr sz="2000" spc="4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разбиению</a:t>
            </a:r>
            <a:r>
              <a:rPr sz="2000" spc="459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проекта</a:t>
            </a:r>
            <a:r>
              <a:rPr sz="2000" spc="47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на</a:t>
            </a:r>
            <a:r>
              <a:rPr sz="2000" spc="4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составляющие,</a:t>
            </a:r>
            <a:r>
              <a:rPr sz="2000" spc="4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по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распределению</a:t>
            </a:r>
            <a:r>
              <a:rPr sz="2000" spc="180" dirty="0">
                <a:solidFill>
                  <a:srgbClr val="171717"/>
                </a:solidFill>
                <a:latin typeface="Microsoft Sans Serif"/>
                <a:cs typeface="Microsoft Sans Serif"/>
              </a:rPr>
              <a:t> 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их</a:t>
            </a:r>
            <a:r>
              <a:rPr sz="2000" spc="180" dirty="0">
                <a:solidFill>
                  <a:srgbClr val="171717"/>
                </a:solidFill>
                <a:latin typeface="Microsoft Sans Serif"/>
                <a:cs typeface="Microsoft Sans Serif"/>
              </a:rPr>
              <a:t> 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между</a:t>
            </a:r>
            <a:r>
              <a:rPr sz="2000" spc="180" dirty="0">
                <a:solidFill>
                  <a:srgbClr val="171717"/>
                </a:solidFill>
                <a:latin typeface="Microsoft Sans Serif"/>
                <a:cs typeface="Microsoft Sans Serif"/>
              </a:rPr>
              <a:t> 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исполнителями,</a:t>
            </a:r>
            <a:r>
              <a:rPr sz="2000" spc="180" dirty="0">
                <a:solidFill>
                  <a:srgbClr val="171717"/>
                </a:solidFill>
                <a:latin typeface="Microsoft Sans Serif"/>
                <a:cs typeface="Microsoft Sans Serif"/>
              </a:rPr>
              <a:t> 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</a:t>
            </a:r>
            <a:r>
              <a:rPr sz="2000" spc="185" dirty="0">
                <a:solidFill>
                  <a:srgbClr val="171717"/>
                </a:solidFill>
                <a:latin typeface="Microsoft Sans Serif"/>
                <a:cs typeface="Microsoft Sans Serif"/>
              </a:rPr>
              <a:t>  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координации деятельности</a:t>
            </a:r>
            <a:r>
              <a:rPr sz="20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исполнителей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</a:t>
            </a:r>
            <a:r>
              <a:rPr sz="20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контролю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за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их</a:t>
            </a: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работой.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95411"/>
            <a:ext cx="8072120" cy="502539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Коллективная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spcBef>
                <a:spcPts val="1080"/>
              </a:spcBef>
            </a:pPr>
            <a:r>
              <a:rPr sz="2000" dirty="0">
                <a:latin typeface="Microsoft Sans Serif"/>
                <a:cs typeface="Microsoft Sans Serif"/>
              </a:rPr>
              <a:t>Собрать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стадо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баранов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легко,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трудно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собрать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стадо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кошек.</a:t>
            </a:r>
            <a:endParaRPr sz="20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2000" b="1" i="1" dirty="0">
                <a:latin typeface="Arial"/>
                <a:cs typeface="Arial"/>
              </a:rPr>
              <a:t>С.</a:t>
            </a:r>
            <a:r>
              <a:rPr sz="2000" b="1" i="1" spc="-2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П.</a:t>
            </a:r>
            <a:r>
              <a:rPr sz="2000" b="1" i="1" spc="-15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Капица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 marR="340995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Одним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основных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вопросов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коллективной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разработки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является </a:t>
            </a:r>
            <a:r>
              <a:rPr sz="2000" spc="-25" dirty="0">
                <a:latin typeface="Microsoft Sans Serif"/>
                <a:cs typeface="Microsoft Sans Serif"/>
              </a:rPr>
              <a:t>разделение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труда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равноправных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соисполнителей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до </a:t>
            </a:r>
            <a:r>
              <a:rPr sz="2000" spc="-20" dirty="0">
                <a:latin typeface="Microsoft Sans Serif"/>
                <a:cs typeface="Microsoft Sans Serif"/>
              </a:rPr>
              <a:t>организации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виде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жесткой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структуры.</a:t>
            </a:r>
            <a:endParaRPr sz="2000">
              <a:latin typeface="Microsoft Sans Serif"/>
              <a:cs typeface="Microsoft Sans Serif"/>
            </a:endParaRPr>
          </a:p>
          <a:p>
            <a:pPr marL="88900" marR="498094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Microsoft Sans Serif"/>
                <a:cs typeface="Microsoft Sans Serif"/>
              </a:rPr>
              <a:t>Харлан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Миллз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[Брукс </a:t>
            </a:r>
            <a:r>
              <a:rPr sz="2000" dirty="0">
                <a:latin typeface="Microsoft Sans Serif"/>
                <a:cs typeface="Microsoft Sans Serif"/>
              </a:rPr>
              <a:t>1999]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предложил </a:t>
            </a:r>
            <a:r>
              <a:rPr sz="2000" spc="-20" dirty="0">
                <a:latin typeface="Microsoft Sans Serif"/>
                <a:cs typeface="Microsoft Sans Serif"/>
              </a:rPr>
              <a:t>организовывать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команды </a:t>
            </a:r>
            <a:r>
              <a:rPr sz="2000" dirty="0">
                <a:latin typeface="Microsoft Sans Serif"/>
                <a:cs typeface="Microsoft Sans Serif"/>
              </a:rPr>
              <a:t>(бригады)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главного </a:t>
            </a:r>
            <a:r>
              <a:rPr sz="2000" spc="-20" dirty="0">
                <a:latin typeface="Microsoft Sans Serif"/>
                <a:cs typeface="Microsoft Sans Serif"/>
              </a:rPr>
              <a:t>программиста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(chief </a:t>
            </a:r>
            <a:r>
              <a:rPr sz="2000" dirty="0">
                <a:latin typeface="Microsoft Sans Serif"/>
                <a:cs typeface="Microsoft Sans Serif"/>
              </a:rPr>
              <a:t>programmer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teams), </a:t>
            </a:r>
            <a:r>
              <a:rPr sz="2000" dirty="0">
                <a:latin typeface="Microsoft Sans Serif"/>
                <a:cs typeface="Microsoft Sans Serif"/>
              </a:rPr>
              <a:t>подобные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хирургическим </a:t>
            </a:r>
            <a:r>
              <a:rPr sz="2000" spc="-10" dirty="0">
                <a:latin typeface="Microsoft Sans Serif"/>
                <a:cs typeface="Microsoft Sans Serif"/>
              </a:rPr>
              <a:t>бригадам.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7547" y="3581400"/>
            <a:ext cx="5066452" cy="3090672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89318"/>
            <a:ext cx="7399020" cy="152527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2398395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Коллективная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00" spc="-20" dirty="0">
                <a:latin typeface="Microsoft Sans Serif"/>
                <a:cs typeface="Microsoft Sans Serif"/>
              </a:rPr>
              <a:t>Психологические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командные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роли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Роб</a:t>
            </a:r>
            <a:r>
              <a:rPr sz="2000" spc="-35" dirty="0">
                <a:latin typeface="Microsoft Sans Serif"/>
                <a:cs typeface="Microsoft Sans Serif"/>
              </a:rPr>
              <a:t> Томсет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(Rob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Thomsett)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[Thomsett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1990]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предложил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восемь ключевых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ролей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716" y="2590800"/>
            <a:ext cx="7285083" cy="3080004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89318"/>
            <a:ext cx="8037195" cy="548830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Коллективная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00" b="1" spc="-10" dirty="0">
                <a:latin typeface="Arial"/>
                <a:cs typeface="Arial"/>
              </a:rPr>
              <a:t>Психологические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командные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роли</a:t>
            </a:r>
            <a:endParaRPr sz="2000">
              <a:latin typeface="Arial"/>
              <a:cs typeface="Arial"/>
            </a:endParaRPr>
          </a:p>
          <a:p>
            <a:pPr marL="12700" marR="64325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Роб</a:t>
            </a:r>
            <a:r>
              <a:rPr sz="2000" spc="-35" dirty="0">
                <a:latin typeface="Microsoft Sans Serif"/>
                <a:cs typeface="Microsoft Sans Serif"/>
              </a:rPr>
              <a:t> Томсет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(Rob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Thomsett)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[Thomsett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1990]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предложил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восемь ключевых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ролей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проекте:</a:t>
            </a:r>
            <a:endParaRPr sz="2000">
              <a:latin typeface="Microsoft Sans Serif"/>
              <a:cs typeface="Microsoft Sans Serif"/>
            </a:endParaRPr>
          </a:p>
          <a:p>
            <a:pPr marL="12700" marR="49085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Председатель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Выбирает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путь,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которому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команда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движется </a:t>
            </a:r>
            <a:r>
              <a:rPr sz="2000" dirty="0">
                <a:latin typeface="Microsoft Sans Serif"/>
                <a:cs typeface="Microsoft Sans Serif"/>
              </a:rPr>
              <a:t>вперед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общим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целям.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Умеет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обнаружить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сильные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слабые </a:t>
            </a:r>
            <a:r>
              <a:rPr sz="2000" dirty="0">
                <a:latin typeface="Microsoft Sans Serif"/>
                <a:cs typeface="Microsoft Sans Serif"/>
              </a:rPr>
              <a:t>стороны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команды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обеспечить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наибольшее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применение потенциала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каждого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участника.</a:t>
            </a:r>
            <a:endParaRPr sz="2000">
              <a:latin typeface="Microsoft Sans Serif"/>
              <a:cs typeface="Microsoft Sans Serif"/>
            </a:endParaRPr>
          </a:p>
          <a:p>
            <a:pPr marL="12700" marR="126746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Архитектор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Придает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законченную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форму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действиям </a:t>
            </a:r>
            <a:r>
              <a:rPr sz="2000" spc="-20" dirty="0">
                <a:latin typeface="Microsoft Sans Serif"/>
                <a:cs typeface="Microsoft Sans Serif"/>
              </a:rPr>
              <a:t>команды.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Имеет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четкое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представление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проблемах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их </a:t>
            </a:r>
            <a:r>
              <a:rPr sz="2000" spc="-30" dirty="0">
                <a:latin typeface="Microsoft Sans Serif"/>
                <a:cs typeface="Microsoft Sans Serif"/>
              </a:rPr>
              <a:t>возможных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решениях.</a:t>
            </a:r>
            <a:endParaRPr sz="2000">
              <a:latin typeface="Microsoft Sans Serif"/>
              <a:cs typeface="Microsoft Sans Serif"/>
            </a:endParaRPr>
          </a:p>
          <a:p>
            <a:pPr marL="12700" marR="10795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Arial"/>
                <a:cs typeface="Arial"/>
              </a:rPr>
              <a:t>Генератор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идей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Предлагает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радикально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новые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идеи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стратегии, </a:t>
            </a:r>
            <a:r>
              <a:rPr sz="2000" dirty="0">
                <a:latin typeface="Microsoft Sans Serif"/>
                <a:cs typeface="Microsoft Sans Serif"/>
              </a:rPr>
              <a:t>новые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подходы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решению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проблем,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которыми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сталкивается группа.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Особое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внимание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уделяет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главным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проблемам.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Критик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же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скептик,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оценивающий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проблемы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прагматической </a:t>
            </a:r>
            <a:r>
              <a:rPr sz="2000" spc="-30" dirty="0">
                <a:latin typeface="Microsoft Sans Serif"/>
                <a:cs typeface="Microsoft Sans Serif"/>
              </a:rPr>
              <a:t>точки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зрения.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Ищет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недостатки,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изъяны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недоделки.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Компенсирует </a:t>
            </a:r>
            <a:r>
              <a:rPr sz="2000" spc="-25" dirty="0">
                <a:latin typeface="Microsoft Sans Serif"/>
                <a:cs typeface="Microsoft Sans Serif"/>
              </a:rPr>
              <a:t>оптимизм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генератора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идей.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89318"/>
            <a:ext cx="7887334" cy="426910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84150" algn="ctr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Коллективная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00" b="1" dirty="0">
                <a:latin typeface="Arial"/>
                <a:cs typeface="Arial"/>
              </a:rPr>
              <a:t>Исполнитель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Работник,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собственно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занимающийся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написанием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кода.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Как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правило,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обладает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широтой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кругозора.</a:t>
            </a:r>
            <a:endParaRPr sz="2000">
              <a:latin typeface="Microsoft Sans Serif"/>
              <a:cs typeface="Microsoft Sans Serif"/>
            </a:endParaRPr>
          </a:p>
          <a:p>
            <a:pPr marL="12700" marR="20129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Завершающий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Поддерживает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команде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настойчивость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достижении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цели.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Играет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доминирующую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роль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завершающих </a:t>
            </a:r>
            <a:r>
              <a:rPr sz="2000" dirty="0">
                <a:latin typeface="Microsoft Sans Serif"/>
                <a:cs typeface="Microsoft Sans Serif"/>
              </a:rPr>
              <a:t>стадиях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разработки.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Дипломат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Поддерживает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силу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духа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участниках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 </a:t>
            </a:r>
            <a:r>
              <a:rPr sz="2000" spc="-30" dirty="0">
                <a:latin typeface="Microsoft Sans Serif"/>
                <a:cs typeface="Microsoft Sans Serif"/>
              </a:rPr>
              <a:t>Оказывает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помощь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трудных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положениях.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Пытается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улучшить </a:t>
            </a:r>
            <a:r>
              <a:rPr sz="2000" spc="-25" dirty="0">
                <a:latin typeface="Microsoft Sans Serif"/>
                <a:cs typeface="Microsoft Sans Serif"/>
              </a:rPr>
              <a:t>взаимоотношения</a:t>
            </a:r>
            <a:r>
              <a:rPr sz="2000" dirty="0">
                <a:latin typeface="Microsoft Sans Serif"/>
                <a:cs typeface="Microsoft Sans Serif"/>
              </a:rPr>
              <a:t> в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команде.</a:t>
            </a:r>
            <a:endParaRPr sz="2000">
              <a:latin typeface="Microsoft Sans Serif"/>
              <a:cs typeface="Microsoft Sans Serif"/>
            </a:endParaRPr>
          </a:p>
          <a:p>
            <a:pPr marL="12700" marR="4572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Организатор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Обнаруживает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сообщает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новых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идеях, </a:t>
            </a:r>
            <a:r>
              <a:rPr sz="2000" spc="-20" dirty="0">
                <a:latin typeface="Microsoft Sans Serif"/>
                <a:cs typeface="Microsoft Sans Serif"/>
              </a:rPr>
              <a:t>разработках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ресурсах.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Имеет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много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друзей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связей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своей </a:t>
            </a:r>
            <a:r>
              <a:rPr sz="2000" spc="-20" dirty="0">
                <a:latin typeface="Microsoft Sans Serif"/>
                <a:cs typeface="Microsoft Sans Serif"/>
              </a:rPr>
              <a:t>организации,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помощью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можно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выпросить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одолжить </a:t>
            </a:r>
            <a:r>
              <a:rPr sz="2000" spc="-20" dirty="0">
                <a:latin typeface="Microsoft Sans Serif"/>
                <a:cs typeface="Microsoft Sans Serif"/>
              </a:rPr>
              <a:t>необходимые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ресурсы.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79474"/>
            <a:ext cx="8072120" cy="4888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Общинная</a:t>
            </a:r>
            <a:r>
              <a:rPr sz="2200" b="1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45"/>
              </a:spcBef>
            </a:pPr>
            <a:r>
              <a:rPr sz="2000" i="1" spc="-10" dirty="0">
                <a:latin typeface="Arial"/>
                <a:cs typeface="Arial"/>
              </a:rPr>
              <a:t>Совершенство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в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проекте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достигается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не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тогда,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когда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нечего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latin typeface="Arial"/>
                <a:cs typeface="Arial"/>
              </a:rPr>
              <a:t>добавить,</a:t>
            </a:r>
            <a:r>
              <a:rPr sz="2000" i="1" spc="-8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а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тогда,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когда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нечего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убрать.</a:t>
            </a:r>
            <a:endParaRPr sz="2000">
              <a:latin typeface="Arial"/>
              <a:cs typeface="Arial"/>
            </a:endParaRPr>
          </a:p>
          <a:p>
            <a:pPr marL="496189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Антуан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Сент-Экзюпери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Microsoft Sans Serif"/>
              <a:cs typeface="Microsoft Sans Serif"/>
            </a:endParaRPr>
          </a:p>
          <a:p>
            <a:pPr marL="12700" marR="153670">
              <a:lnSpc>
                <a:spcPct val="100000"/>
              </a:lnSpc>
              <a:tabLst>
                <a:tab pos="2693670" algn="l"/>
              </a:tabLst>
            </a:pPr>
            <a:r>
              <a:rPr sz="2000" dirty="0">
                <a:latin typeface="Microsoft Sans Serif"/>
                <a:cs typeface="Microsoft Sans Serif"/>
              </a:rPr>
              <a:t>Идеология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общинной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("базарной")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модели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 сформулирована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статье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Эрика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Раймонда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"Собор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Базар".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Характеристики:.</a:t>
            </a:r>
            <a:endParaRPr sz="2000">
              <a:latin typeface="Microsoft Sans Serif"/>
              <a:cs typeface="Microsoft Sans Serif"/>
            </a:endParaRPr>
          </a:p>
          <a:p>
            <a:pPr marL="100330" indent="-97155">
              <a:lnSpc>
                <a:spcPct val="100000"/>
              </a:lnSpc>
              <a:buSzPct val="95000"/>
              <a:buChar char="•"/>
              <a:tabLst>
                <a:tab pos="10033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Децентролизованность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разработки.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существует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ограничения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сверху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количество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людей,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принимающих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участие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проекте.</a:t>
            </a:r>
            <a:endParaRPr sz="2000">
              <a:latin typeface="Microsoft Sans Serif"/>
              <a:cs typeface="Microsoft Sans Serif"/>
            </a:endParaRPr>
          </a:p>
          <a:p>
            <a:pPr marL="100330" indent="-97155">
              <a:lnSpc>
                <a:spcPct val="100000"/>
              </a:lnSpc>
              <a:buSzPct val="95000"/>
              <a:buChar char="•"/>
              <a:tabLst>
                <a:tab pos="10033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Разработка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ведется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базе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открытых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исходных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текстов.</a:t>
            </a:r>
            <a:endParaRPr sz="2000">
              <a:latin typeface="Microsoft Sans Serif"/>
              <a:cs typeface="Microsoft Sans Serif"/>
            </a:endParaRPr>
          </a:p>
          <a:p>
            <a:pPr marL="12700" marR="1138555" indent="-9525">
              <a:lnSpc>
                <a:spcPct val="100000"/>
              </a:lnSpc>
              <a:buSzPct val="95000"/>
              <a:buChar char="•"/>
              <a:tabLst>
                <a:tab pos="100330" algn="l"/>
              </a:tabLst>
            </a:pPr>
            <a:r>
              <a:rPr sz="2000" dirty="0">
                <a:latin typeface="Microsoft Sans Serif"/>
                <a:cs typeface="Microsoft Sans Serif"/>
              </a:rPr>
              <a:t>	Большое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количество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внешних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тестеров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(бета-</a:t>
            </a:r>
            <a:r>
              <a:rPr sz="2000" spc="-10" dirty="0">
                <a:latin typeface="Microsoft Sans Serif"/>
                <a:cs typeface="Microsoft Sans Serif"/>
              </a:rPr>
              <a:t>тестеров), позволяющих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быстро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обнаруживать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ошибки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проблемы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программе.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9108948" y="0"/>
                </a:lnTo>
                <a:lnTo>
                  <a:pt x="0" y="0"/>
                </a:lnTo>
                <a:lnTo>
                  <a:pt x="0" y="745236"/>
                </a:lnTo>
                <a:lnTo>
                  <a:pt x="0" y="762000"/>
                </a:lnTo>
                <a:lnTo>
                  <a:pt x="9108948" y="762000"/>
                </a:lnTo>
                <a:lnTo>
                  <a:pt x="9108948" y="745236"/>
                </a:lnTo>
                <a:lnTo>
                  <a:pt x="9144000" y="745236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4750" y="111230"/>
            <a:ext cx="7124700" cy="58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2.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20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2000" b="1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2000" b="1" spc="-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endParaRPr sz="2000">
              <a:latin typeface="Arial"/>
              <a:cs typeface="Arial"/>
            </a:endParaRPr>
          </a:p>
          <a:p>
            <a:pPr marL="2569210">
              <a:lnSpc>
                <a:spcPct val="100000"/>
              </a:lnSpc>
            </a:pP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06120"/>
          </a:xfrm>
          <a:custGeom>
            <a:avLst/>
            <a:gdLst/>
            <a:ahLst/>
            <a:cxnLst/>
            <a:rect l="l" t="t" r="r" b="b"/>
            <a:pathLst>
              <a:path w="9144000" h="706120">
                <a:moveTo>
                  <a:pt x="0" y="705612"/>
                </a:moveTo>
                <a:lnTo>
                  <a:pt x="9144000" y="705612"/>
                </a:lnTo>
                <a:lnTo>
                  <a:pt x="9144000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9740" y="17525"/>
            <a:ext cx="8100059" cy="523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9755" marR="5080" indent="-297878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2.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ДОКУМЕНТАЦИЯ</a:t>
            </a:r>
            <a:r>
              <a:rPr sz="20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ПРОЦЕССА</a:t>
            </a:r>
            <a:r>
              <a:rPr sz="20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20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 ОБЕСПЕЧЕНИЯ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Роль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документации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проекте: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средство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передачи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информации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между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разработчиками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ПС,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средство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управления</a:t>
            </a:r>
            <a:r>
              <a:rPr sz="2000" spc="-20" dirty="0">
                <a:latin typeface="Microsoft Sans Serif"/>
                <a:cs typeface="Microsoft Sans Serif"/>
              </a:rPr>
              <a:t> разработкой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ПС,</a:t>
            </a:r>
            <a:endParaRPr sz="2000">
              <a:latin typeface="Microsoft Sans Serif"/>
              <a:cs typeface="Microsoft Sans Serif"/>
            </a:endParaRPr>
          </a:p>
          <a:p>
            <a:pPr marL="355600" marR="25717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средство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передачи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пользователям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информации,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необходимой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сопровождения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355600" marR="716915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Документацию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можно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разбить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две </a:t>
            </a:r>
            <a:r>
              <a:rPr sz="2000" spc="-10" dirty="0">
                <a:latin typeface="Microsoft Sans Serif"/>
                <a:cs typeface="Microsoft Sans Serif"/>
              </a:rPr>
              <a:t>группы: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1.Документы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2.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Документы,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входящие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 состав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ПС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(product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documentation)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Sans Serif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168" y="1693265"/>
            <a:ext cx="8091170" cy="362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 marR="43180" indent="-382905">
              <a:lnSpc>
                <a:spcPct val="120000"/>
              </a:lnSpc>
              <a:spcBef>
                <a:spcPts val="100"/>
              </a:spcBef>
              <a:buChar char="■"/>
              <a:tabLst>
                <a:tab pos="394970" algn="l"/>
              </a:tabLst>
            </a:pPr>
            <a:r>
              <a:rPr sz="2000" spc="-3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Программное</a:t>
            </a:r>
            <a:r>
              <a:rPr sz="2000" spc="-6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обеспечение</a:t>
            </a:r>
            <a:r>
              <a:rPr sz="2000" spc="-6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(software)</a:t>
            </a:r>
            <a:r>
              <a:rPr sz="2000" spc="-3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—</a:t>
            </a:r>
            <a:r>
              <a:rPr sz="2000" spc="-25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совокупность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компьютерных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необходимых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для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их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эксплуатации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документов</a:t>
            </a:r>
            <a:endParaRPr sz="2000">
              <a:latin typeface="Franklin Gothic Medium"/>
              <a:cs typeface="Franklin Gothic Medium"/>
            </a:endParaRPr>
          </a:p>
          <a:p>
            <a:pPr marL="394970" marR="952500" indent="-382905">
              <a:lnSpc>
                <a:spcPct val="120000"/>
              </a:lnSpc>
              <a:spcBef>
                <a:spcPts val="1200"/>
              </a:spcBef>
              <a:buChar char="■"/>
              <a:tabLst>
                <a:tab pos="394970" algn="l"/>
              </a:tabLst>
            </a:pPr>
            <a:r>
              <a:rPr sz="2000" spc="-2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Программное</a:t>
            </a:r>
            <a:r>
              <a:rPr sz="2000" spc="-9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средство</a:t>
            </a:r>
            <a:r>
              <a:rPr sz="2000" spc="-6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–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ограниченная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часть</a:t>
            </a:r>
            <a:r>
              <a:rPr sz="2000" spc="-5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программного </a:t>
            </a:r>
            <a:r>
              <a:rPr sz="2000" spc="-25" dirty="0">
                <a:latin typeface="Franklin Gothic Medium"/>
                <a:cs typeface="Franklin Gothic Medium"/>
              </a:rPr>
              <a:t>обеспечения</a:t>
            </a:r>
            <a:r>
              <a:rPr sz="2000" spc="-75" dirty="0">
                <a:latin typeface="Franklin Gothic Medium"/>
                <a:cs typeface="Franklin Gothic Medium"/>
              </a:rPr>
              <a:t> </a:t>
            </a:r>
            <a:r>
              <a:rPr sz="2000" spc="-35" dirty="0">
                <a:latin typeface="Franklin Gothic Medium"/>
                <a:cs typeface="Franklin Gothic Medium"/>
              </a:rPr>
              <a:t>системы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35" dirty="0">
                <a:latin typeface="Franklin Gothic Medium"/>
                <a:cs typeface="Franklin Gothic Medium"/>
              </a:rPr>
              <a:t>обработки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информации,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имеющая </a:t>
            </a:r>
            <a:r>
              <a:rPr sz="2000" spc="-20" dirty="0">
                <a:latin typeface="Franklin Gothic Medium"/>
                <a:cs typeface="Franklin Gothic Medium"/>
              </a:rPr>
              <a:t>определенное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spc="-40" dirty="0">
                <a:latin typeface="Franklin Gothic Medium"/>
                <a:cs typeface="Franklin Gothic Medium"/>
              </a:rPr>
              <a:t>функциональное</a:t>
            </a:r>
            <a:r>
              <a:rPr sz="2000" spc="-1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назначение</a:t>
            </a:r>
            <a:endParaRPr sz="2000">
              <a:latin typeface="Franklin Gothic Medium"/>
              <a:cs typeface="Franklin Gothic Medium"/>
            </a:endParaRPr>
          </a:p>
          <a:p>
            <a:pPr marL="394970" marR="1413510" indent="-382905">
              <a:lnSpc>
                <a:spcPct val="120000"/>
              </a:lnSpc>
              <a:spcBef>
                <a:spcPts val="1200"/>
              </a:spcBef>
              <a:buChar char="■"/>
              <a:tabLst>
                <a:tab pos="394970" algn="l"/>
              </a:tabLst>
            </a:pPr>
            <a:r>
              <a:rPr sz="2000" spc="-3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Программный</a:t>
            </a:r>
            <a:r>
              <a:rPr sz="2000" spc="-8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продукт</a:t>
            </a:r>
            <a:r>
              <a:rPr sz="2000" spc="-6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(software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product)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—</a:t>
            </a:r>
            <a:r>
              <a:rPr sz="2000" spc="-3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совокупность </a:t>
            </a:r>
            <a:r>
              <a:rPr sz="2000" spc="-50" dirty="0">
                <a:latin typeface="Franklin Gothic Medium"/>
                <a:cs typeface="Franklin Gothic Medium"/>
              </a:rPr>
              <a:t>компьютерных</a:t>
            </a:r>
            <a:r>
              <a:rPr sz="2000" spc="-75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программ,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процедур</a:t>
            </a:r>
            <a:r>
              <a:rPr sz="2000" spc="-8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и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связанных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с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ними</a:t>
            </a:r>
            <a:endParaRPr sz="2000">
              <a:latin typeface="Franklin Gothic Medium"/>
              <a:cs typeface="Franklin Gothic Medium"/>
            </a:endParaRPr>
          </a:p>
          <a:p>
            <a:pPr marL="394970">
              <a:lnSpc>
                <a:spcPct val="100000"/>
              </a:lnSpc>
              <a:spcBef>
                <a:spcPts val="480"/>
              </a:spcBef>
            </a:pPr>
            <a:r>
              <a:rPr sz="2000" spc="-40" dirty="0">
                <a:latin typeface="Franklin Gothic Medium"/>
                <a:cs typeface="Franklin Gothic Medium"/>
              </a:rPr>
              <a:t>документации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и</a:t>
            </a:r>
            <a:r>
              <a:rPr sz="2000" spc="-20" dirty="0">
                <a:latin typeface="Franklin Gothic Medium"/>
                <a:cs typeface="Franklin Gothic Medium"/>
              </a:rPr>
              <a:t> данных, </a:t>
            </a:r>
            <a:r>
              <a:rPr sz="2000" spc="-30" dirty="0">
                <a:latin typeface="Franklin Gothic Medium"/>
                <a:cs typeface="Franklin Gothic Medium"/>
              </a:rPr>
              <a:t>предназначенная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для</a:t>
            </a:r>
            <a:r>
              <a:rPr sz="2000" spc="44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удовлетворения</a:t>
            </a:r>
            <a:endParaRPr sz="2000">
              <a:latin typeface="Franklin Gothic Medium"/>
              <a:cs typeface="Franklin Gothic Medium"/>
            </a:endParaRPr>
          </a:p>
          <a:p>
            <a:pPr marL="394970">
              <a:lnSpc>
                <a:spcPct val="100000"/>
              </a:lnSpc>
              <a:spcBef>
                <a:spcPts val="480"/>
              </a:spcBef>
            </a:pPr>
            <a:r>
              <a:rPr sz="2000" spc="-25" dirty="0">
                <a:latin typeface="Franklin Gothic Medium"/>
                <a:cs typeface="Franklin Gothic Medium"/>
              </a:rPr>
              <a:t>потребностей</a:t>
            </a:r>
            <a:r>
              <a:rPr sz="2000" spc="-95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пользователей,</a:t>
            </a:r>
            <a:r>
              <a:rPr sz="2000" spc="-8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широкого</a:t>
            </a:r>
            <a:r>
              <a:rPr sz="2000" spc="385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распространения</a:t>
            </a:r>
            <a:r>
              <a:rPr sz="2000" spc="-7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и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продажи.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0351" y="355168"/>
            <a:ext cx="5449570" cy="11779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39065" marR="5080" indent="-127000">
              <a:lnSpc>
                <a:spcPts val="4280"/>
              </a:lnSpc>
              <a:spcBef>
                <a:spcPts val="675"/>
              </a:spcBef>
            </a:pP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2.</a:t>
            </a:r>
            <a:r>
              <a:rPr sz="4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ОСНОВНЫЕ</a:t>
            </a:r>
            <a:r>
              <a:rPr sz="4000" spc="-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ПОНЯТИЯ </a:t>
            </a: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4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ОПРЕДЕЛЕНИЯ</a:t>
            </a:r>
            <a:endParaRPr sz="4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6615" y="898905"/>
            <a:ext cx="6403340" cy="2388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612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Документы</a:t>
            </a:r>
            <a:r>
              <a:rPr sz="22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управления</a:t>
            </a:r>
            <a:r>
              <a:rPr sz="2200" b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разработкой</a:t>
            </a:r>
            <a:r>
              <a:rPr sz="22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FF0000"/>
                </a:solidFill>
                <a:latin typeface="Arial"/>
                <a:cs typeface="Arial"/>
              </a:rPr>
              <a:t>ПС</a:t>
            </a:r>
            <a:r>
              <a:rPr sz="22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04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Планы,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Оценки,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Расписания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Отчёты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Стандарты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Рабочие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документы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Заметки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переписка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8365" y="17525"/>
            <a:ext cx="79711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0" marR="5080" indent="-2978785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2.</a:t>
            </a:r>
            <a:r>
              <a:rPr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ДОКУМЕНТАЦИЯ</a:t>
            </a:r>
            <a:r>
              <a:rPr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ПРОЦЕССА</a:t>
            </a:r>
            <a:r>
              <a:rPr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 ОБЕСПЕЧЕНИЯ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7760" y="940053"/>
            <a:ext cx="534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Документы, входящие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состав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ПС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88605"/>
            <a:ext cx="7675880" cy="36239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24790" indent="-213995">
              <a:lnSpc>
                <a:spcPct val="100000"/>
              </a:lnSpc>
              <a:spcBef>
                <a:spcPts val="585"/>
              </a:spcBef>
              <a:buSzPct val="95000"/>
              <a:buAutoNum type="arabicPeriod"/>
              <a:tabLst>
                <a:tab pos="22479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Пользовательская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документация</a:t>
            </a:r>
            <a:r>
              <a:rPr sz="2000" spc="-25" dirty="0">
                <a:latin typeface="Microsoft Sans Serif"/>
                <a:cs typeface="Microsoft Sans Serif"/>
              </a:rPr>
              <a:t> ПС.</a:t>
            </a:r>
            <a:endParaRPr sz="2000">
              <a:latin typeface="Microsoft Sans Serif"/>
              <a:cs typeface="Microsoft Sans Serif"/>
            </a:endParaRPr>
          </a:p>
          <a:p>
            <a:pPr marL="35560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Общее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функциональное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описание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35560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Руководство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инсталляции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35560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Инструкция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применению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355600" lvl="1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Справочник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12700" marR="3004185" lvl="1" indent="342900">
              <a:lnSpc>
                <a:spcPct val="120000"/>
              </a:lnSpc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Руководство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управлению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 </a:t>
            </a:r>
            <a:r>
              <a:rPr sz="2000" spc="-30" dirty="0">
                <a:latin typeface="Microsoft Sans Serif"/>
                <a:cs typeface="Microsoft Sans Serif"/>
              </a:rPr>
              <a:t>2.Документация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сопровождению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lvl="1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Документация,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определяющая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строение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 </a:t>
            </a:r>
            <a:r>
              <a:rPr sz="2000" dirty="0">
                <a:latin typeface="Microsoft Sans Serif"/>
                <a:cs typeface="Microsoft Sans Serif"/>
              </a:rPr>
              <a:t>данных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ПС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технологию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</a:t>
            </a:r>
            <a:endParaRPr sz="2000">
              <a:latin typeface="Microsoft Sans Serif"/>
              <a:cs typeface="Microsoft Sans Serif"/>
            </a:endParaRPr>
          </a:p>
          <a:p>
            <a:pPr marL="35560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Документация,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помогающая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вносить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изменения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537" y="221044"/>
            <a:ext cx="800862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706120"/>
          </a:xfrm>
          <a:custGeom>
            <a:avLst/>
            <a:gdLst/>
            <a:ahLst/>
            <a:cxnLst/>
            <a:rect l="l" t="t" r="r" b="b"/>
            <a:pathLst>
              <a:path w="9144000" h="706120">
                <a:moveTo>
                  <a:pt x="0" y="705612"/>
                </a:moveTo>
                <a:lnTo>
                  <a:pt x="9144000" y="705612"/>
                </a:lnTo>
                <a:lnTo>
                  <a:pt x="9144000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8365" y="17525"/>
            <a:ext cx="79711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0" marR="5080" indent="-297878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2.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ДОКУМЕНТАЦИЯ</a:t>
            </a:r>
            <a:r>
              <a:rPr sz="20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ПРОЦЕССА</a:t>
            </a:r>
            <a:r>
              <a:rPr sz="20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20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 ОБЕСПЕЧЕНИЯ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3715" y="925195"/>
            <a:ext cx="8167370" cy="431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Составляющие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управления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  <a:p>
            <a:pPr marL="355600" marR="247650" indent="-342900">
              <a:lnSpc>
                <a:spcPct val="100000"/>
              </a:lnSpc>
              <a:spcBef>
                <a:spcPts val="2039"/>
              </a:spcBef>
              <a:buClr>
                <a:srgbClr val="DAECEE"/>
              </a:buClr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Проект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целенаправленное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ограниченное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во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времени мероприятие,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направленное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создание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уникального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услуги.</a:t>
            </a:r>
            <a:endParaRPr sz="2000">
              <a:latin typeface="Microsoft Sans Serif"/>
              <a:cs typeface="Microsoft Sans Serif"/>
            </a:endParaRPr>
          </a:p>
          <a:p>
            <a:pPr marL="355600" marR="548005" indent="-342900">
              <a:lnSpc>
                <a:spcPct val="100000"/>
              </a:lnSpc>
              <a:spcBef>
                <a:spcPts val="484"/>
              </a:spcBef>
              <a:buClr>
                <a:srgbClr val="DAECEE"/>
              </a:buClr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Управление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проектом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заключается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управлении </a:t>
            </a:r>
            <a:r>
              <a:rPr sz="2000" spc="-20" dirty="0">
                <a:latin typeface="Microsoft Sans Serif"/>
                <a:cs typeface="Microsoft Sans Serif"/>
              </a:rPr>
              <a:t>производством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программного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рамках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отведенных </a:t>
            </a:r>
            <a:r>
              <a:rPr sz="2000" dirty="0">
                <a:latin typeface="Microsoft Sans Serif"/>
                <a:cs typeface="Microsoft Sans Serif"/>
              </a:rPr>
              <a:t>средств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времени.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Microsoft Sans Serif"/>
              <a:cs typeface="Microsoft Sans Serif"/>
            </a:endParaRPr>
          </a:p>
          <a:p>
            <a:pPr marL="43942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PMBOK.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Руководство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Своду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знаний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управлению</a:t>
            </a:r>
            <a:endParaRPr sz="2400">
              <a:latin typeface="Calibri"/>
              <a:cs typeface="Calibri"/>
            </a:endParaRPr>
          </a:p>
          <a:p>
            <a:pPr marL="43942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проектами, </a:t>
            </a:r>
            <a:r>
              <a:rPr sz="2400" spc="-25" dirty="0">
                <a:latin typeface="Calibri"/>
                <a:cs typeface="Calibri"/>
              </a:rPr>
              <a:t>3-</a:t>
            </a:r>
            <a:r>
              <a:rPr sz="2400" dirty="0">
                <a:latin typeface="Calibri"/>
                <a:cs typeface="Calibri"/>
              </a:rPr>
              <a:t>е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изд.,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PMI, </a:t>
            </a:r>
            <a:r>
              <a:rPr sz="2400" spc="-10" dirty="0">
                <a:latin typeface="Calibri"/>
                <a:cs typeface="Calibri"/>
              </a:rPr>
              <a:t>2004.</a:t>
            </a:r>
            <a:endParaRPr sz="2400">
              <a:latin typeface="Calibri"/>
              <a:cs typeface="Calibri"/>
            </a:endParaRPr>
          </a:p>
          <a:p>
            <a:pPr marL="439420" marR="5080">
              <a:lnSpc>
                <a:spcPct val="100000"/>
              </a:lnSpc>
              <a:spcBef>
                <a:spcPts val="15"/>
              </a:spcBef>
            </a:pPr>
            <a:r>
              <a:rPr sz="2400" spc="-300" dirty="0">
                <a:latin typeface="Verdana"/>
                <a:cs typeface="Verdana"/>
              </a:rPr>
              <a:t>PMI,</a:t>
            </a:r>
            <a:r>
              <a:rPr sz="2400" spc="-395" dirty="0">
                <a:latin typeface="Verdana"/>
                <a:cs typeface="Verdana"/>
              </a:rPr>
              <a:t> </a:t>
            </a:r>
            <a:r>
              <a:rPr sz="2400" spc="-220" dirty="0">
                <a:latin typeface="Verdana"/>
                <a:cs typeface="Verdana"/>
              </a:rPr>
              <a:t>Project</a:t>
            </a:r>
            <a:r>
              <a:rPr sz="2400" spc="-135" dirty="0">
                <a:latin typeface="Verdana"/>
                <a:cs typeface="Verdana"/>
              </a:rPr>
              <a:t> </a:t>
            </a:r>
            <a:r>
              <a:rPr sz="2400" spc="-345" dirty="0">
                <a:latin typeface="Verdana"/>
                <a:cs typeface="Verdana"/>
              </a:rPr>
              <a:t>Management</a:t>
            </a:r>
            <a:r>
              <a:rPr sz="2400" spc="-135" dirty="0">
                <a:latin typeface="Verdana"/>
                <a:cs typeface="Verdana"/>
              </a:rPr>
              <a:t> </a:t>
            </a:r>
            <a:r>
              <a:rPr sz="2400" spc="-254" dirty="0">
                <a:latin typeface="Verdana"/>
                <a:cs typeface="Verdana"/>
              </a:rPr>
              <a:t>Institute,</a:t>
            </a:r>
            <a:r>
              <a:rPr sz="2400" spc="-415" dirty="0">
                <a:latin typeface="Verdana"/>
                <a:cs typeface="Verdana"/>
              </a:rPr>
              <a:t> </a:t>
            </a:r>
            <a:r>
              <a:rPr sz="2400" spc="-155" dirty="0">
                <a:latin typeface="Verdana"/>
                <a:cs typeface="Verdana"/>
              </a:rPr>
              <a:t>PMBOK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—</a:t>
            </a:r>
            <a:r>
              <a:rPr sz="2400" spc="-155" dirty="0">
                <a:latin typeface="Verdana"/>
                <a:cs typeface="Verdana"/>
              </a:rPr>
              <a:t> </a:t>
            </a:r>
            <a:r>
              <a:rPr sz="2400" spc="-10" dirty="0">
                <a:latin typeface="Calibri"/>
                <a:cs typeface="Calibri"/>
              </a:rPr>
              <a:t>американский </a:t>
            </a:r>
            <a:r>
              <a:rPr sz="2400" dirty="0">
                <a:latin typeface="Calibri"/>
                <a:cs typeface="Calibri"/>
              </a:rPr>
              <a:t>национальный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стандарт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75" dirty="0">
                <a:latin typeface="Verdana"/>
                <a:cs typeface="Verdana"/>
              </a:rPr>
              <a:t>ANSI/PMI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330" dirty="0">
                <a:latin typeface="Verdana"/>
                <a:cs typeface="Verdana"/>
              </a:rPr>
              <a:t>99-</a:t>
            </a:r>
            <a:r>
              <a:rPr sz="2400" spc="-335" dirty="0">
                <a:latin typeface="Verdana"/>
                <a:cs typeface="Verdana"/>
              </a:rPr>
              <a:t>001-</a:t>
            </a:r>
            <a:r>
              <a:rPr sz="2400" spc="-345" dirty="0">
                <a:latin typeface="Verdana"/>
                <a:cs typeface="Verdana"/>
              </a:rPr>
              <a:t>2004.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04680" y="3916616"/>
            <a:ext cx="3434079" cy="1466215"/>
            <a:chOff x="2904680" y="3916616"/>
            <a:chExt cx="3434079" cy="1466215"/>
          </a:xfrm>
        </p:grpSpPr>
        <p:sp>
          <p:nvSpPr>
            <p:cNvPr id="4" name="object 4"/>
            <p:cNvSpPr/>
            <p:nvPr/>
          </p:nvSpPr>
          <p:spPr>
            <a:xfrm>
              <a:off x="2917697" y="3929633"/>
              <a:ext cx="3408045" cy="1440180"/>
            </a:xfrm>
            <a:custGeom>
              <a:avLst/>
              <a:gdLst/>
              <a:ahLst/>
              <a:cxnLst/>
              <a:rect l="l" t="t" r="r" b="b"/>
              <a:pathLst>
                <a:path w="3408045" h="1440179">
                  <a:moveTo>
                    <a:pt x="1703831" y="0"/>
                  </a:moveTo>
                  <a:lnTo>
                    <a:pt x="1638481" y="520"/>
                  </a:lnTo>
                  <a:lnTo>
                    <a:pt x="1573752" y="2067"/>
                  </a:lnTo>
                  <a:lnTo>
                    <a:pt x="1509689" y="4624"/>
                  </a:lnTo>
                  <a:lnTo>
                    <a:pt x="1446336" y="8171"/>
                  </a:lnTo>
                  <a:lnTo>
                    <a:pt x="1383737" y="12690"/>
                  </a:lnTo>
                  <a:lnTo>
                    <a:pt x="1321937" y="18162"/>
                  </a:lnTo>
                  <a:lnTo>
                    <a:pt x="1260980" y="24569"/>
                  </a:lnTo>
                  <a:lnTo>
                    <a:pt x="1200909" y="31891"/>
                  </a:lnTo>
                  <a:lnTo>
                    <a:pt x="1141769" y="40110"/>
                  </a:lnTo>
                  <a:lnTo>
                    <a:pt x="1083605" y="49207"/>
                  </a:lnTo>
                  <a:lnTo>
                    <a:pt x="1026459" y="59165"/>
                  </a:lnTo>
                  <a:lnTo>
                    <a:pt x="970377" y="69963"/>
                  </a:lnTo>
                  <a:lnTo>
                    <a:pt x="915402" y="81584"/>
                  </a:lnTo>
                  <a:lnTo>
                    <a:pt x="861578" y="94009"/>
                  </a:lnTo>
                  <a:lnTo>
                    <a:pt x="808950" y="107219"/>
                  </a:lnTo>
                  <a:lnTo>
                    <a:pt x="757562" y="121195"/>
                  </a:lnTo>
                  <a:lnTo>
                    <a:pt x="707458" y="135919"/>
                  </a:lnTo>
                  <a:lnTo>
                    <a:pt x="658682" y="151372"/>
                  </a:lnTo>
                  <a:lnTo>
                    <a:pt x="611278" y="167536"/>
                  </a:lnTo>
                  <a:lnTo>
                    <a:pt x="565291" y="184391"/>
                  </a:lnTo>
                  <a:lnTo>
                    <a:pt x="520764" y="201920"/>
                  </a:lnTo>
                  <a:lnTo>
                    <a:pt x="477742" y="220103"/>
                  </a:lnTo>
                  <a:lnTo>
                    <a:pt x="436268" y="238922"/>
                  </a:lnTo>
                  <a:lnTo>
                    <a:pt x="396387" y="258358"/>
                  </a:lnTo>
                  <a:lnTo>
                    <a:pt x="358143" y="278393"/>
                  </a:lnTo>
                  <a:lnTo>
                    <a:pt x="321581" y="299007"/>
                  </a:lnTo>
                  <a:lnTo>
                    <a:pt x="286744" y="320183"/>
                  </a:lnTo>
                  <a:lnTo>
                    <a:pt x="253676" y="341901"/>
                  </a:lnTo>
                  <a:lnTo>
                    <a:pt x="222421" y="364143"/>
                  </a:lnTo>
                  <a:lnTo>
                    <a:pt x="165530" y="410124"/>
                  </a:lnTo>
                  <a:lnTo>
                    <a:pt x="116422" y="457977"/>
                  </a:lnTo>
                  <a:lnTo>
                    <a:pt x="75452" y="507552"/>
                  </a:lnTo>
                  <a:lnTo>
                    <a:pt x="42971" y="558700"/>
                  </a:lnTo>
                  <a:lnTo>
                    <a:pt x="19333" y="611272"/>
                  </a:lnTo>
                  <a:lnTo>
                    <a:pt x="4892" y="665118"/>
                  </a:lnTo>
                  <a:lnTo>
                    <a:pt x="0" y="720090"/>
                  </a:lnTo>
                  <a:lnTo>
                    <a:pt x="1230" y="747707"/>
                  </a:lnTo>
                  <a:lnTo>
                    <a:pt x="10941" y="802134"/>
                  </a:lnTo>
                  <a:lnTo>
                    <a:pt x="30025" y="855362"/>
                  </a:lnTo>
                  <a:lnTo>
                    <a:pt x="58128" y="907240"/>
                  </a:lnTo>
                  <a:lnTo>
                    <a:pt x="94898" y="957620"/>
                  </a:lnTo>
                  <a:lnTo>
                    <a:pt x="139981" y="1006353"/>
                  </a:lnTo>
                  <a:lnTo>
                    <a:pt x="193025" y="1053289"/>
                  </a:lnTo>
                  <a:lnTo>
                    <a:pt x="253676" y="1098278"/>
                  </a:lnTo>
                  <a:lnTo>
                    <a:pt x="286744" y="1119996"/>
                  </a:lnTo>
                  <a:lnTo>
                    <a:pt x="321581" y="1141172"/>
                  </a:lnTo>
                  <a:lnTo>
                    <a:pt x="358143" y="1161786"/>
                  </a:lnTo>
                  <a:lnTo>
                    <a:pt x="396387" y="1181821"/>
                  </a:lnTo>
                  <a:lnTo>
                    <a:pt x="436268" y="1201257"/>
                  </a:lnTo>
                  <a:lnTo>
                    <a:pt x="477742" y="1220076"/>
                  </a:lnTo>
                  <a:lnTo>
                    <a:pt x="520764" y="1238259"/>
                  </a:lnTo>
                  <a:lnTo>
                    <a:pt x="565291" y="1255788"/>
                  </a:lnTo>
                  <a:lnTo>
                    <a:pt x="611278" y="1272643"/>
                  </a:lnTo>
                  <a:lnTo>
                    <a:pt x="658682" y="1288807"/>
                  </a:lnTo>
                  <a:lnTo>
                    <a:pt x="707458" y="1304260"/>
                  </a:lnTo>
                  <a:lnTo>
                    <a:pt x="757562" y="1318984"/>
                  </a:lnTo>
                  <a:lnTo>
                    <a:pt x="808950" y="1332960"/>
                  </a:lnTo>
                  <a:lnTo>
                    <a:pt x="861578" y="1346170"/>
                  </a:lnTo>
                  <a:lnTo>
                    <a:pt x="915402" y="1358595"/>
                  </a:lnTo>
                  <a:lnTo>
                    <a:pt x="970377" y="1370216"/>
                  </a:lnTo>
                  <a:lnTo>
                    <a:pt x="1026459" y="1381014"/>
                  </a:lnTo>
                  <a:lnTo>
                    <a:pt x="1083605" y="1390972"/>
                  </a:lnTo>
                  <a:lnTo>
                    <a:pt x="1141769" y="1400069"/>
                  </a:lnTo>
                  <a:lnTo>
                    <a:pt x="1200909" y="1408288"/>
                  </a:lnTo>
                  <a:lnTo>
                    <a:pt x="1260980" y="1415610"/>
                  </a:lnTo>
                  <a:lnTo>
                    <a:pt x="1321937" y="1422017"/>
                  </a:lnTo>
                  <a:lnTo>
                    <a:pt x="1383737" y="1427489"/>
                  </a:lnTo>
                  <a:lnTo>
                    <a:pt x="1446336" y="1432008"/>
                  </a:lnTo>
                  <a:lnTo>
                    <a:pt x="1509689" y="1435555"/>
                  </a:lnTo>
                  <a:lnTo>
                    <a:pt x="1573752" y="1438112"/>
                  </a:lnTo>
                  <a:lnTo>
                    <a:pt x="1638481" y="1439659"/>
                  </a:lnTo>
                  <a:lnTo>
                    <a:pt x="1703831" y="1440180"/>
                  </a:lnTo>
                  <a:lnTo>
                    <a:pt x="1769182" y="1439659"/>
                  </a:lnTo>
                  <a:lnTo>
                    <a:pt x="1833911" y="1438112"/>
                  </a:lnTo>
                  <a:lnTo>
                    <a:pt x="1897974" y="1435555"/>
                  </a:lnTo>
                  <a:lnTo>
                    <a:pt x="1961327" y="1432008"/>
                  </a:lnTo>
                  <a:lnTo>
                    <a:pt x="2023926" y="1427489"/>
                  </a:lnTo>
                  <a:lnTo>
                    <a:pt x="2085726" y="1422017"/>
                  </a:lnTo>
                  <a:lnTo>
                    <a:pt x="2146683" y="1415610"/>
                  </a:lnTo>
                  <a:lnTo>
                    <a:pt x="2206754" y="1408288"/>
                  </a:lnTo>
                  <a:lnTo>
                    <a:pt x="2265894" y="1400069"/>
                  </a:lnTo>
                  <a:lnTo>
                    <a:pt x="2324058" y="1390972"/>
                  </a:lnTo>
                  <a:lnTo>
                    <a:pt x="2381204" y="1381014"/>
                  </a:lnTo>
                  <a:lnTo>
                    <a:pt x="2437286" y="1370216"/>
                  </a:lnTo>
                  <a:lnTo>
                    <a:pt x="2492261" y="1358595"/>
                  </a:lnTo>
                  <a:lnTo>
                    <a:pt x="2546085" y="1346170"/>
                  </a:lnTo>
                  <a:lnTo>
                    <a:pt x="2598713" y="1332960"/>
                  </a:lnTo>
                  <a:lnTo>
                    <a:pt x="2650101" y="1318984"/>
                  </a:lnTo>
                  <a:lnTo>
                    <a:pt x="2700205" y="1304260"/>
                  </a:lnTo>
                  <a:lnTo>
                    <a:pt x="2748981" y="1288807"/>
                  </a:lnTo>
                  <a:lnTo>
                    <a:pt x="2796385" y="1272643"/>
                  </a:lnTo>
                  <a:lnTo>
                    <a:pt x="2842372" y="1255788"/>
                  </a:lnTo>
                  <a:lnTo>
                    <a:pt x="2886899" y="1238259"/>
                  </a:lnTo>
                  <a:lnTo>
                    <a:pt x="2929921" y="1220076"/>
                  </a:lnTo>
                  <a:lnTo>
                    <a:pt x="2971395" y="1201257"/>
                  </a:lnTo>
                  <a:lnTo>
                    <a:pt x="3011276" y="1181821"/>
                  </a:lnTo>
                  <a:lnTo>
                    <a:pt x="3049520" y="1161786"/>
                  </a:lnTo>
                  <a:lnTo>
                    <a:pt x="3086082" y="1141172"/>
                  </a:lnTo>
                  <a:lnTo>
                    <a:pt x="3120919" y="1119996"/>
                  </a:lnTo>
                  <a:lnTo>
                    <a:pt x="3153987" y="1098278"/>
                  </a:lnTo>
                  <a:lnTo>
                    <a:pt x="3185242" y="1076036"/>
                  </a:lnTo>
                  <a:lnTo>
                    <a:pt x="3242133" y="1030055"/>
                  </a:lnTo>
                  <a:lnTo>
                    <a:pt x="3291241" y="982202"/>
                  </a:lnTo>
                  <a:lnTo>
                    <a:pt x="3332211" y="932627"/>
                  </a:lnTo>
                  <a:lnTo>
                    <a:pt x="3364692" y="881479"/>
                  </a:lnTo>
                  <a:lnTo>
                    <a:pt x="3388330" y="828907"/>
                  </a:lnTo>
                  <a:lnTo>
                    <a:pt x="3402771" y="775061"/>
                  </a:lnTo>
                  <a:lnTo>
                    <a:pt x="3407664" y="720090"/>
                  </a:lnTo>
                  <a:lnTo>
                    <a:pt x="3406433" y="692472"/>
                  </a:lnTo>
                  <a:lnTo>
                    <a:pt x="3396722" y="638045"/>
                  </a:lnTo>
                  <a:lnTo>
                    <a:pt x="3377638" y="584817"/>
                  </a:lnTo>
                  <a:lnTo>
                    <a:pt x="3349535" y="532939"/>
                  </a:lnTo>
                  <a:lnTo>
                    <a:pt x="3312765" y="482559"/>
                  </a:lnTo>
                  <a:lnTo>
                    <a:pt x="3267682" y="433826"/>
                  </a:lnTo>
                  <a:lnTo>
                    <a:pt x="3214638" y="386890"/>
                  </a:lnTo>
                  <a:lnTo>
                    <a:pt x="3153987" y="341901"/>
                  </a:lnTo>
                  <a:lnTo>
                    <a:pt x="3120919" y="320183"/>
                  </a:lnTo>
                  <a:lnTo>
                    <a:pt x="3086082" y="299007"/>
                  </a:lnTo>
                  <a:lnTo>
                    <a:pt x="3049520" y="278393"/>
                  </a:lnTo>
                  <a:lnTo>
                    <a:pt x="3011276" y="258358"/>
                  </a:lnTo>
                  <a:lnTo>
                    <a:pt x="2971395" y="238922"/>
                  </a:lnTo>
                  <a:lnTo>
                    <a:pt x="2929921" y="220103"/>
                  </a:lnTo>
                  <a:lnTo>
                    <a:pt x="2886899" y="201920"/>
                  </a:lnTo>
                  <a:lnTo>
                    <a:pt x="2842372" y="184391"/>
                  </a:lnTo>
                  <a:lnTo>
                    <a:pt x="2796385" y="167536"/>
                  </a:lnTo>
                  <a:lnTo>
                    <a:pt x="2748981" y="151372"/>
                  </a:lnTo>
                  <a:lnTo>
                    <a:pt x="2700205" y="135919"/>
                  </a:lnTo>
                  <a:lnTo>
                    <a:pt x="2650101" y="121195"/>
                  </a:lnTo>
                  <a:lnTo>
                    <a:pt x="2598713" y="107219"/>
                  </a:lnTo>
                  <a:lnTo>
                    <a:pt x="2546085" y="94009"/>
                  </a:lnTo>
                  <a:lnTo>
                    <a:pt x="2492261" y="81584"/>
                  </a:lnTo>
                  <a:lnTo>
                    <a:pt x="2437286" y="69963"/>
                  </a:lnTo>
                  <a:lnTo>
                    <a:pt x="2381204" y="59165"/>
                  </a:lnTo>
                  <a:lnTo>
                    <a:pt x="2324058" y="49207"/>
                  </a:lnTo>
                  <a:lnTo>
                    <a:pt x="2265894" y="40110"/>
                  </a:lnTo>
                  <a:lnTo>
                    <a:pt x="2206754" y="31891"/>
                  </a:lnTo>
                  <a:lnTo>
                    <a:pt x="2146683" y="24569"/>
                  </a:lnTo>
                  <a:lnTo>
                    <a:pt x="2085726" y="18162"/>
                  </a:lnTo>
                  <a:lnTo>
                    <a:pt x="2023926" y="12690"/>
                  </a:lnTo>
                  <a:lnTo>
                    <a:pt x="1961327" y="8171"/>
                  </a:lnTo>
                  <a:lnTo>
                    <a:pt x="1897974" y="4624"/>
                  </a:lnTo>
                  <a:lnTo>
                    <a:pt x="1833911" y="2067"/>
                  </a:lnTo>
                  <a:lnTo>
                    <a:pt x="1769182" y="520"/>
                  </a:lnTo>
                  <a:lnTo>
                    <a:pt x="1703831" y="0"/>
                  </a:lnTo>
                  <a:close/>
                </a:path>
              </a:pathLst>
            </a:custGeom>
            <a:solidFill>
              <a:srgbClr val="2C2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17697" y="3929633"/>
              <a:ext cx="3408045" cy="1440180"/>
            </a:xfrm>
            <a:custGeom>
              <a:avLst/>
              <a:gdLst/>
              <a:ahLst/>
              <a:cxnLst/>
              <a:rect l="l" t="t" r="r" b="b"/>
              <a:pathLst>
                <a:path w="3408045" h="1440179">
                  <a:moveTo>
                    <a:pt x="0" y="720090"/>
                  </a:moveTo>
                  <a:lnTo>
                    <a:pt x="4892" y="665118"/>
                  </a:lnTo>
                  <a:lnTo>
                    <a:pt x="19333" y="611272"/>
                  </a:lnTo>
                  <a:lnTo>
                    <a:pt x="42971" y="558700"/>
                  </a:lnTo>
                  <a:lnTo>
                    <a:pt x="75452" y="507552"/>
                  </a:lnTo>
                  <a:lnTo>
                    <a:pt x="116422" y="457977"/>
                  </a:lnTo>
                  <a:lnTo>
                    <a:pt x="165530" y="410124"/>
                  </a:lnTo>
                  <a:lnTo>
                    <a:pt x="222421" y="364143"/>
                  </a:lnTo>
                  <a:lnTo>
                    <a:pt x="253676" y="341901"/>
                  </a:lnTo>
                  <a:lnTo>
                    <a:pt x="286744" y="320183"/>
                  </a:lnTo>
                  <a:lnTo>
                    <a:pt x="321581" y="299007"/>
                  </a:lnTo>
                  <a:lnTo>
                    <a:pt x="358143" y="278393"/>
                  </a:lnTo>
                  <a:lnTo>
                    <a:pt x="396387" y="258358"/>
                  </a:lnTo>
                  <a:lnTo>
                    <a:pt x="436268" y="238922"/>
                  </a:lnTo>
                  <a:lnTo>
                    <a:pt x="477742" y="220103"/>
                  </a:lnTo>
                  <a:lnTo>
                    <a:pt x="520764" y="201920"/>
                  </a:lnTo>
                  <a:lnTo>
                    <a:pt x="565291" y="184391"/>
                  </a:lnTo>
                  <a:lnTo>
                    <a:pt x="611278" y="167536"/>
                  </a:lnTo>
                  <a:lnTo>
                    <a:pt x="658682" y="151372"/>
                  </a:lnTo>
                  <a:lnTo>
                    <a:pt x="707458" y="135919"/>
                  </a:lnTo>
                  <a:lnTo>
                    <a:pt x="757562" y="121195"/>
                  </a:lnTo>
                  <a:lnTo>
                    <a:pt x="808950" y="107219"/>
                  </a:lnTo>
                  <a:lnTo>
                    <a:pt x="861578" y="94009"/>
                  </a:lnTo>
                  <a:lnTo>
                    <a:pt x="915402" y="81584"/>
                  </a:lnTo>
                  <a:lnTo>
                    <a:pt x="970377" y="69963"/>
                  </a:lnTo>
                  <a:lnTo>
                    <a:pt x="1026459" y="59165"/>
                  </a:lnTo>
                  <a:lnTo>
                    <a:pt x="1083605" y="49207"/>
                  </a:lnTo>
                  <a:lnTo>
                    <a:pt x="1141769" y="40110"/>
                  </a:lnTo>
                  <a:lnTo>
                    <a:pt x="1200909" y="31891"/>
                  </a:lnTo>
                  <a:lnTo>
                    <a:pt x="1260980" y="24569"/>
                  </a:lnTo>
                  <a:lnTo>
                    <a:pt x="1321937" y="18162"/>
                  </a:lnTo>
                  <a:lnTo>
                    <a:pt x="1383737" y="12690"/>
                  </a:lnTo>
                  <a:lnTo>
                    <a:pt x="1446336" y="8171"/>
                  </a:lnTo>
                  <a:lnTo>
                    <a:pt x="1509689" y="4624"/>
                  </a:lnTo>
                  <a:lnTo>
                    <a:pt x="1573752" y="2067"/>
                  </a:lnTo>
                  <a:lnTo>
                    <a:pt x="1638481" y="520"/>
                  </a:lnTo>
                  <a:lnTo>
                    <a:pt x="1703831" y="0"/>
                  </a:lnTo>
                  <a:lnTo>
                    <a:pt x="1769182" y="520"/>
                  </a:lnTo>
                  <a:lnTo>
                    <a:pt x="1833911" y="2067"/>
                  </a:lnTo>
                  <a:lnTo>
                    <a:pt x="1897974" y="4624"/>
                  </a:lnTo>
                  <a:lnTo>
                    <a:pt x="1961327" y="8171"/>
                  </a:lnTo>
                  <a:lnTo>
                    <a:pt x="2023926" y="12690"/>
                  </a:lnTo>
                  <a:lnTo>
                    <a:pt x="2085726" y="18162"/>
                  </a:lnTo>
                  <a:lnTo>
                    <a:pt x="2146683" y="24569"/>
                  </a:lnTo>
                  <a:lnTo>
                    <a:pt x="2206754" y="31891"/>
                  </a:lnTo>
                  <a:lnTo>
                    <a:pt x="2265894" y="40110"/>
                  </a:lnTo>
                  <a:lnTo>
                    <a:pt x="2324058" y="49207"/>
                  </a:lnTo>
                  <a:lnTo>
                    <a:pt x="2381204" y="59165"/>
                  </a:lnTo>
                  <a:lnTo>
                    <a:pt x="2437286" y="69963"/>
                  </a:lnTo>
                  <a:lnTo>
                    <a:pt x="2492261" y="81584"/>
                  </a:lnTo>
                  <a:lnTo>
                    <a:pt x="2546085" y="94009"/>
                  </a:lnTo>
                  <a:lnTo>
                    <a:pt x="2598713" y="107219"/>
                  </a:lnTo>
                  <a:lnTo>
                    <a:pt x="2650101" y="121195"/>
                  </a:lnTo>
                  <a:lnTo>
                    <a:pt x="2700205" y="135919"/>
                  </a:lnTo>
                  <a:lnTo>
                    <a:pt x="2748981" y="151372"/>
                  </a:lnTo>
                  <a:lnTo>
                    <a:pt x="2796385" y="167536"/>
                  </a:lnTo>
                  <a:lnTo>
                    <a:pt x="2842372" y="184391"/>
                  </a:lnTo>
                  <a:lnTo>
                    <a:pt x="2886899" y="201920"/>
                  </a:lnTo>
                  <a:lnTo>
                    <a:pt x="2929921" y="220103"/>
                  </a:lnTo>
                  <a:lnTo>
                    <a:pt x="2971395" y="238922"/>
                  </a:lnTo>
                  <a:lnTo>
                    <a:pt x="3011276" y="258358"/>
                  </a:lnTo>
                  <a:lnTo>
                    <a:pt x="3049520" y="278393"/>
                  </a:lnTo>
                  <a:lnTo>
                    <a:pt x="3086082" y="299007"/>
                  </a:lnTo>
                  <a:lnTo>
                    <a:pt x="3120919" y="320183"/>
                  </a:lnTo>
                  <a:lnTo>
                    <a:pt x="3153987" y="341901"/>
                  </a:lnTo>
                  <a:lnTo>
                    <a:pt x="3185242" y="364143"/>
                  </a:lnTo>
                  <a:lnTo>
                    <a:pt x="3242133" y="410124"/>
                  </a:lnTo>
                  <a:lnTo>
                    <a:pt x="3291241" y="457977"/>
                  </a:lnTo>
                  <a:lnTo>
                    <a:pt x="3332211" y="507552"/>
                  </a:lnTo>
                  <a:lnTo>
                    <a:pt x="3364692" y="558700"/>
                  </a:lnTo>
                  <a:lnTo>
                    <a:pt x="3388330" y="611272"/>
                  </a:lnTo>
                  <a:lnTo>
                    <a:pt x="3402771" y="665118"/>
                  </a:lnTo>
                  <a:lnTo>
                    <a:pt x="3407664" y="720090"/>
                  </a:lnTo>
                  <a:lnTo>
                    <a:pt x="3406433" y="747707"/>
                  </a:lnTo>
                  <a:lnTo>
                    <a:pt x="3396722" y="802134"/>
                  </a:lnTo>
                  <a:lnTo>
                    <a:pt x="3377638" y="855362"/>
                  </a:lnTo>
                  <a:lnTo>
                    <a:pt x="3349535" y="907240"/>
                  </a:lnTo>
                  <a:lnTo>
                    <a:pt x="3312765" y="957620"/>
                  </a:lnTo>
                  <a:lnTo>
                    <a:pt x="3267682" y="1006353"/>
                  </a:lnTo>
                  <a:lnTo>
                    <a:pt x="3214638" y="1053289"/>
                  </a:lnTo>
                  <a:lnTo>
                    <a:pt x="3153987" y="1098278"/>
                  </a:lnTo>
                  <a:lnTo>
                    <a:pt x="3120919" y="1119996"/>
                  </a:lnTo>
                  <a:lnTo>
                    <a:pt x="3086082" y="1141172"/>
                  </a:lnTo>
                  <a:lnTo>
                    <a:pt x="3049520" y="1161786"/>
                  </a:lnTo>
                  <a:lnTo>
                    <a:pt x="3011276" y="1181821"/>
                  </a:lnTo>
                  <a:lnTo>
                    <a:pt x="2971395" y="1201257"/>
                  </a:lnTo>
                  <a:lnTo>
                    <a:pt x="2929921" y="1220076"/>
                  </a:lnTo>
                  <a:lnTo>
                    <a:pt x="2886899" y="1238259"/>
                  </a:lnTo>
                  <a:lnTo>
                    <a:pt x="2842372" y="1255788"/>
                  </a:lnTo>
                  <a:lnTo>
                    <a:pt x="2796385" y="1272643"/>
                  </a:lnTo>
                  <a:lnTo>
                    <a:pt x="2748981" y="1288807"/>
                  </a:lnTo>
                  <a:lnTo>
                    <a:pt x="2700205" y="1304260"/>
                  </a:lnTo>
                  <a:lnTo>
                    <a:pt x="2650101" y="1318984"/>
                  </a:lnTo>
                  <a:lnTo>
                    <a:pt x="2598713" y="1332960"/>
                  </a:lnTo>
                  <a:lnTo>
                    <a:pt x="2546085" y="1346170"/>
                  </a:lnTo>
                  <a:lnTo>
                    <a:pt x="2492261" y="1358595"/>
                  </a:lnTo>
                  <a:lnTo>
                    <a:pt x="2437286" y="1370216"/>
                  </a:lnTo>
                  <a:lnTo>
                    <a:pt x="2381204" y="1381014"/>
                  </a:lnTo>
                  <a:lnTo>
                    <a:pt x="2324058" y="1390972"/>
                  </a:lnTo>
                  <a:lnTo>
                    <a:pt x="2265894" y="1400069"/>
                  </a:lnTo>
                  <a:lnTo>
                    <a:pt x="2206754" y="1408288"/>
                  </a:lnTo>
                  <a:lnTo>
                    <a:pt x="2146683" y="1415610"/>
                  </a:lnTo>
                  <a:lnTo>
                    <a:pt x="2085726" y="1422017"/>
                  </a:lnTo>
                  <a:lnTo>
                    <a:pt x="2023926" y="1427489"/>
                  </a:lnTo>
                  <a:lnTo>
                    <a:pt x="1961327" y="1432008"/>
                  </a:lnTo>
                  <a:lnTo>
                    <a:pt x="1897974" y="1435555"/>
                  </a:lnTo>
                  <a:lnTo>
                    <a:pt x="1833911" y="1438112"/>
                  </a:lnTo>
                  <a:lnTo>
                    <a:pt x="1769182" y="1439659"/>
                  </a:lnTo>
                  <a:lnTo>
                    <a:pt x="1703831" y="1440180"/>
                  </a:lnTo>
                  <a:lnTo>
                    <a:pt x="1638481" y="1439659"/>
                  </a:lnTo>
                  <a:lnTo>
                    <a:pt x="1573752" y="1438112"/>
                  </a:lnTo>
                  <a:lnTo>
                    <a:pt x="1509689" y="1435555"/>
                  </a:lnTo>
                  <a:lnTo>
                    <a:pt x="1446336" y="1432008"/>
                  </a:lnTo>
                  <a:lnTo>
                    <a:pt x="1383737" y="1427489"/>
                  </a:lnTo>
                  <a:lnTo>
                    <a:pt x="1321937" y="1422017"/>
                  </a:lnTo>
                  <a:lnTo>
                    <a:pt x="1260980" y="1415610"/>
                  </a:lnTo>
                  <a:lnTo>
                    <a:pt x="1200909" y="1408288"/>
                  </a:lnTo>
                  <a:lnTo>
                    <a:pt x="1141769" y="1400069"/>
                  </a:lnTo>
                  <a:lnTo>
                    <a:pt x="1083605" y="1390972"/>
                  </a:lnTo>
                  <a:lnTo>
                    <a:pt x="1026459" y="1381014"/>
                  </a:lnTo>
                  <a:lnTo>
                    <a:pt x="970377" y="1370216"/>
                  </a:lnTo>
                  <a:lnTo>
                    <a:pt x="915402" y="1358595"/>
                  </a:lnTo>
                  <a:lnTo>
                    <a:pt x="861578" y="1346170"/>
                  </a:lnTo>
                  <a:lnTo>
                    <a:pt x="808950" y="1332960"/>
                  </a:lnTo>
                  <a:lnTo>
                    <a:pt x="757562" y="1318984"/>
                  </a:lnTo>
                  <a:lnTo>
                    <a:pt x="707458" y="1304260"/>
                  </a:lnTo>
                  <a:lnTo>
                    <a:pt x="658682" y="1288807"/>
                  </a:lnTo>
                  <a:lnTo>
                    <a:pt x="611278" y="1272643"/>
                  </a:lnTo>
                  <a:lnTo>
                    <a:pt x="565291" y="1255788"/>
                  </a:lnTo>
                  <a:lnTo>
                    <a:pt x="520764" y="1238259"/>
                  </a:lnTo>
                  <a:lnTo>
                    <a:pt x="477742" y="1220076"/>
                  </a:lnTo>
                  <a:lnTo>
                    <a:pt x="436268" y="1201257"/>
                  </a:lnTo>
                  <a:lnTo>
                    <a:pt x="396387" y="1181821"/>
                  </a:lnTo>
                  <a:lnTo>
                    <a:pt x="358143" y="1161786"/>
                  </a:lnTo>
                  <a:lnTo>
                    <a:pt x="321581" y="1141172"/>
                  </a:lnTo>
                  <a:lnTo>
                    <a:pt x="286744" y="1119996"/>
                  </a:lnTo>
                  <a:lnTo>
                    <a:pt x="253676" y="1098278"/>
                  </a:lnTo>
                  <a:lnTo>
                    <a:pt x="222421" y="1076036"/>
                  </a:lnTo>
                  <a:lnTo>
                    <a:pt x="165530" y="1030055"/>
                  </a:lnTo>
                  <a:lnTo>
                    <a:pt x="116422" y="982202"/>
                  </a:lnTo>
                  <a:lnTo>
                    <a:pt x="75452" y="932627"/>
                  </a:lnTo>
                  <a:lnTo>
                    <a:pt x="42971" y="881479"/>
                  </a:lnTo>
                  <a:lnTo>
                    <a:pt x="19333" y="828907"/>
                  </a:lnTo>
                  <a:lnTo>
                    <a:pt x="4892" y="775061"/>
                  </a:lnTo>
                  <a:lnTo>
                    <a:pt x="0" y="72009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48050" y="4487417"/>
            <a:ext cx="2344420" cy="7067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454659" marR="5080" indent="-441959">
              <a:lnSpc>
                <a:spcPts val="2480"/>
              </a:lnSpc>
              <a:spcBef>
                <a:spcPts val="515"/>
              </a:spcBef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ОГРАНИЧЕНИЯ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ПРОЕКТА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6155" y="2947416"/>
            <a:ext cx="3182620" cy="1719580"/>
            <a:chOff x="486155" y="2947416"/>
            <a:chExt cx="3182620" cy="1719580"/>
          </a:xfrm>
        </p:grpSpPr>
        <p:sp>
          <p:nvSpPr>
            <p:cNvPr id="8" name="object 8"/>
            <p:cNvSpPr/>
            <p:nvPr/>
          </p:nvSpPr>
          <p:spPr>
            <a:xfrm>
              <a:off x="2019172" y="3778377"/>
              <a:ext cx="1649730" cy="889000"/>
            </a:xfrm>
            <a:custGeom>
              <a:avLst/>
              <a:gdLst/>
              <a:ahLst/>
              <a:cxnLst/>
              <a:rect l="l" t="t" r="r" b="b"/>
              <a:pathLst>
                <a:path w="1649729" h="889000">
                  <a:moveTo>
                    <a:pt x="113791" y="0"/>
                  </a:moveTo>
                  <a:lnTo>
                    <a:pt x="0" y="362585"/>
                  </a:lnTo>
                  <a:lnTo>
                    <a:pt x="1290574" y="767842"/>
                  </a:lnTo>
                  <a:lnTo>
                    <a:pt x="1252601" y="888619"/>
                  </a:lnTo>
                  <a:lnTo>
                    <a:pt x="1649602" y="681482"/>
                  </a:lnTo>
                  <a:lnTo>
                    <a:pt x="1442339" y="284480"/>
                  </a:lnTo>
                  <a:lnTo>
                    <a:pt x="1404365" y="405384"/>
                  </a:lnTo>
                  <a:lnTo>
                    <a:pt x="113791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155" y="2947416"/>
              <a:ext cx="1914144" cy="14538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399" y="2971800"/>
              <a:ext cx="1819656" cy="13594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3399" y="2971800"/>
              <a:ext cx="1819910" cy="1359535"/>
            </a:xfrm>
            <a:custGeom>
              <a:avLst/>
              <a:gdLst/>
              <a:ahLst/>
              <a:cxnLst/>
              <a:rect l="l" t="t" r="r" b="b"/>
              <a:pathLst>
                <a:path w="1819910" h="1359535">
                  <a:moveTo>
                    <a:pt x="0" y="135889"/>
                  </a:moveTo>
                  <a:lnTo>
                    <a:pt x="6929" y="92935"/>
                  </a:lnTo>
                  <a:lnTo>
                    <a:pt x="26227" y="55632"/>
                  </a:lnTo>
                  <a:lnTo>
                    <a:pt x="55654" y="26216"/>
                  </a:lnTo>
                  <a:lnTo>
                    <a:pt x="92971" y="6927"/>
                  </a:lnTo>
                  <a:lnTo>
                    <a:pt x="135940" y="0"/>
                  </a:lnTo>
                  <a:lnTo>
                    <a:pt x="1683766" y="0"/>
                  </a:lnTo>
                  <a:lnTo>
                    <a:pt x="1726720" y="6927"/>
                  </a:lnTo>
                  <a:lnTo>
                    <a:pt x="1764023" y="26216"/>
                  </a:lnTo>
                  <a:lnTo>
                    <a:pt x="1793439" y="55632"/>
                  </a:lnTo>
                  <a:lnTo>
                    <a:pt x="1812728" y="92935"/>
                  </a:lnTo>
                  <a:lnTo>
                    <a:pt x="1819656" y="135889"/>
                  </a:lnTo>
                  <a:lnTo>
                    <a:pt x="1819656" y="1223518"/>
                  </a:lnTo>
                  <a:lnTo>
                    <a:pt x="1812728" y="1266472"/>
                  </a:lnTo>
                  <a:lnTo>
                    <a:pt x="1793439" y="1303775"/>
                  </a:lnTo>
                  <a:lnTo>
                    <a:pt x="1764023" y="1333191"/>
                  </a:lnTo>
                  <a:lnTo>
                    <a:pt x="1726720" y="1352480"/>
                  </a:lnTo>
                  <a:lnTo>
                    <a:pt x="1683766" y="1359408"/>
                  </a:lnTo>
                  <a:lnTo>
                    <a:pt x="135940" y="1359408"/>
                  </a:lnTo>
                  <a:lnTo>
                    <a:pt x="92971" y="1352480"/>
                  </a:lnTo>
                  <a:lnTo>
                    <a:pt x="55654" y="1333191"/>
                  </a:lnTo>
                  <a:lnTo>
                    <a:pt x="26227" y="1303775"/>
                  </a:lnTo>
                  <a:lnTo>
                    <a:pt x="6929" y="1266472"/>
                  </a:lnTo>
                  <a:lnTo>
                    <a:pt x="0" y="1223518"/>
                  </a:lnTo>
                  <a:lnTo>
                    <a:pt x="0" y="135889"/>
                  </a:lnTo>
                  <a:close/>
                </a:path>
              </a:pathLst>
            </a:custGeom>
            <a:ln w="9144">
              <a:solidFill>
                <a:srgbClr val="2E2E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8560" y="3159150"/>
            <a:ext cx="1326515" cy="901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 marR="5080" indent="-111760" algn="just">
              <a:lnSpc>
                <a:spcPct val="1197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СТОИМОСТЬ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ИЗДЕРЖКИ РАСХОДЫ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10155" y="1053083"/>
            <a:ext cx="2071370" cy="2919730"/>
            <a:chOff x="2010155" y="1053083"/>
            <a:chExt cx="2071370" cy="2919730"/>
          </a:xfrm>
        </p:grpSpPr>
        <p:sp>
          <p:nvSpPr>
            <p:cNvPr id="14" name="object 14"/>
            <p:cNvSpPr/>
            <p:nvPr/>
          </p:nvSpPr>
          <p:spPr>
            <a:xfrm>
              <a:off x="2594863" y="1737105"/>
              <a:ext cx="1486535" cy="2235200"/>
            </a:xfrm>
            <a:custGeom>
              <a:avLst/>
              <a:gdLst/>
              <a:ahLst/>
              <a:cxnLst/>
              <a:rect l="l" t="t" r="r" b="b"/>
              <a:pathLst>
                <a:path w="1486535" h="2235200">
                  <a:moveTo>
                    <a:pt x="331597" y="0"/>
                  </a:moveTo>
                  <a:lnTo>
                    <a:pt x="0" y="185420"/>
                  </a:lnTo>
                  <a:lnTo>
                    <a:pt x="1044066" y="2051685"/>
                  </a:lnTo>
                  <a:lnTo>
                    <a:pt x="933450" y="2113534"/>
                  </a:lnTo>
                  <a:lnTo>
                    <a:pt x="1364361" y="2235200"/>
                  </a:lnTo>
                  <a:lnTo>
                    <a:pt x="1486153" y="1804289"/>
                  </a:lnTo>
                  <a:lnTo>
                    <a:pt x="1375664" y="1866138"/>
                  </a:lnTo>
                  <a:lnTo>
                    <a:pt x="331597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0155" y="1053083"/>
              <a:ext cx="1900427" cy="13014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57399" y="1077467"/>
              <a:ext cx="1805939" cy="1207135"/>
            </a:xfrm>
            <a:custGeom>
              <a:avLst/>
              <a:gdLst/>
              <a:ahLst/>
              <a:cxnLst/>
              <a:rect l="l" t="t" r="r" b="b"/>
              <a:pathLst>
                <a:path w="1805939" h="1207135">
                  <a:moveTo>
                    <a:pt x="1685289" y="0"/>
                  </a:moveTo>
                  <a:lnTo>
                    <a:pt x="120650" y="0"/>
                  </a:lnTo>
                  <a:lnTo>
                    <a:pt x="73723" y="9493"/>
                  </a:lnTo>
                  <a:lnTo>
                    <a:pt x="35369" y="35369"/>
                  </a:lnTo>
                  <a:lnTo>
                    <a:pt x="9493" y="73723"/>
                  </a:lnTo>
                  <a:lnTo>
                    <a:pt x="0" y="120650"/>
                  </a:lnTo>
                  <a:lnTo>
                    <a:pt x="0" y="1086358"/>
                  </a:lnTo>
                  <a:lnTo>
                    <a:pt x="9493" y="1133284"/>
                  </a:lnTo>
                  <a:lnTo>
                    <a:pt x="35369" y="1171638"/>
                  </a:lnTo>
                  <a:lnTo>
                    <a:pt x="73723" y="1197514"/>
                  </a:lnTo>
                  <a:lnTo>
                    <a:pt x="120650" y="1207008"/>
                  </a:lnTo>
                  <a:lnTo>
                    <a:pt x="1685289" y="1207008"/>
                  </a:lnTo>
                  <a:lnTo>
                    <a:pt x="1732216" y="1197514"/>
                  </a:lnTo>
                  <a:lnTo>
                    <a:pt x="1770570" y="1171638"/>
                  </a:lnTo>
                  <a:lnTo>
                    <a:pt x="1796446" y="1133284"/>
                  </a:lnTo>
                  <a:lnTo>
                    <a:pt x="1805939" y="1086358"/>
                  </a:lnTo>
                  <a:lnTo>
                    <a:pt x="1805939" y="120650"/>
                  </a:lnTo>
                  <a:lnTo>
                    <a:pt x="1796446" y="73723"/>
                  </a:lnTo>
                  <a:lnTo>
                    <a:pt x="1770570" y="35369"/>
                  </a:lnTo>
                  <a:lnTo>
                    <a:pt x="1732216" y="9493"/>
                  </a:lnTo>
                  <a:lnTo>
                    <a:pt x="16852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57399" y="1077467"/>
              <a:ext cx="1805939" cy="1207135"/>
            </a:xfrm>
            <a:custGeom>
              <a:avLst/>
              <a:gdLst/>
              <a:ahLst/>
              <a:cxnLst/>
              <a:rect l="l" t="t" r="r" b="b"/>
              <a:pathLst>
                <a:path w="1805939" h="1207135">
                  <a:moveTo>
                    <a:pt x="0" y="120650"/>
                  </a:moveTo>
                  <a:lnTo>
                    <a:pt x="9493" y="73723"/>
                  </a:lnTo>
                  <a:lnTo>
                    <a:pt x="35369" y="35369"/>
                  </a:lnTo>
                  <a:lnTo>
                    <a:pt x="73723" y="9493"/>
                  </a:lnTo>
                  <a:lnTo>
                    <a:pt x="120650" y="0"/>
                  </a:lnTo>
                  <a:lnTo>
                    <a:pt x="1685289" y="0"/>
                  </a:lnTo>
                  <a:lnTo>
                    <a:pt x="1732216" y="9493"/>
                  </a:lnTo>
                  <a:lnTo>
                    <a:pt x="1770570" y="35369"/>
                  </a:lnTo>
                  <a:lnTo>
                    <a:pt x="1796446" y="73723"/>
                  </a:lnTo>
                  <a:lnTo>
                    <a:pt x="1805939" y="120650"/>
                  </a:lnTo>
                  <a:lnTo>
                    <a:pt x="1805939" y="1086358"/>
                  </a:lnTo>
                  <a:lnTo>
                    <a:pt x="1796446" y="1133284"/>
                  </a:lnTo>
                  <a:lnTo>
                    <a:pt x="1770570" y="1171638"/>
                  </a:lnTo>
                  <a:lnTo>
                    <a:pt x="1732216" y="1197514"/>
                  </a:lnTo>
                  <a:lnTo>
                    <a:pt x="1685289" y="1207008"/>
                  </a:lnTo>
                  <a:lnTo>
                    <a:pt x="120650" y="1207008"/>
                  </a:lnTo>
                  <a:lnTo>
                    <a:pt x="73723" y="1197514"/>
                  </a:lnTo>
                  <a:lnTo>
                    <a:pt x="35369" y="1171638"/>
                  </a:lnTo>
                  <a:lnTo>
                    <a:pt x="9493" y="1133284"/>
                  </a:lnTo>
                  <a:lnTo>
                    <a:pt x="0" y="1086358"/>
                  </a:lnTo>
                  <a:lnTo>
                    <a:pt x="0" y="120650"/>
                  </a:lnTo>
                  <a:close/>
                </a:path>
              </a:pathLst>
            </a:custGeom>
            <a:ln w="9144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49144" y="1509776"/>
            <a:ext cx="822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СРОКИ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65623" y="1042416"/>
            <a:ext cx="1864360" cy="2888615"/>
            <a:chOff x="4865623" y="1042416"/>
            <a:chExt cx="1864360" cy="2888615"/>
          </a:xfrm>
        </p:grpSpPr>
        <p:sp>
          <p:nvSpPr>
            <p:cNvPr id="20" name="object 20"/>
            <p:cNvSpPr/>
            <p:nvPr/>
          </p:nvSpPr>
          <p:spPr>
            <a:xfrm>
              <a:off x="4865623" y="1712976"/>
              <a:ext cx="1236345" cy="2218055"/>
            </a:xfrm>
            <a:custGeom>
              <a:avLst/>
              <a:gdLst/>
              <a:ahLst/>
              <a:cxnLst/>
              <a:rect l="l" t="t" r="r" b="b"/>
              <a:pathLst>
                <a:path w="1236345" h="2218054">
                  <a:moveTo>
                    <a:pt x="885189" y="0"/>
                  </a:moveTo>
                  <a:lnTo>
                    <a:pt x="116966" y="1852549"/>
                  </a:lnTo>
                  <a:lnTo>
                    <a:pt x="0" y="1804035"/>
                  </a:lnTo>
                  <a:lnTo>
                    <a:pt x="171196" y="2217801"/>
                  </a:lnTo>
                  <a:lnTo>
                    <a:pt x="584962" y="2046605"/>
                  </a:lnTo>
                  <a:lnTo>
                    <a:pt x="467995" y="1998091"/>
                  </a:lnTo>
                  <a:lnTo>
                    <a:pt x="1236217" y="145541"/>
                  </a:lnTo>
                  <a:lnTo>
                    <a:pt x="885189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1955" y="1042416"/>
              <a:ext cx="1748027" cy="130149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029199" y="1066800"/>
              <a:ext cx="1653539" cy="1207135"/>
            </a:xfrm>
            <a:custGeom>
              <a:avLst/>
              <a:gdLst/>
              <a:ahLst/>
              <a:cxnLst/>
              <a:rect l="l" t="t" r="r" b="b"/>
              <a:pathLst>
                <a:path w="1653540" h="1207135">
                  <a:moveTo>
                    <a:pt x="1532890" y="0"/>
                  </a:moveTo>
                  <a:lnTo>
                    <a:pt x="120650" y="0"/>
                  </a:lnTo>
                  <a:lnTo>
                    <a:pt x="73723" y="9493"/>
                  </a:lnTo>
                  <a:lnTo>
                    <a:pt x="35369" y="35369"/>
                  </a:lnTo>
                  <a:lnTo>
                    <a:pt x="9493" y="73723"/>
                  </a:lnTo>
                  <a:lnTo>
                    <a:pt x="0" y="120650"/>
                  </a:lnTo>
                  <a:lnTo>
                    <a:pt x="0" y="1086358"/>
                  </a:lnTo>
                  <a:lnTo>
                    <a:pt x="9493" y="1133284"/>
                  </a:lnTo>
                  <a:lnTo>
                    <a:pt x="35369" y="1171638"/>
                  </a:lnTo>
                  <a:lnTo>
                    <a:pt x="73723" y="1197514"/>
                  </a:lnTo>
                  <a:lnTo>
                    <a:pt x="120650" y="1207008"/>
                  </a:lnTo>
                  <a:lnTo>
                    <a:pt x="1532890" y="1207008"/>
                  </a:lnTo>
                  <a:lnTo>
                    <a:pt x="1579816" y="1197514"/>
                  </a:lnTo>
                  <a:lnTo>
                    <a:pt x="1618170" y="1171638"/>
                  </a:lnTo>
                  <a:lnTo>
                    <a:pt x="1644046" y="1133284"/>
                  </a:lnTo>
                  <a:lnTo>
                    <a:pt x="1653540" y="1086358"/>
                  </a:lnTo>
                  <a:lnTo>
                    <a:pt x="1653540" y="120650"/>
                  </a:lnTo>
                  <a:lnTo>
                    <a:pt x="1644046" y="73723"/>
                  </a:lnTo>
                  <a:lnTo>
                    <a:pt x="1618170" y="35369"/>
                  </a:lnTo>
                  <a:lnTo>
                    <a:pt x="1579816" y="9493"/>
                  </a:lnTo>
                  <a:lnTo>
                    <a:pt x="1532890" y="0"/>
                  </a:lnTo>
                  <a:close/>
                </a:path>
              </a:pathLst>
            </a:custGeom>
            <a:solidFill>
              <a:srgbClr val="2C2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29199" y="1066800"/>
              <a:ext cx="1653539" cy="1207135"/>
            </a:xfrm>
            <a:custGeom>
              <a:avLst/>
              <a:gdLst/>
              <a:ahLst/>
              <a:cxnLst/>
              <a:rect l="l" t="t" r="r" b="b"/>
              <a:pathLst>
                <a:path w="1653540" h="1207135">
                  <a:moveTo>
                    <a:pt x="0" y="120650"/>
                  </a:moveTo>
                  <a:lnTo>
                    <a:pt x="9493" y="73723"/>
                  </a:lnTo>
                  <a:lnTo>
                    <a:pt x="35369" y="35369"/>
                  </a:lnTo>
                  <a:lnTo>
                    <a:pt x="73723" y="9493"/>
                  </a:lnTo>
                  <a:lnTo>
                    <a:pt x="120650" y="0"/>
                  </a:lnTo>
                  <a:lnTo>
                    <a:pt x="1532890" y="0"/>
                  </a:lnTo>
                  <a:lnTo>
                    <a:pt x="1579816" y="9493"/>
                  </a:lnTo>
                  <a:lnTo>
                    <a:pt x="1618170" y="35369"/>
                  </a:lnTo>
                  <a:lnTo>
                    <a:pt x="1644046" y="73723"/>
                  </a:lnTo>
                  <a:lnTo>
                    <a:pt x="1653540" y="120650"/>
                  </a:lnTo>
                  <a:lnTo>
                    <a:pt x="1653540" y="1086358"/>
                  </a:lnTo>
                  <a:lnTo>
                    <a:pt x="1644046" y="1133284"/>
                  </a:lnTo>
                  <a:lnTo>
                    <a:pt x="1618170" y="1171638"/>
                  </a:lnTo>
                  <a:lnTo>
                    <a:pt x="1579816" y="1197514"/>
                  </a:lnTo>
                  <a:lnTo>
                    <a:pt x="1532890" y="1207008"/>
                  </a:lnTo>
                  <a:lnTo>
                    <a:pt x="120650" y="1207008"/>
                  </a:lnTo>
                  <a:lnTo>
                    <a:pt x="73723" y="1197514"/>
                  </a:lnTo>
                  <a:lnTo>
                    <a:pt x="35369" y="1171638"/>
                  </a:lnTo>
                  <a:lnTo>
                    <a:pt x="9493" y="1133284"/>
                  </a:lnTo>
                  <a:lnTo>
                    <a:pt x="0" y="1086358"/>
                  </a:lnTo>
                  <a:lnTo>
                    <a:pt x="0" y="1206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06746" y="1480820"/>
            <a:ext cx="1299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РЕСУРСЫ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675121" y="2791967"/>
            <a:ext cx="3059430" cy="1972310"/>
            <a:chOff x="5675121" y="2791967"/>
            <a:chExt cx="3059430" cy="1972310"/>
          </a:xfrm>
        </p:grpSpPr>
        <p:sp>
          <p:nvSpPr>
            <p:cNvPr id="26" name="object 26"/>
            <p:cNvSpPr/>
            <p:nvPr/>
          </p:nvSpPr>
          <p:spPr>
            <a:xfrm>
              <a:off x="5675121" y="3775963"/>
              <a:ext cx="1716405" cy="988060"/>
            </a:xfrm>
            <a:custGeom>
              <a:avLst/>
              <a:gdLst/>
              <a:ahLst/>
              <a:cxnLst/>
              <a:rect l="l" t="t" r="r" b="b"/>
              <a:pathLst>
                <a:path w="1716404" h="988060">
                  <a:moveTo>
                    <a:pt x="1580896" y="0"/>
                  </a:moveTo>
                  <a:lnTo>
                    <a:pt x="228473" y="514477"/>
                  </a:lnTo>
                  <a:lnTo>
                    <a:pt x="183387" y="396113"/>
                  </a:lnTo>
                  <a:lnTo>
                    <a:pt x="0" y="804672"/>
                  </a:lnTo>
                  <a:lnTo>
                    <a:pt x="408558" y="987933"/>
                  </a:lnTo>
                  <a:lnTo>
                    <a:pt x="363600" y="869569"/>
                  </a:lnTo>
                  <a:lnTo>
                    <a:pt x="1715897" y="355092"/>
                  </a:lnTo>
                  <a:lnTo>
                    <a:pt x="1580896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8815" y="2791967"/>
              <a:ext cx="2205228" cy="146913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576059" y="2816351"/>
              <a:ext cx="2110740" cy="1374775"/>
            </a:xfrm>
            <a:custGeom>
              <a:avLst/>
              <a:gdLst/>
              <a:ahLst/>
              <a:cxnLst/>
              <a:rect l="l" t="t" r="r" b="b"/>
              <a:pathLst>
                <a:path w="2110740" h="1374775">
                  <a:moveTo>
                    <a:pt x="1973326" y="0"/>
                  </a:moveTo>
                  <a:lnTo>
                    <a:pt x="137414" y="0"/>
                  </a:lnTo>
                  <a:lnTo>
                    <a:pt x="94008" y="7012"/>
                  </a:lnTo>
                  <a:lnTo>
                    <a:pt x="56290" y="26533"/>
                  </a:lnTo>
                  <a:lnTo>
                    <a:pt x="26533" y="56290"/>
                  </a:lnTo>
                  <a:lnTo>
                    <a:pt x="7012" y="94008"/>
                  </a:lnTo>
                  <a:lnTo>
                    <a:pt x="0" y="137413"/>
                  </a:lnTo>
                  <a:lnTo>
                    <a:pt x="0" y="1237234"/>
                  </a:lnTo>
                  <a:lnTo>
                    <a:pt x="7012" y="1280639"/>
                  </a:lnTo>
                  <a:lnTo>
                    <a:pt x="26533" y="1318357"/>
                  </a:lnTo>
                  <a:lnTo>
                    <a:pt x="56290" y="1348114"/>
                  </a:lnTo>
                  <a:lnTo>
                    <a:pt x="94008" y="1367635"/>
                  </a:lnTo>
                  <a:lnTo>
                    <a:pt x="137414" y="1374648"/>
                  </a:lnTo>
                  <a:lnTo>
                    <a:pt x="1973326" y="1374648"/>
                  </a:lnTo>
                  <a:lnTo>
                    <a:pt x="2016731" y="1367635"/>
                  </a:lnTo>
                  <a:lnTo>
                    <a:pt x="2054449" y="1348114"/>
                  </a:lnTo>
                  <a:lnTo>
                    <a:pt x="2084206" y="1318357"/>
                  </a:lnTo>
                  <a:lnTo>
                    <a:pt x="2103727" y="1280639"/>
                  </a:lnTo>
                  <a:lnTo>
                    <a:pt x="2110740" y="1237234"/>
                  </a:lnTo>
                  <a:lnTo>
                    <a:pt x="2110740" y="137413"/>
                  </a:lnTo>
                  <a:lnTo>
                    <a:pt x="2103727" y="94008"/>
                  </a:lnTo>
                  <a:lnTo>
                    <a:pt x="2084206" y="56290"/>
                  </a:lnTo>
                  <a:lnTo>
                    <a:pt x="2054449" y="26533"/>
                  </a:lnTo>
                  <a:lnTo>
                    <a:pt x="2016731" y="7012"/>
                  </a:lnTo>
                  <a:lnTo>
                    <a:pt x="197332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76059" y="2816351"/>
              <a:ext cx="2110740" cy="1374775"/>
            </a:xfrm>
            <a:custGeom>
              <a:avLst/>
              <a:gdLst/>
              <a:ahLst/>
              <a:cxnLst/>
              <a:rect l="l" t="t" r="r" b="b"/>
              <a:pathLst>
                <a:path w="2110740" h="1374775">
                  <a:moveTo>
                    <a:pt x="0" y="137413"/>
                  </a:moveTo>
                  <a:lnTo>
                    <a:pt x="7012" y="94008"/>
                  </a:lnTo>
                  <a:lnTo>
                    <a:pt x="26533" y="56290"/>
                  </a:lnTo>
                  <a:lnTo>
                    <a:pt x="56290" y="26533"/>
                  </a:lnTo>
                  <a:lnTo>
                    <a:pt x="94008" y="7012"/>
                  </a:lnTo>
                  <a:lnTo>
                    <a:pt x="137414" y="0"/>
                  </a:lnTo>
                  <a:lnTo>
                    <a:pt x="1973326" y="0"/>
                  </a:lnTo>
                  <a:lnTo>
                    <a:pt x="2016731" y="7012"/>
                  </a:lnTo>
                  <a:lnTo>
                    <a:pt x="2054449" y="26533"/>
                  </a:lnTo>
                  <a:lnTo>
                    <a:pt x="2084206" y="56290"/>
                  </a:lnTo>
                  <a:lnTo>
                    <a:pt x="2103727" y="94008"/>
                  </a:lnTo>
                  <a:lnTo>
                    <a:pt x="2110740" y="137413"/>
                  </a:lnTo>
                  <a:lnTo>
                    <a:pt x="2110740" y="1237234"/>
                  </a:lnTo>
                  <a:lnTo>
                    <a:pt x="2103727" y="1280639"/>
                  </a:lnTo>
                  <a:lnTo>
                    <a:pt x="2084206" y="1318357"/>
                  </a:lnTo>
                  <a:lnTo>
                    <a:pt x="2054449" y="1348114"/>
                  </a:lnTo>
                  <a:lnTo>
                    <a:pt x="2016731" y="1367635"/>
                  </a:lnTo>
                  <a:lnTo>
                    <a:pt x="1973326" y="1374648"/>
                  </a:lnTo>
                  <a:lnTo>
                    <a:pt x="137414" y="1374648"/>
                  </a:lnTo>
                  <a:lnTo>
                    <a:pt x="94008" y="1367635"/>
                  </a:lnTo>
                  <a:lnTo>
                    <a:pt x="56290" y="1348114"/>
                  </a:lnTo>
                  <a:lnTo>
                    <a:pt x="26533" y="1318357"/>
                  </a:lnTo>
                  <a:lnTo>
                    <a:pt x="7012" y="1280639"/>
                  </a:lnTo>
                  <a:lnTo>
                    <a:pt x="0" y="1237234"/>
                  </a:lnTo>
                  <a:lnTo>
                    <a:pt x="0" y="137413"/>
                  </a:lnTo>
                  <a:close/>
                </a:path>
              </a:pathLst>
            </a:custGeom>
            <a:ln w="9144">
              <a:solidFill>
                <a:srgbClr val="D4E8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04684" y="3113658"/>
            <a:ext cx="125476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2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КАЧЕСТВО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ПРОЕКТА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85480" y="6273800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Microsoft Sans Serif"/>
                <a:cs typeface="Microsoft Sans Serif"/>
              </a:rPr>
              <a:t>129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9197" y="1001395"/>
            <a:ext cx="3688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Проектный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треугольник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745236"/>
            <a:ext cx="6906768" cy="53812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27198" y="856869"/>
            <a:ext cx="3688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Проектный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треугольник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336547"/>
            <a:ext cx="67818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015" y="1001395"/>
            <a:ext cx="7372984" cy="302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395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Составляющие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управления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39"/>
              </a:spcBef>
            </a:pPr>
            <a:r>
              <a:rPr sz="2000" dirty="0">
                <a:latin typeface="Microsoft Sans Serif"/>
                <a:cs typeface="Microsoft Sans Serif"/>
              </a:rPr>
              <a:t>Управление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проектом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охватывает: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lr>
                <a:srgbClr val="2C2C89"/>
              </a:buClr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инфраструктуру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(организационные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моменты);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Clr>
                <a:srgbClr val="2C2C89"/>
              </a:buClr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управляющий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(права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ответственные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участники);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2C2C89"/>
              </a:buClr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(методы,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инструменты,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языки,</a:t>
            </a:r>
            <a:endParaRPr sz="2000">
              <a:latin typeface="Microsoft Sans Serif"/>
              <a:cs typeface="Microsoft Sans Serif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000" spc="-20" dirty="0">
                <a:latin typeface="Microsoft Sans Serif"/>
                <a:cs typeface="Microsoft Sans Serif"/>
              </a:rPr>
              <a:t>документация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поддержка);</a:t>
            </a:r>
            <a:endParaRPr sz="2000">
              <a:latin typeface="Microsoft Sans Serif"/>
              <a:cs typeface="Microsoft Sans Serif"/>
            </a:endParaRPr>
          </a:p>
          <a:p>
            <a:pPr marL="354965" marR="334645" indent="-342900">
              <a:lnSpc>
                <a:spcPct val="100000"/>
              </a:lnSpc>
              <a:spcBef>
                <a:spcPts val="480"/>
              </a:spcBef>
              <a:buClr>
                <a:srgbClr val="2C2C89"/>
              </a:buClr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расписание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(моменты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времени,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которым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должны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быть </a:t>
            </a:r>
            <a:r>
              <a:rPr sz="2000" dirty="0">
                <a:latin typeface="Microsoft Sans Serif"/>
                <a:cs typeface="Microsoft Sans Serif"/>
              </a:rPr>
              <a:t>представлены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выполненные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фрагменты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работы).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245" rIns="0" bIns="0" rtlCol="0">
            <a:spAutoFit/>
          </a:bodyPr>
          <a:lstStyle/>
          <a:p>
            <a:pPr marL="78295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7448" y="912367"/>
            <a:ext cx="5767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Составляющие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управления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293" y="1464857"/>
            <a:ext cx="8160384" cy="398970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>
                <a:latin typeface="Arial"/>
                <a:cs typeface="Arial"/>
              </a:rPr>
              <a:t>Типичная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схема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процесса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управления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  <a:p>
            <a:pPr marL="292735" marR="287020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Понять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содержание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область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временные 	рамки.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Определиться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процессом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разработки.</a:t>
            </a:r>
            <a:endParaRPr sz="2000">
              <a:latin typeface="Microsoft Sans Serif"/>
              <a:cs typeface="Microsoft Sans Serif"/>
            </a:endParaRPr>
          </a:p>
          <a:p>
            <a:pPr marL="292100" indent="-2794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1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Выделить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организационную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структуру.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Определить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управляющий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(ответственность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участников).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Разработать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расписание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endParaRPr sz="2000">
              <a:latin typeface="Microsoft Sans Serif"/>
              <a:cs typeface="Microsoft Sans Serif"/>
            </a:endParaRPr>
          </a:p>
          <a:p>
            <a:pPr marL="292100" indent="-2794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1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Разработать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подбора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кадров.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Начать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рисками.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Определить,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какие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документы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необходимо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выработать.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Начать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6504" y="854455"/>
            <a:ext cx="3200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Структура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стандарта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689" y="1580772"/>
            <a:ext cx="7799702" cy="38198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1217" y="6273800"/>
            <a:ext cx="3238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Microsoft Sans Serif"/>
                <a:cs typeface="Microsoft Sans Serif"/>
              </a:rPr>
              <a:t>134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9022" y="973074"/>
            <a:ext cx="69030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90085" algn="l"/>
                <a:tab pos="6000750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Сооветствие</a:t>
            </a: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между</a:t>
            </a:r>
            <a:r>
              <a:rPr sz="20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процессами</a:t>
            </a:r>
            <a:r>
              <a:rPr sz="20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FF0000"/>
                </a:solidFill>
                <a:latin typeface="Arial"/>
                <a:cs typeface="Arial"/>
              </a:rPr>
              <a:t>и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областями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знаний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" y="1592578"/>
            <a:ext cx="9047988" cy="5257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9553" y="2126081"/>
            <a:ext cx="7841615" cy="3413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 marR="748030" indent="-382905">
              <a:lnSpc>
                <a:spcPct val="120000"/>
              </a:lnSpc>
              <a:spcBef>
                <a:spcPts val="100"/>
              </a:spcBef>
              <a:buChar char="■"/>
              <a:tabLst>
                <a:tab pos="394970" algn="l"/>
              </a:tabLst>
            </a:pPr>
            <a:r>
              <a:rPr sz="2000" spc="-3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Разработка</a:t>
            </a:r>
            <a:r>
              <a:rPr sz="2000" spc="-5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совокупность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процессов,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обеспечивающих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создание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развитие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программного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обеспечения</a:t>
            </a:r>
            <a:r>
              <a:rPr sz="2000" spc="-10" dirty="0">
                <a:latin typeface="Franklin Gothic Medium"/>
                <a:cs typeface="Franklin Gothic Medium"/>
              </a:rPr>
              <a:t>.</a:t>
            </a:r>
            <a:endParaRPr sz="2000">
              <a:latin typeface="Franklin Gothic Medium"/>
              <a:cs typeface="Franklin Gothic Medium"/>
            </a:endParaRPr>
          </a:p>
          <a:p>
            <a:pPr marL="381635" lvl="1" indent="-306705">
              <a:lnSpc>
                <a:spcPct val="100000"/>
              </a:lnSpc>
              <a:spcBef>
                <a:spcPts val="1525"/>
              </a:spcBef>
              <a:buChar char="■"/>
              <a:tabLst>
                <a:tab pos="381635" algn="l"/>
              </a:tabLst>
            </a:pPr>
            <a:r>
              <a:rPr sz="20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Метод</a:t>
            </a:r>
            <a:r>
              <a:rPr sz="2000" spc="-6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представляет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собой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совокупность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следующих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составляющих:</a:t>
            </a:r>
            <a:endParaRPr sz="2000">
              <a:latin typeface="Franklin Gothic Medium"/>
              <a:cs typeface="Franklin Gothic Medium"/>
            </a:endParaRPr>
          </a:p>
          <a:p>
            <a:pPr marL="704215" lvl="2" indent="-304165">
              <a:lnSpc>
                <a:spcPct val="100000"/>
              </a:lnSpc>
              <a:spcBef>
                <a:spcPts val="1265"/>
              </a:spcBef>
              <a:buFont typeface="Franklin Gothic Medium"/>
              <a:buChar char="–"/>
              <a:tabLst>
                <a:tab pos="704215" algn="l"/>
              </a:tabLst>
            </a:pP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концепций</a:t>
            </a:r>
            <a:r>
              <a:rPr sz="1800" i="1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1800" i="1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теоретических</a:t>
            </a:r>
            <a:r>
              <a:rPr sz="1800" i="1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основ:</a:t>
            </a:r>
            <a:endParaRPr sz="1800">
              <a:latin typeface="Franklin Gothic Medium"/>
              <a:cs typeface="Franklin Gothic Medium"/>
            </a:endParaRPr>
          </a:p>
          <a:p>
            <a:pPr marL="974725" lvl="3" indent="-269875">
              <a:lnSpc>
                <a:spcPct val="100000"/>
              </a:lnSpc>
              <a:spcBef>
                <a:spcPts val="1230"/>
              </a:spcBef>
              <a:buChar char="■"/>
              <a:tabLst>
                <a:tab pos="974725" algn="l"/>
              </a:tabLst>
            </a:pPr>
            <a:r>
              <a:rPr sz="18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структурный,</a:t>
            </a:r>
            <a:endParaRPr sz="1800">
              <a:latin typeface="Franklin Gothic Medium"/>
              <a:cs typeface="Franklin Gothic Medium"/>
            </a:endParaRPr>
          </a:p>
          <a:p>
            <a:pPr marL="974725" lvl="3" indent="-269875">
              <a:lnSpc>
                <a:spcPct val="100000"/>
              </a:lnSpc>
              <a:spcBef>
                <a:spcPts val="1235"/>
              </a:spcBef>
              <a:buChar char="■"/>
              <a:tabLst>
                <a:tab pos="974725" algn="l"/>
              </a:tabLst>
            </a:pPr>
            <a:r>
              <a:rPr sz="18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объектно-</a:t>
            </a:r>
            <a:r>
              <a:rPr sz="18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ориентированный</a:t>
            </a:r>
            <a:r>
              <a:rPr sz="1800" spc="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,</a:t>
            </a:r>
            <a:endParaRPr sz="1800">
              <a:latin typeface="Franklin Gothic Medium"/>
              <a:cs typeface="Franklin Gothic Medium"/>
            </a:endParaRPr>
          </a:p>
          <a:p>
            <a:pPr marL="1031240" lvl="3" indent="-326390">
              <a:lnSpc>
                <a:spcPct val="100000"/>
              </a:lnSpc>
              <a:spcBef>
                <a:spcPts val="1235"/>
              </a:spcBef>
              <a:buChar char="■"/>
              <a:tabLst>
                <a:tab pos="1031240" algn="l"/>
              </a:tabLst>
            </a:pPr>
            <a:r>
              <a:rPr sz="18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компонентный</a:t>
            </a:r>
            <a:endParaRPr sz="1800">
              <a:latin typeface="Franklin Gothic Medium"/>
              <a:cs typeface="Franklin Gothic Medium"/>
            </a:endParaRPr>
          </a:p>
          <a:p>
            <a:pPr marL="375285">
              <a:lnSpc>
                <a:spcPct val="100000"/>
              </a:lnSpc>
              <a:spcBef>
                <a:spcPts val="1225"/>
              </a:spcBef>
            </a:pPr>
            <a:r>
              <a:rPr sz="1800" i="1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подходы</a:t>
            </a:r>
            <a:r>
              <a:rPr sz="1800" i="1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</a:t>
            </a:r>
            <a:r>
              <a:rPr sz="1800" i="1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разработке</a:t>
            </a:r>
            <a:r>
              <a:rPr sz="1800" i="1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ПО;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6576" y="531317"/>
            <a:ext cx="5449570" cy="11779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39065" marR="5080" indent="-127000">
              <a:lnSpc>
                <a:spcPts val="4280"/>
              </a:lnSpc>
              <a:spcBef>
                <a:spcPts val="675"/>
              </a:spcBef>
            </a:pP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2.</a:t>
            </a:r>
            <a:r>
              <a:rPr sz="4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ОСНОВНЫЕ</a:t>
            </a:r>
            <a:r>
              <a:rPr sz="4000" spc="-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ПОНЯТИЯ </a:t>
            </a: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4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ОПРЕДЕЛЕНИЯ</a:t>
            </a:r>
            <a:endParaRPr sz="4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30321" y="1001395"/>
            <a:ext cx="2469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Области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знаний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3" y="1505711"/>
            <a:ext cx="9049512" cy="47152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5142" y="905636"/>
            <a:ext cx="7258050" cy="449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Процессы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управления</a:t>
            </a:r>
            <a:r>
              <a:rPr sz="24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проектами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59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инициации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принятие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начале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выполнения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355600" marR="103822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планирования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целей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критериев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успеха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плана</a:t>
            </a:r>
            <a:endParaRPr sz="2000">
              <a:latin typeface="Microsoft Sans Serif"/>
              <a:cs typeface="Microsoft Sans Serif"/>
            </a:endParaRPr>
          </a:p>
          <a:p>
            <a:pPr marL="355600" marR="459105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реализации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0" dirty="0">
                <a:latin typeface="Microsoft Sans Serif"/>
                <a:cs typeface="Microsoft Sans Serif"/>
              </a:rPr>
              <a:t> координация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людей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других </a:t>
            </a:r>
            <a:r>
              <a:rPr sz="2000" dirty="0">
                <a:latin typeface="Microsoft Sans Serif"/>
                <a:cs typeface="Microsoft Sans Serif"/>
              </a:rPr>
              <a:t>ресурсов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 выполнения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плана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контроля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определение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соответствия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исполнения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поставленным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целям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критериям </a:t>
            </a:r>
            <a:r>
              <a:rPr sz="2000" dirty="0">
                <a:latin typeface="Microsoft Sans Serif"/>
                <a:cs typeface="Microsoft Sans Serif"/>
              </a:rPr>
              <a:t>успеха,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принятие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необходимости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применения </a:t>
            </a:r>
            <a:r>
              <a:rPr sz="2000" spc="-20" dirty="0">
                <a:latin typeface="Microsoft Sans Serif"/>
                <a:cs typeface="Microsoft Sans Serif"/>
              </a:rPr>
              <a:t>корректирующих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воздействий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0" dirty="0">
                <a:latin typeface="Microsoft Sans Serif"/>
                <a:cs typeface="Microsoft Sans Serif"/>
              </a:rPr>
              <a:t> формализация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выполнения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spc="-20" dirty="0">
                <a:latin typeface="Microsoft Sans Serif"/>
                <a:cs typeface="Microsoft Sans Serif"/>
              </a:rPr>
              <a:t>проекта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подведение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упорядоченному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финалу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5817" y="6290690"/>
            <a:ext cx="3873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138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09" y="2571723"/>
            <a:ext cx="7646704" cy="8885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8164" y="744758"/>
            <a:ext cx="7520305" cy="16141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77800" algn="ctr">
              <a:lnSpc>
                <a:spcPct val="100000"/>
              </a:lnSpc>
              <a:spcBef>
                <a:spcPts val="142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Схема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жизненного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цикла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IT-проекта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sz="2000" dirty="0">
                <a:latin typeface="Microsoft Sans Serif"/>
                <a:cs typeface="Microsoft Sans Serif"/>
              </a:rPr>
              <a:t>Жизненный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цикл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последовательность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фаз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через </a:t>
            </a:r>
            <a:r>
              <a:rPr sz="2000" spc="-20" dirty="0">
                <a:latin typeface="Microsoft Sans Serif"/>
                <a:cs typeface="Microsoft Sans Serif"/>
              </a:rPr>
              <a:t>которые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должен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пройти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гарантированного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достижения </a:t>
            </a:r>
            <a:r>
              <a:rPr sz="2000" dirty="0">
                <a:latin typeface="Microsoft Sans Serif"/>
                <a:cs typeface="Microsoft Sans Serif"/>
              </a:rPr>
              <a:t>целей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5817" y="6290690"/>
            <a:ext cx="3873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139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162" y="1352218"/>
            <a:ext cx="8193198" cy="46302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99741" y="817829"/>
            <a:ext cx="4128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устава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5817" y="6290690"/>
            <a:ext cx="3873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140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0826" y="1002284"/>
            <a:ext cx="20205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Устав</a:t>
            </a:r>
            <a:r>
              <a:rPr sz="22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Проекта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939" y="1629536"/>
            <a:ext cx="8238025" cy="3629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85817" y="6290690"/>
            <a:ext cx="3873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141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9184" y="1512188"/>
            <a:ext cx="8486140" cy="4598035"/>
            <a:chOff x="329184" y="1512188"/>
            <a:chExt cx="8486140" cy="4598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135" y="1512188"/>
              <a:ext cx="8238391" cy="23717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" y="3809999"/>
              <a:ext cx="8485632" cy="22997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99741" y="1001395"/>
            <a:ext cx="412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устава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5817" y="6290690"/>
            <a:ext cx="3873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142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991" y="1834113"/>
            <a:ext cx="8238020" cy="22475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52141" y="1153795"/>
            <a:ext cx="412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устава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5817" y="6290690"/>
            <a:ext cx="3873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143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507" y="880594"/>
            <a:ext cx="7578969" cy="59319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5817" y="6290690"/>
            <a:ext cx="3873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144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6" y="1790682"/>
            <a:ext cx="8239493" cy="23332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85414" y="1001395"/>
            <a:ext cx="412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устава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5817" y="6290690"/>
            <a:ext cx="3873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145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140" y="716877"/>
            <a:ext cx="7609205" cy="545655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294005" algn="ctr">
              <a:lnSpc>
                <a:spcPct val="100000"/>
              </a:lnSpc>
              <a:spcBef>
                <a:spcPts val="1425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433070" lvl="1" indent="-420370">
              <a:lnSpc>
                <a:spcPct val="100000"/>
              </a:lnSpc>
              <a:spcBef>
                <a:spcPts val="1105"/>
              </a:spcBef>
              <a:buAutoNum type="arabicPeriod"/>
              <a:tabLst>
                <a:tab pos="433070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Название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12700" marR="789305" lvl="1" indent="492759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5459" algn="l"/>
              </a:tabLst>
            </a:pPr>
            <a:r>
              <a:rPr sz="2000" dirty="0">
                <a:latin typeface="Microsoft Sans Serif"/>
                <a:cs typeface="Microsoft Sans Serif"/>
              </a:rPr>
              <a:t>Цель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повышение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эффективности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основной производственной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деятельности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отдела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«123».</a:t>
            </a:r>
            <a:endParaRPr sz="2000">
              <a:latin typeface="Microsoft Sans Serif"/>
              <a:cs typeface="Microsoft Sans Serif"/>
            </a:endParaRPr>
          </a:p>
          <a:p>
            <a:pPr marL="292100" indent="-2794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100" algn="l"/>
              </a:tabLst>
            </a:pPr>
            <a:r>
              <a:rPr sz="2000" dirty="0">
                <a:latin typeface="Microsoft Sans Serif"/>
                <a:cs typeface="Microsoft Sans Serif"/>
              </a:rPr>
              <a:t>3.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Дополнительными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целями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являются:</a:t>
            </a:r>
            <a:endParaRPr sz="2000">
              <a:latin typeface="Microsoft Sans Serif"/>
              <a:cs typeface="Microsoft Sans Serif"/>
            </a:endParaRPr>
          </a:p>
          <a:p>
            <a:pPr marL="12700" marR="892810" lvl="1" indent="280035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3.1.Установление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долгосрочных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отношений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важным </a:t>
            </a:r>
            <a:r>
              <a:rPr sz="2000" spc="-50" dirty="0">
                <a:latin typeface="Microsoft Sans Serif"/>
                <a:cs typeface="Microsoft Sans Serif"/>
              </a:rPr>
              <a:t>заказчиком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ОАО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«XYZ».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3.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2.Выход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новый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перспективный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рынок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современных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B2C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систем.</a:t>
            </a:r>
            <a:endParaRPr sz="2000">
              <a:latin typeface="Microsoft Sans Serif"/>
              <a:cs typeface="Microsoft Sans Serif"/>
            </a:endParaRPr>
          </a:p>
          <a:p>
            <a:pPr marL="12700" marR="253365" lvl="1" indent="562610">
              <a:lnSpc>
                <a:spcPct val="100000"/>
              </a:lnSpc>
              <a:spcBef>
                <a:spcPts val="480"/>
              </a:spcBef>
              <a:buAutoNum type="arabicPeriod" startAt="4"/>
              <a:tabLst>
                <a:tab pos="57531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Повышение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эффективности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основной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производственной </a:t>
            </a:r>
            <a:r>
              <a:rPr sz="2000" dirty="0">
                <a:latin typeface="Microsoft Sans Serif"/>
                <a:cs typeface="Microsoft Sans Serif"/>
              </a:rPr>
              <a:t>деятельности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отдела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«123»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достигается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 marL="165735" lvl="2" indent="-153035">
              <a:lnSpc>
                <a:spcPct val="100000"/>
              </a:lnSpc>
              <a:spcBef>
                <a:spcPts val="480"/>
              </a:spcBef>
              <a:buChar char="-"/>
              <a:tabLst>
                <a:tab pos="16573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снижением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затрат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обработку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заявок</a:t>
            </a:r>
            <a:endParaRPr sz="2000">
              <a:latin typeface="Microsoft Sans Serif"/>
              <a:cs typeface="Microsoft Sans Serif"/>
            </a:endParaRPr>
          </a:p>
          <a:p>
            <a:pPr marL="165735" lvl="2" indent="-153035">
              <a:lnSpc>
                <a:spcPct val="100000"/>
              </a:lnSpc>
              <a:spcBef>
                <a:spcPts val="484"/>
              </a:spcBef>
              <a:buChar char="-"/>
              <a:tabLst>
                <a:tab pos="16573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снижением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сроков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обработки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заявок</a:t>
            </a:r>
            <a:endParaRPr sz="2000">
              <a:latin typeface="Microsoft Sans Serif"/>
              <a:cs typeface="Microsoft Sans Serif"/>
            </a:endParaRPr>
          </a:p>
          <a:p>
            <a:pPr marL="12700" marR="5080" lvl="2" indent="153035">
              <a:lnSpc>
                <a:spcPct val="100000"/>
              </a:lnSpc>
              <a:spcBef>
                <a:spcPts val="480"/>
              </a:spcBef>
              <a:buChar char="-"/>
              <a:tabLst>
                <a:tab pos="16573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повышением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оперативности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доступа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информации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наличии продукции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342" y="308864"/>
            <a:ext cx="49060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2.</a:t>
            </a:r>
            <a:r>
              <a:rPr sz="36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ОСНОВНЫЕ</a:t>
            </a:r>
            <a:r>
              <a:rPr sz="36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ПОНЯТИЯ </a:t>
            </a: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36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ОПРЕДЕЛЕНИЯ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340" y="1697227"/>
            <a:ext cx="7261859" cy="423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0575" marR="384175" indent="-382905">
              <a:lnSpc>
                <a:spcPct val="120000"/>
              </a:lnSpc>
              <a:spcBef>
                <a:spcPts val="100"/>
              </a:spcBef>
              <a:buFont typeface="Franklin Gothic Medium"/>
              <a:buChar char="■"/>
              <a:tabLst>
                <a:tab pos="790575" algn="l"/>
              </a:tabLst>
            </a:pP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нотаций,</a:t>
            </a:r>
            <a:r>
              <a:rPr sz="18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используемых</a:t>
            </a:r>
            <a:r>
              <a:rPr sz="1800" i="1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для</a:t>
            </a:r>
            <a:r>
              <a:rPr sz="1800" i="1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построения</a:t>
            </a:r>
            <a:r>
              <a:rPr sz="1800" i="1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моделей</a:t>
            </a:r>
            <a:r>
              <a:rPr sz="1800" i="1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статической </a:t>
            </a:r>
            <a:r>
              <a:rPr sz="1800" i="1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структуры</a:t>
            </a:r>
            <a:r>
              <a:rPr sz="1800" i="1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1800" i="1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динамики</a:t>
            </a:r>
            <a:r>
              <a:rPr sz="1800" i="1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поведения</a:t>
            </a:r>
            <a:r>
              <a:rPr sz="1800" i="1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проектируемой</a:t>
            </a:r>
            <a:r>
              <a:rPr sz="1800" i="1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системы;</a:t>
            </a:r>
            <a:endParaRPr sz="1800">
              <a:latin typeface="Franklin Gothic Medium"/>
              <a:cs typeface="Franklin Gothic Medium"/>
            </a:endParaRPr>
          </a:p>
          <a:p>
            <a:pPr marL="790575" marR="217170" indent="-382905">
              <a:lnSpc>
                <a:spcPct val="120000"/>
              </a:lnSpc>
              <a:spcBef>
                <a:spcPts val="805"/>
              </a:spcBef>
              <a:buFont typeface="Franklin Gothic Medium"/>
              <a:buChar char="■"/>
              <a:tabLst>
                <a:tab pos="790575" algn="l"/>
              </a:tabLst>
            </a:pP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процедур,</a:t>
            </a:r>
            <a:r>
              <a:rPr sz="1800" i="1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определяющих</a:t>
            </a:r>
            <a:r>
              <a:rPr sz="1800" i="1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практическое</a:t>
            </a:r>
            <a:r>
              <a:rPr sz="1800" i="1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применение</a:t>
            </a:r>
            <a:r>
              <a:rPr sz="1800" i="1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метода: </a:t>
            </a:r>
            <a:r>
              <a:rPr sz="1800" i="1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последовательность</a:t>
            </a:r>
            <a:r>
              <a:rPr sz="1800" i="1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1800" i="1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правила</a:t>
            </a:r>
            <a:r>
              <a:rPr sz="1800" i="1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построения</a:t>
            </a:r>
            <a:r>
              <a:rPr sz="18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моделей,</a:t>
            </a:r>
            <a:r>
              <a:rPr sz="1800" i="1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критерии, </a:t>
            </a:r>
            <a:r>
              <a:rPr sz="1800" i="1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используемые</a:t>
            </a:r>
            <a:r>
              <a:rPr sz="1800" i="1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для</a:t>
            </a:r>
            <a:r>
              <a:rPr sz="18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оценки</a:t>
            </a:r>
            <a:r>
              <a:rPr sz="18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18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результатов.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Franklin Gothic Medium"/>
              <a:cs typeface="Franklin Gothic Medium"/>
            </a:endParaRPr>
          </a:p>
          <a:p>
            <a:pPr marL="394970" marR="5080" indent="-382905">
              <a:lnSpc>
                <a:spcPct val="120000"/>
              </a:lnSpc>
              <a:buFont typeface="Wingdings"/>
              <a:buChar char=""/>
              <a:tabLst>
                <a:tab pos="394970" algn="l"/>
              </a:tabLst>
            </a:pPr>
            <a:r>
              <a:rPr sz="2000" spc="-2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Методология</a:t>
            </a:r>
            <a:r>
              <a:rPr sz="2000" spc="-6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разработки</a:t>
            </a:r>
            <a:r>
              <a:rPr sz="2000" spc="-6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система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принципов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способов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организации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процесса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</a:t>
            </a:r>
            <a:endParaRPr sz="2000">
              <a:latin typeface="Franklin Gothic Medium"/>
              <a:cs typeface="Franklin Gothic Medium"/>
            </a:endParaRPr>
          </a:p>
          <a:p>
            <a:pPr marL="317500" marR="668020" indent="-305435">
              <a:lnSpc>
                <a:spcPct val="100000"/>
              </a:lnSpc>
              <a:spcBef>
                <a:spcPts val="1910"/>
              </a:spcBef>
              <a:buClr>
                <a:srgbClr val="EC7C30"/>
              </a:buClr>
              <a:buSzPct val="90000"/>
              <a:buFont typeface="Segoe UI Symbol"/>
              <a:buChar char="◾"/>
              <a:tabLst>
                <a:tab pos="317500" algn="l"/>
              </a:tabLst>
            </a:pPr>
            <a:r>
              <a:rPr sz="2000" spc="-3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Инструментальные</a:t>
            </a:r>
            <a:r>
              <a:rPr sz="2000" spc="-7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средства</a:t>
            </a:r>
            <a:r>
              <a:rPr sz="2000" spc="-4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совокупность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программных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комплексов,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обеспечивающих</a:t>
            </a:r>
            <a:r>
              <a:rPr sz="2000" spc="-1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технологию</a:t>
            </a:r>
            <a:endParaRPr sz="2000">
              <a:latin typeface="Franklin Gothic Medium"/>
              <a:cs typeface="Franklin Gothic Medium"/>
            </a:endParaRPr>
          </a:p>
          <a:p>
            <a:pPr marL="317500" marR="132715">
              <a:lnSpc>
                <a:spcPct val="100000"/>
              </a:lnSpc>
            </a:pP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разработки,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отладки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внедрения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создаваемых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программных продуктов.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140" y="716877"/>
            <a:ext cx="8026400" cy="588327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R="115570" algn="ctr">
              <a:lnSpc>
                <a:spcPct val="100000"/>
              </a:lnSpc>
              <a:spcBef>
                <a:spcPts val="1425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12700" marR="1482725">
              <a:lnSpc>
                <a:spcPct val="100000"/>
              </a:lnSpc>
              <a:spcBef>
                <a:spcPts val="1105"/>
              </a:spcBef>
              <a:tabLst>
                <a:tab pos="1724025" algn="l"/>
              </a:tabLst>
            </a:pP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повышением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оперативности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доступа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информации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о </a:t>
            </a:r>
            <a:r>
              <a:rPr sz="2000" spc="-10" dirty="0">
                <a:latin typeface="Microsoft Sans Serif"/>
                <a:cs typeface="Microsoft Sans Serif"/>
              </a:rPr>
              <a:t>прохождении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заявок</a:t>
            </a:r>
            <a:endParaRPr sz="2000">
              <a:latin typeface="Microsoft Sans Serif"/>
              <a:cs typeface="Microsoft Sans Serif"/>
            </a:endParaRPr>
          </a:p>
          <a:p>
            <a:pPr marL="8255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повышением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надежности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полноты хранения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информации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о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поступивших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заявках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результатах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обработки.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Microsoft Sans Serif"/>
                <a:cs typeface="Microsoft Sans Serif"/>
              </a:rPr>
              <a:t>результатах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обработки.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 startAt="2"/>
              <a:tabLst>
                <a:tab pos="29273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Продуктами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являются: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Прикладное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документация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пользователей.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Базовое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ПО.</a:t>
            </a:r>
            <a:endParaRPr sz="2000">
              <a:latin typeface="Microsoft Sans Serif"/>
              <a:cs typeface="Microsoft Sans Serif"/>
            </a:endParaRPr>
          </a:p>
          <a:p>
            <a:pPr marL="12700" marR="5080" lvl="1" indent="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Оборудование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ЛВС,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рабочие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станции,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сервера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операционно- </a:t>
            </a:r>
            <a:r>
              <a:rPr sz="2000" dirty="0">
                <a:latin typeface="Microsoft Sans Serif"/>
                <a:cs typeface="Microsoft Sans Serif"/>
              </a:rPr>
              <a:t>системное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Проведение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пуско-</a:t>
            </a:r>
            <a:r>
              <a:rPr sz="2000" dirty="0">
                <a:latin typeface="Microsoft Sans Serif"/>
                <a:cs typeface="Microsoft Sans Serif"/>
              </a:rPr>
              <a:t>наладочных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ввод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0" dirty="0">
                <a:latin typeface="Microsoft Sans Serif"/>
                <a:cs typeface="Microsoft Sans Serif"/>
              </a:rPr>
              <a:t> опытную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эксплуатацию.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 startAt="5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Обучение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пользователей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администраторов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 startAt="5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Сопровождение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опытной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эксплуатации.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 startAt="5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Передача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промышленную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эксплуатацию.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140" y="716877"/>
            <a:ext cx="7401559" cy="490791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501650" algn="ctr">
              <a:lnSpc>
                <a:spcPct val="100000"/>
              </a:lnSpc>
              <a:spcBef>
                <a:spcPts val="1425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292735" indent="-280035">
              <a:lnSpc>
                <a:spcPct val="100000"/>
              </a:lnSpc>
              <a:spcBef>
                <a:spcPts val="1105"/>
              </a:spcBef>
              <a:buAutoNum type="arabicPeriod" startAt="3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Система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автоматизировать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следующие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функции: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Авторизация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аутентификация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пользователей.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Просмотр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каталога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продуктов.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Поиск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каталогу.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504190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Заказ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выбранных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продуктов.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Просмотр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информации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статусе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заказа.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Информирование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клиента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изменении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статуса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заказа.</a:t>
            </a:r>
            <a:endParaRPr sz="2000">
              <a:latin typeface="Microsoft Sans Serif"/>
              <a:cs typeface="Microsoft Sans Serif"/>
            </a:endParaRPr>
          </a:p>
          <a:p>
            <a:pPr marL="12700" marR="43815" lvl="1" indent="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Просмотр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обработка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заказов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исполнителями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службы продаж.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Просмотр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статистики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поступления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обработки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заказов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период.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4"/>
              </a:spcBef>
              <a:buAutoNum type="arabicPeriod" startAt="9"/>
              <a:tabLst>
                <a:tab pos="50419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Подготовка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сопровождение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каталога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продукции.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140" y="716877"/>
            <a:ext cx="7773034" cy="405384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30175" algn="ctr">
              <a:lnSpc>
                <a:spcPct val="100000"/>
              </a:lnSpc>
              <a:spcBef>
                <a:spcPts val="1425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292735" indent="-280035">
              <a:lnSpc>
                <a:spcPct val="100000"/>
              </a:lnSpc>
              <a:spcBef>
                <a:spcPts val="1105"/>
              </a:spcBef>
              <a:buAutoNum type="arabicPeriod" startAt="4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рамки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входят: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SzPct val="97500"/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Защита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преднамеренного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взлома.</a:t>
            </a:r>
            <a:endParaRPr sz="2000">
              <a:latin typeface="Microsoft Sans Serif"/>
              <a:cs typeface="Microsoft Sans Serif"/>
            </a:endParaRPr>
          </a:p>
          <a:p>
            <a:pPr marL="435609" lvl="1" indent="-425450">
              <a:lnSpc>
                <a:spcPct val="100000"/>
              </a:lnSpc>
              <a:spcBef>
                <a:spcPts val="480"/>
              </a:spcBef>
              <a:buSzPct val="97500"/>
              <a:buAutoNum type="arabicPeriod"/>
              <a:tabLst>
                <a:tab pos="435609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B2B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API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интеграция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другими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системами.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5.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Риски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Microsoft Sans Serif"/>
                <a:cs typeface="Microsoft Sans Serif"/>
              </a:rPr>
              <a:t>Задачи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поняты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недостаточно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полно.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Понимание </a:t>
            </a:r>
            <a:r>
              <a:rPr sz="2000" dirty="0">
                <a:latin typeface="Microsoft Sans Serif"/>
                <a:cs typeface="Microsoft Sans Serif"/>
              </a:rPr>
              <a:t>масштаба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рамок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недостаточно.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создаются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dirty="0">
                <a:latin typeface="Microsoft Sans Serif"/>
                <a:cs typeface="Microsoft Sans Serif"/>
              </a:rPr>
              <a:t>новой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технологической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платформе,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сомнения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рыночной </a:t>
            </a:r>
            <a:r>
              <a:rPr sz="2000" dirty="0">
                <a:latin typeface="Microsoft Sans Serif"/>
                <a:cs typeface="Microsoft Sans Serif"/>
              </a:rPr>
              <a:t>стабильности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платформы.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Суммарный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уровень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рисков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следует </a:t>
            </a:r>
            <a:r>
              <a:rPr sz="2000" dirty="0">
                <a:latin typeface="Microsoft Sans Serif"/>
                <a:cs typeface="Microsoft Sans Serif"/>
              </a:rPr>
              <a:t>оценить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выше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среднего..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884885"/>
            <a:ext cx="7798434" cy="3753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9370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504190" lvl="1" indent="-491490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Сроки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714375" lvl="2" indent="-701675">
              <a:lnSpc>
                <a:spcPct val="100000"/>
              </a:lnSpc>
              <a:spcBef>
                <a:spcPts val="480"/>
              </a:spcBef>
              <a:buFont typeface="Microsoft Sans Serif"/>
              <a:buAutoNum type="arabicPeriod"/>
              <a:tabLst>
                <a:tab pos="714375" algn="l"/>
              </a:tabLst>
            </a:pPr>
            <a:r>
              <a:rPr sz="2000" b="1" dirty="0">
                <a:latin typeface="Arial"/>
                <a:cs typeface="Arial"/>
              </a:rPr>
              <a:t>03.03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старт</a:t>
            </a:r>
            <a:endParaRPr sz="2000">
              <a:latin typeface="Microsoft Sans Serif"/>
              <a:cs typeface="Microsoft Sans Serif"/>
            </a:endParaRPr>
          </a:p>
          <a:p>
            <a:pPr marL="645795" lvl="2" indent="-633095">
              <a:lnSpc>
                <a:spcPct val="100000"/>
              </a:lnSpc>
              <a:spcBef>
                <a:spcPts val="480"/>
              </a:spcBef>
              <a:buFont typeface="Microsoft Sans Serif"/>
              <a:buAutoNum type="arabicPeriod" startAt="2"/>
              <a:tabLst>
                <a:tab pos="645795" algn="l"/>
              </a:tabLst>
            </a:pPr>
            <a:r>
              <a:rPr sz="2000" b="1" dirty="0">
                <a:latin typeface="Arial"/>
                <a:cs typeface="Arial"/>
              </a:rPr>
              <a:t>28.11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завершение</a:t>
            </a:r>
            <a:endParaRPr sz="2000">
              <a:latin typeface="Microsoft Sans Serif"/>
              <a:cs typeface="Microsoft Sans Serif"/>
            </a:endParaRPr>
          </a:p>
          <a:p>
            <a:pPr marL="713740" lvl="2" indent="-701040">
              <a:lnSpc>
                <a:spcPct val="100000"/>
              </a:lnSpc>
              <a:spcBef>
                <a:spcPts val="480"/>
              </a:spcBef>
              <a:buAutoNum type="arabicPeriod" startAt="2"/>
              <a:tabLst>
                <a:tab pos="71374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Контрольные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точки: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Arial"/>
                <a:cs typeface="Arial"/>
              </a:rPr>
              <a:t>15.04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ТЗ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утверждено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484"/>
              </a:spcBef>
            </a:pPr>
            <a:r>
              <a:rPr sz="2000" b="1" dirty="0">
                <a:latin typeface="Arial"/>
                <a:cs typeface="Arial"/>
              </a:rPr>
              <a:t>30.04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1-я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завершена.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Подсистема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заказа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документации </a:t>
            </a:r>
            <a:r>
              <a:rPr sz="2000" dirty="0">
                <a:latin typeface="Microsoft Sans Serif"/>
                <a:cs typeface="Microsoft Sans Serif"/>
              </a:rPr>
              <a:t>передана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тестовую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эксплуатацию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серверах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разработчика).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5.05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Монтаж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оборудования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заказчика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завершен….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730" dirty="0">
                <a:latin typeface="Microsoft Sans Serif"/>
                <a:cs typeface="Microsoft Sans Serif"/>
              </a:rPr>
              <a:t>……………….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884885"/>
            <a:ext cx="7287895" cy="3814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915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sz="2000" dirty="0">
                <a:latin typeface="Microsoft Sans Serif"/>
                <a:cs typeface="Microsoft Sans Serif"/>
              </a:rPr>
              <a:t>6.2.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Расходная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бюджета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6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2.1.Разработка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сопровождение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прикладного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ПО: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6.2.1.1.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9000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чел.*час.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*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$40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=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$360 </a:t>
            </a:r>
            <a:r>
              <a:rPr sz="2000" spc="-25" dirty="0">
                <a:latin typeface="Microsoft Sans Serif"/>
                <a:cs typeface="Microsoft Sans Serif"/>
              </a:rPr>
              <a:t>000</a:t>
            </a:r>
            <a:endParaRPr sz="2000">
              <a:latin typeface="Microsoft Sans Serif"/>
              <a:cs typeface="Microsoft Sans Serif"/>
            </a:endParaRPr>
          </a:p>
          <a:p>
            <a:pPr marL="645160" lvl="2" indent="-632460">
              <a:lnSpc>
                <a:spcPct val="100000"/>
              </a:lnSpc>
              <a:spcBef>
                <a:spcPts val="480"/>
              </a:spcBef>
              <a:buAutoNum type="arabicPeriod" startAt="2"/>
              <a:tabLst>
                <a:tab pos="64516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Поставка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оборудования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0" dirty="0">
                <a:latin typeface="Microsoft Sans Serif"/>
                <a:cs typeface="Microsoft Sans Serif"/>
              </a:rPr>
              <a:t> операционно-</a:t>
            </a:r>
            <a:r>
              <a:rPr sz="2000" spc="-10" dirty="0">
                <a:latin typeface="Microsoft Sans Serif"/>
                <a:cs typeface="Microsoft Sans Serif"/>
              </a:rPr>
              <a:t>системного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ПО:</a:t>
            </a:r>
            <a:endParaRPr sz="2000">
              <a:latin typeface="Microsoft Sans Serif"/>
              <a:cs typeface="Microsoft Sans Serif"/>
            </a:endParaRPr>
          </a:p>
          <a:p>
            <a:pPr marL="926465" lvl="3" indent="-913765">
              <a:lnSpc>
                <a:spcPct val="100000"/>
              </a:lnSpc>
              <a:buAutoNum type="arabicPeriod"/>
              <a:tabLst>
                <a:tab pos="9264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Сервера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*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$10 000 = $30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000</a:t>
            </a:r>
            <a:endParaRPr sz="2000">
              <a:latin typeface="Microsoft Sans Serif"/>
              <a:cs typeface="Microsoft Sans Serif"/>
            </a:endParaRPr>
          </a:p>
          <a:p>
            <a:pPr marL="12700" marR="3612515" lvl="3" indent="913765">
              <a:lnSpc>
                <a:spcPct val="120000"/>
              </a:lnSpc>
              <a:spcBef>
                <a:spcPts val="5"/>
              </a:spcBef>
              <a:buAutoNum type="arabicPeriod"/>
              <a:tabLst>
                <a:tab pos="9264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Поставка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базового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ПО: </a:t>
            </a:r>
            <a:r>
              <a:rPr sz="2000" dirty="0">
                <a:latin typeface="Microsoft Sans Serif"/>
                <a:cs typeface="Microsoft Sans Serif"/>
              </a:rPr>
              <a:t>Oracle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RDBMS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$20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000</a:t>
            </a:r>
            <a:endParaRPr sz="2000">
              <a:latin typeface="Microsoft Sans Serif"/>
              <a:cs typeface="Microsoft Sans Serif"/>
            </a:endParaRPr>
          </a:p>
          <a:p>
            <a:pPr marL="12700" marR="5666740">
              <a:lnSpc>
                <a:spcPts val="2880"/>
              </a:lnSpc>
              <a:spcBef>
                <a:spcPts val="175"/>
              </a:spcBef>
            </a:pPr>
            <a:r>
              <a:rPr sz="2000" spc="730" dirty="0">
                <a:latin typeface="Microsoft Sans Serif"/>
                <a:cs typeface="Microsoft Sans Serif"/>
              </a:rPr>
              <a:t>……………….</a:t>
            </a:r>
            <a:endParaRPr sz="2000">
              <a:latin typeface="Microsoft Sans Serif"/>
              <a:cs typeface="Microsoft Sans Serif"/>
            </a:endParaRPr>
          </a:p>
          <a:p>
            <a:pPr marL="12700" marR="5666740">
              <a:lnSpc>
                <a:spcPts val="2880"/>
              </a:lnSpc>
            </a:pPr>
            <a:r>
              <a:rPr sz="2000" dirty="0">
                <a:latin typeface="Microsoft Sans Serif"/>
                <a:cs typeface="Microsoft Sans Serif"/>
              </a:rPr>
              <a:t>Итого: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405" dirty="0">
                <a:latin typeface="Microsoft Sans Serif"/>
                <a:cs typeface="Microsoft Sans Serif"/>
              </a:rPr>
              <a:t>….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015" y="1001395"/>
            <a:ext cx="8070215" cy="4733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Ключевые</a:t>
            </a:r>
            <a:r>
              <a:rPr sz="2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участники и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заинтересованные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стороны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Arial"/>
              <a:cs typeface="Arial"/>
            </a:endParaRPr>
          </a:p>
          <a:p>
            <a:pPr marL="354965" marR="704215" indent="-342900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Спонсор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лицо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группа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лиц,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предоставляющая </a:t>
            </a:r>
            <a:r>
              <a:rPr sz="2000" dirty="0">
                <a:latin typeface="Microsoft Sans Serif"/>
                <a:cs typeface="Microsoft Sans Serif"/>
              </a:rPr>
              <a:t>финансовые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любом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виде.</a:t>
            </a:r>
            <a:endParaRPr sz="2000">
              <a:latin typeface="Microsoft Sans Serif"/>
              <a:cs typeface="Microsoft Sans Serif"/>
            </a:endParaRPr>
          </a:p>
          <a:p>
            <a:pPr marL="354965" marR="95885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Заказчик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лицо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организация,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будут использовать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услугу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Пользователи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результатов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endParaRPr sz="2000">
              <a:latin typeface="Microsoft Sans Serif"/>
              <a:cs typeface="Microsoft Sans Serif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Куратор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представитель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исполнителя,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уполномоченный </a:t>
            </a:r>
            <a:r>
              <a:rPr sz="2000" dirty="0">
                <a:latin typeface="Microsoft Sans Serif"/>
                <a:cs typeface="Microsoft Sans Serif"/>
              </a:rPr>
              <a:t>принимать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выделении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ресурсов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изменениях</a:t>
            </a:r>
            <a:r>
              <a:rPr sz="2000" spc="-50" dirty="0">
                <a:latin typeface="Microsoft Sans Serif"/>
                <a:cs typeface="Microsoft Sans Serif"/>
              </a:rPr>
              <a:t> в </a:t>
            </a:r>
            <a:r>
              <a:rPr sz="2000" spc="-10" dirty="0">
                <a:latin typeface="Microsoft Sans Serif"/>
                <a:cs typeface="Microsoft Sans Serif"/>
              </a:rPr>
              <a:t>проекте</a:t>
            </a:r>
            <a:endParaRPr sz="2000">
              <a:latin typeface="Microsoft Sans Serif"/>
              <a:cs typeface="Microsoft Sans Serif"/>
            </a:endParaRPr>
          </a:p>
          <a:p>
            <a:pPr marL="354965" marR="81089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Руководитель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представитель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исполнителя, </a:t>
            </a:r>
            <a:r>
              <a:rPr sz="2000" dirty="0">
                <a:latin typeface="Microsoft Sans Serif"/>
                <a:cs typeface="Microsoft Sans Serif"/>
              </a:rPr>
              <a:t>ответственный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реализацию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срок,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пределах </a:t>
            </a:r>
            <a:r>
              <a:rPr sz="2000" dirty="0">
                <a:latin typeface="Microsoft Sans Serif"/>
                <a:cs typeface="Microsoft Sans Serif"/>
              </a:rPr>
              <a:t>бюджета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заданным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качеством.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Соисполнители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Субподрядчики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поставщики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4310" y="960246"/>
            <a:ext cx="465836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FF0000"/>
                </a:solidFill>
                <a:latin typeface="Arial"/>
                <a:cs typeface="Arial"/>
              </a:rPr>
              <a:t>Процессы</a:t>
            </a:r>
            <a:r>
              <a:rPr sz="29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900" b="1" spc="-10" dirty="0">
                <a:solidFill>
                  <a:srgbClr val="FF0000"/>
                </a:solidFill>
                <a:latin typeface="Arial"/>
                <a:cs typeface="Arial"/>
              </a:rPr>
              <a:t>планирования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1650"/>
              </a:lnSpc>
            </a:pPr>
            <a:r>
              <a:rPr sz="1400" b="0"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153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69161"/>
            <a:ext cx="8072755" cy="4628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Microsoft Sans Serif"/>
                <a:cs typeface="Microsoft Sans Serif"/>
              </a:rPr>
              <a:t>Описание</a:t>
            </a:r>
            <a:r>
              <a:rPr sz="1900" spc="-9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продукта</a:t>
            </a: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dirty="0">
                <a:latin typeface="Microsoft Sans Serif"/>
                <a:cs typeface="Microsoft Sans Serif"/>
              </a:rPr>
              <a:t>Устав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проекта</a:t>
            </a:r>
            <a:endParaRPr sz="19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1900" b="1" i="1" dirty="0">
                <a:latin typeface="Arial"/>
                <a:cs typeface="Arial"/>
              </a:rPr>
              <a:t>Создание</a:t>
            </a:r>
            <a:r>
              <a:rPr sz="1900" b="1" i="1" spc="-85" dirty="0">
                <a:latin typeface="Arial"/>
                <a:cs typeface="Arial"/>
              </a:rPr>
              <a:t> </a:t>
            </a:r>
            <a:r>
              <a:rPr sz="1900" b="1" i="1" spc="-25" dirty="0">
                <a:latin typeface="Arial"/>
                <a:cs typeface="Arial"/>
              </a:rPr>
              <a:t>WBS</a:t>
            </a:r>
            <a:endParaRPr sz="19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900" dirty="0">
                <a:latin typeface="Microsoft Sans Serif"/>
                <a:cs typeface="Microsoft Sans Serif"/>
              </a:rPr>
              <a:t>Содержание</a:t>
            </a:r>
            <a:r>
              <a:rPr sz="1900" spc="-12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проекта</a:t>
            </a:r>
            <a:endParaRPr sz="1900">
              <a:latin typeface="Microsoft Sans Serif"/>
              <a:cs typeface="Microsoft Sans Serif"/>
            </a:endParaRPr>
          </a:p>
          <a:p>
            <a:pPr marL="927100">
              <a:lnSpc>
                <a:spcPct val="100000"/>
              </a:lnSpc>
            </a:pPr>
            <a:r>
              <a:rPr sz="1900" spc="-10" dirty="0">
                <a:latin typeface="Microsoft Sans Serif"/>
                <a:cs typeface="Microsoft Sans Serif"/>
              </a:rPr>
              <a:t>Иерархическая</a:t>
            </a:r>
            <a:r>
              <a:rPr sz="1900" spc="-5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структура</a:t>
            </a:r>
            <a:r>
              <a:rPr sz="1900" spc="-6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работ</a:t>
            </a:r>
            <a:r>
              <a:rPr sz="1900" spc="-6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(WBS)</a:t>
            </a:r>
            <a:endParaRPr sz="1900">
              <a:latin typeface="Microsoft Sans Serif"/>
              <a:cs typeface="Microsoft Sans Serif"/>
            </a:endParaRPr>
          </a:p>
          <a:p>
            <a:pPr marL="1841500">
              <a:lnSpc>
                <a:spcPct val="100000"/>
              </a:lnSpc>
            </a:pPr>
            <a:r>
              <a:rPr sz="1900" b="1" i="1" dirty="0">
                <a:latin typeface="Arial"/>
                <a:cs typeface="Arial"/>
              </a:rPr>
              <a:t>Создание</a:t>
            </a:r>
            <a:r>
              <a:rPr sz="1900" b="1" i="1" spc="-95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расписания</a:t>
            </a:r>
            <a:endParaRPr sz="1900">
              <a:latin typeface="Arial"/>
              <a:cs typeface="Arial"/>
            </a:endParaRPr>
          </a:p>
          <a:p>
            <a:pPr marL="2756535" marR="3019425">
              <a:lnSpc>
                <a:spcPct val="100000"/>
              </a:lnSpc>
            </a:pPr>
            <a:r>
              <a:rPr sz="1900" dirty="0">
                <a:latin typeface="Microsoft Sans Serif"/>
                <a:cs typeface="Microsoft Sans Serif"/>
              </a:rPr>
              <a:t>Сетевая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диаграмма </a:t>
            </a:r>
            <a:r>
              <a:rPr sz="1900" dirty="0">
                <a:latin typeface="Microsoft Sans Serif"/>
                <a:cs typeface="Microsoft Sans Serif"/>
              </a:rPr>
              <a:t>Пул </a:t>
            </a:r>
            <a:r>
              <a:rPr sz="1900" spc="-10" dirty="0">
                <a:latin typeface="Microsoft Sans Serif"/>
                <a:cs typeface="Microsoft Sans Serif"/>
              </a:rPr>
              <a:t>ресурсов </a:t>
            </a:r>
            <a:r>
              <a:rPr sz="1900" dirty="0">
                <a:latin typeface="Microsoft Sans Serif"/>
                <a:cs typeface="Microsoft Sans Serif"/>
              </a:rPr>
              <a:t>Расписание</a:t>
            </a:r>
            <a:r>
              <a:rPr sz="1900" spc="-114" dirty="0">
                <a:latin typeface="Microsoft Sans Serif"/>
                <a:cs typeface="Microsoft Sans Serif"/>
              </a:rPr>
              <a:t> </a:t>
            </a:r>
            <a:r>
              <a:rPr sz="1900" spc="-20" dirty="0">
                <a:latin typeface="Microsoft Sans Serif"/>
                <a:cs typeface="Microsoft Sans Serif"/>
              </a:rPr>
              <a:t>проекта</a:t>
            </a:r>
            <a:endParaRPr sz="1900">
              <a:latin typeface="Microsoft Sans Serif"/>
              <a:cs typeface="Microsoft Sans Serif"/>
            </a:endParaRPr>
          </a:p>
          <a:p>
            <a:pPr marL="3670935">
              <a:lnSpc>
                <a:spcPct val="100000"/>
              </a:lnSpc>
              <a:spcBef>
                <a:spcPts val="5"/>
              </a:spcBef>
            </a:pPr>
            <a:r>
              <a:rPr sz="1900" b="1" i="1" dirty="0">
                <a:latin typeface="Arial"/>
                <a:cs typeface="Arial"/>
              </a:rPr>
              <a:t>Создание</a:t>
            </a:r>
            <a:r>
              <a:rPr sz="1900" b="1" i="1" spc="-75" dirty="0">
                <a:latin typeface="Arial"/>
                <a:cs typeface="Arial"/>
              </a:rPr>
              <a:t> </a:t>
            </a:r>
            <a:r>
              <a:rPr sz="1900" b="1" i="1" dirty="0">
                <a:latin typeface="Arial"/>
                <a:cs typeface="Arial"/>
              </a:rPr>
              <a:t>Плана</a:t>
            </a:r>
            <a:r>
              <a:rPr sz="1900" b="1" i="1" spc="-75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проекта</a:t>
            </a:r>
            <a:endParaRPr sz="1900">
              <a:latin typeface="Arial"/>
              <a:cs typeface="Arial"/>
            </a:endParaRPr>
          </a:p>
          <a:p>
            <a:pPr marL="4585335">
              <a:lnSpc>
                <a:spcPct val="100000"/>
              </a:lnSpc>
            </a:pPr>
            <a:r>
              <a:rPr sz="1900" dirty="0">
                <a:latin typeface="Microsoft Sans Serif"/>
                <a:cs typeface="Microsoft Sans Serif"/>
              </a:rPr>
              <a:t>Бюджет</a:t>
            </a:r>
            <a:r>
              <a:rPr sz="1900" spc="-4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проекта</a:t>
            </a:r>
            <a:endParaRPr sz="1900">
              <a:latin typeface="Microsoft Sans Serif"/>
              <a:cs typeface="Microsoft Sans Serif"/>
            </a:endParaRPr>
          </a:p>
          <a:p>
            <a:pPr marR="5080" algn="r">
              <a:lnSpc>
                <a:spcPts val="2050"/>
              </a:lnSpc>
            </a:pPr>
            <a:r>
              <a:rPr sz="1900" dirty="0">
                <a:latin typeface="Microsoft Sans Serif"/>
                <a:cs typeface="Microsoft Sans Serif"/>
              </a:rPr>
              <a:t>Планы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управления</a:t>
            </a:r>
            <a:r>
              <a:rPr sz="1900" spc="1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сроками,</a:t>
            </a:r>
            <a:endParaRPr sz="1900">
              <a:latin typeface="Microsoft Sans Serif"/>
              <a:cs typeface="Microsoft Sans Serif"/>
            </a:endParaRPr>
          </a:p>
          <a:p>
            <a:pPr marR="5715" algn="r">
              <a:lnSpc>
                <a:spcPts val="2050"/>
              </a:lnSpc>
            </a:pPr>
            <a:r>
              <a:rPr sz="1900" dirty="0">
                <a:latin typeface="Microsoft Sans Serif"/>
                <a:cs typeface="Microsoft Sans Serif"/>
              </a:rPr>
              <a:t>стоимостью</a:t>
            </a:r>
            <a:r>
              <a:rPr sz="1900" spc="-45" dirty="0">
                <a:latin typeface="Microsoft Sans Serif"/>
                <a:cs typeface="Microsoft Sans Serif"/>
              </a:rPr>
              <a:t> </a:t>
            </a:r>
            <a:r>
              <a:rPr sz="1900" spc="-25" dirty="0">
                <a:latin typeface="Microsoft Sans Serif"/>
                <a:cs typeface="Microsoft Sans Serif"/>
              </a:rPr>
              <a:t>...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Microsoft Sans Serif"/>
              <a:cs typeface="Microsoft Sans Serif"/>
            </a:endParaRPr>
          </a:p>
          <a:p>
            <a:pPr marL="355600" marR="594995" indent="-343535">
              <a:lnSpc>
                <a:spcPct val="80000"/>
              </a:lnSpc>
            </a:pPr>
            <a:r>
              <a:rPr sz="2100" dirty="0">
                <a:latin typeface="Microsoft Sans Serif"/>
                <a:cs typeface="Microsoft Sans Serif"/>
              </a:rPr>
              <a:t>WBS</a:t>
            </a:r>
            <a:r>
              <a:rPr sz="2100" spc="-10" dirty="0">
                <a:latin typeface="Microsoft Sans Serif"/>
                <a:cs typeface="Microsoft Sans Serif"/>
              </a:rPr>
              <a:t> </a:t>
            </a:r>
            <a:r>
              <a:rPr sz="2100" dirty="0">
                <a:latin typeface="Microsoft Sans Serif"/>
                <a:cs typeface="Microsoft Sans Serif"/>
              </a:rPr>
              <a:t>(</a:t>
            </a:r>
            <a:r>
              <a:rPr sz="2100" i="1" dirty="0">
                <a:latin typeface="Arial"/>
                <a:cs typeface="Arial"/>
              </a:rPr>
              <a:t>Work</a:t>
            </a:r>
            <a:r>
              <a:rPr sz="2100" i="1" spc="-15" dirty="0">
                <a:latin typeface="Arial"/>
                <a:cs typeface="Arial"/>
              </a:rPr>
              <a:t> </a:t>
            </a:r>
            <a:r>
              <a:rPr sz="2100" i="1" dirty="0">
                <a:latin typeface="Arial"/>
                <a:cs typeface="Arial"/>
              </a:rPr>
              <a:t>Breakdown</a:t>
            </a:r>
            <a:r>
              <a:rPr sz="2100" i="1" spc="-65" dirty="0">
                <a:latin typeface="Arial"/>
                <a:cs typeface="Arial"/>
              </a:rPr>
              <a:t> </a:t>
            </a:r>
            <a:r>
              <a:rPr sz="2100" i="1" dirty="0">
                <a:latin typeface="Arial"/>
                <a:cs typeface="Arial"/>
              </a:rPr>
              <a:t>Structure)</a:t>
            </a:r>
            <a:r>
              <a:rPr sz="2100" i="1" spc="-35" dirty="0">
                <a:latin typeface="Arial"/>
                <a:cs typeface="Arial"/>
              </a:rPr>
              <a:t> </a:t>
            </a:r>
            <a:r>
              <a:rPr sz="2100" i="1" dirty="0">
                <a:latin typeface="Arial"/>
                <a:cs typeface="Arial"/>
              </a:rPr>
              <a:t>-</a:t>
            </a:r>
            <a:r>
              <a:rPr sz="2100" i="1" spc="-35" dirty="0">
                <a:latin typeface="Arial"/>
                <a:cs typeface="Arial"/>
              </a:rPr>
              <a:t> </a:t>
            </a:r>
            <a:r>
              <a:rPr sz="2100" spc="-10" dirty="0">
                <a:latin typeface="Microsoft Sans Serif"/>
                <a:cs typeface="Microsoft Sans Serif"/>
              </a:rPr>
              <a:t>Иерархическая</a:t>
            </a:r>
            <a:r>
              <a:rPr sz="2100" spc="-15" dirty="0">
                <a:latin typeface="Microsoft Sans Serif"/>
                <a:cs typeface="Microsoft Sans Serif"/>
              </a:rPr>
              <a:t> </a:t>
            </a:r>
            <a:r>
              <a:rPr sz="2100" spc="-10" dirty="0">
                <a:latin typeface="Microsoft Sans Serif"/>
                <a:cs typeface="Microsoft Sans Serif"/>
              </a:rPr>
              <a:t>структура работ</a:t>
            </a:r>
            <a:endParaRPr sz="2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6542" y="1001395"/>
            <a:ext cx="399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Определение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содержания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1650"/>
              </a:lnSpc>
            </a:pPr>
            <a:r>
              <a:rPr sz="1400" b="0"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154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7999095" cy="3623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131445" indent="-3429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Декомпозиция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–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последовательное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деление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основных </a:t>
            </a:r>
            <a:r>
              <a:rPr sz="2000" dirty="0">
                <a:latin typeface="Microsoft Sans Serif"/>
                <a:cs typeface="Microsoft Sans Serif"/>
              </a:rPr>
              <a:t>результатов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меньшие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компоненты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уровня </a:t>
            </a:r>
            <a:r>
              <a:rPr sz="2000" dirty="0">
                <a:latin typeface="Microsoft Sans Serif"/>
                <a:cs typeface="Microsoft Sans Serif"/>
              </a:rPr>
              <a:t>детализации,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достаточного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обеспечения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управления </a:t>
            </a:r>
            <a:r>
              <a:rPr sz="2000" spc="-20" dirty="0">
                <a:latin typeface="Microsoft Sans Serif"/>
                <a:cs typeface="Microsoft Sans Serif"/>
              </a:rPr>
              <a:t>проектом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(планирования,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исполнения,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контроля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завершения)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dirty="0">
                <a:latin typeface="Arial"/>
                <a:cs typeface="Arial"/>
              </a:rPr>
              <a:t>Корректность</a:t>
            </a:r>
            <a:r>
              <a:rPr sz="2000" b="1" i="1" spc="-6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декомпозиции</a:t>
            </a:r>
            <a:endParaRPr sz="2000">
              <a:latin typeface="Arial"/>
              <a:cs typeface="Arial"/>
            </a:endParaRPr>
          </a:p>
          <a:p>
            <a:pPr marL="514350" indent="-159385">
              <a:lnSpc>
                <a:spcPct val="100000"/>
              </a:lnSpc>
              <a:spcBef>
                <a:spcPts val="480"/>
              </a:spcBef>
              <a:buChar char="•"/>
              <a:tabLst>
                <a:tab pos="51435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Каждый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элемент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latin typeface="Arial"/>
                <a:cs typeface="Arial"/>
              </a:rPr>
              <a:t>полностью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определен</a:t>
            </a:r>
            <a:endParaRPr sz="2000">
              <a:latin typeface="Arial"/>
              <a:cs typeface="Arial"/>
            </a:endParaRPr>
          </a:p>
          <a:p>
            <a:pPr marL="354965" marR="223520" indent="159385">
              <a:lnSpc>
                <a:spcPct val="100000"/>
              </a:lnSpc>
              <a:spcBef>
                <a:spcPts val="480"/>
              </a:spcBef>
              <a:buChar char="•"/>
              <a:tabLst>
                <a:tab pos="51435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Нижнеуровневые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операции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latin typeface="Arial"/>
                <a:cs typeface="Arial"/>
              </a:rPr>
              <a:t>необходимы,</a:t>
            </a:r>
            <a:r>
              <a:rPr sz="2000" b="1" i="1" spc="-5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и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достаточны </a:t>
            </a:r>
            <a:r>
              <a:rPr sz="2000" b="1" i="1" dirty="0">
                <a:latin typeface="Arial"/>
                <a:cs typeface="Arial"/>
              </a:rPr>
              <a:t>для</a:t>
            </a:r>
            <a:r>
              <a:rPr sz="2000" b="1" i="1" spc="-2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соответствующего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элемента</a:t>
            </a:r>
            <a:endParaRPr sz="2000">
              <a:latin typeface="Arial"/>
              <a:cs typeface="Arial"/>
            </a:endParaRPr>
          </a:p>
          <a:p>
            <a:pPr marL="354965" marR="5080" indent="158115">
              <a:lnSpc>
                <a:spcPct val="100000"/>
              </a:lnSpc>
              <a:spcBef>
                <a:spcPts val="480"/>
              </a:spcBef>
              <a:buChar char="•"/>
              <a:tabLst>
                <a:tab pos="51308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Каждый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элемент</a:t>
            </a:r>
            <a:r>
              <a:rPr sz="2000" spc="-20" dirty="0">
                <a:latin typeface="Microsoft Sans Serif"/>
                <a:cs typeface="Microsoft Sans Serif"/>
              </a:rPr>
              <a:t> нижнего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уровня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latin typeface="Arial"/>
                <a:cs typeface="Arial"/>
              </a:rPr>
              <a:t>может</a:t>
            </a:r>
            <a:r>
              <a:rPr sz="2000" b="1" i="1" spc="-6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быть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оценен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i="1" spc="-25" dirty="0">
                <a:latin typeface="Arial"/>
                <a:cs typeface="Arial"/>
              </a:rPr>
              <a:t>по </a:t>
            </a:r>
            <a:r>
              <a:rPr sz="2000" dirty="0">
                <a:latin typeface="Microsoft Sans Serif"/>
                <a:cs typeface="Microsoft Sans Serif"/>
              </a:rPr>
              <a:t>стоимости,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срокам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приписан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организационной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единице (подразделение,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исполнитель),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которая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способна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исполнить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68" y="1752600"/>
            <a:ext cx="2623629" cy="43738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90054" y="3184016"/>
            <a:ext cx="8020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400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так, </a:t>
            </a:r>
            <a:r>
              <a:rPr sz="2400" spc="-25" dirty="0">
                <a:latin typeface="Calibri"/>
                <a:cs typeface="Calibri"/>
              </a:rPr>
              <a:t>более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93134" y="3184016"/>
            <a:ext cx="3766820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9875" marR="5080" indent="-257810">
              <a:lnSpc>
                <a:spcPct val="100400"/>
              </a:lnSpc>
              <a:spcBef>
                <a:spcPts val="85"/>
              </a:spcBef>
              <a:buSzPct val="62500"/>
              <a:buChar char="•"/>
              <a:tabLst>
                <a:tab pos="269875" algn="l"/>
                <a:tab pos="1288415" algn="l"/>
                <a:tab pos="3121660" algn="l"/>
              </a:tabLst>
            </a:pPr>
            <a:r>
              <a:rPr sz="2400" spc="-10" dirty="0">
                <a:latin typeface="Calibri"/>
                <a:cs typeface="Calibri"/>
              </a:rPr>
              <a:t>Лучше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планировать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цели </a:t>
            </a:r>
            <a:r>
              <a:rPr sz="2400" dirty="0">
                <a:latin typeface="Calibri"/>
                <a:cs typeface="Calibri"/>
              </a:rPr>
              <a:t>чтобы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подзадач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было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не </a:t>
            </a:r>
            <a:r>
              <a:rPr sz="2400" dirty="0">
                <a:latin typeface="Calibri"/>
                <a:cs typeface="Calibri"/>
              </a:rPr>
              <a:t>7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(5+-</a:t>
            </a:r>
            <a:r>
              <a:rPr sz="2400" spc="-25" dirty="0">
                <a:latin typeface="Calibri"/>
                <a:cs typeface="Calibri"/>
              </a:rPr>
              <a:t>2).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6382" y="878789"/>
            <a:ext cx="5034915" cy="2334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69037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Определение</a:t>
            </a:r>
            <a:r>
              <a:rPr sz="20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содержания</a:t>
            </a:r>
            <a:endParaRPr sz="2000">
              <a:latin typeface="Arial"/>
              <a:cs typeface="Arial"/>
            </a:endParaRPr>
          </a:p>
          <a:p>
            <a:pPr marR="169100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Декомпозиция</a:t>
            </a:r>
            <a:r>
              <a:rPr sz="20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метод</a:t>
            </a:r>
            <a:endParaRPr sz="2000">
              <a:latin typeface="Arial"/>
              <a:cs typeface="Arial"/>
            </a:endParaRPr>
          </a:p>
          <a:p>
            <a:pPr marL="706755" marR="5080" indent="-257810">
              <a:lnSpc>
                <a:spcPct val="100800"/>
              </a:lnSpc>
              <a:spcBef>
                <a:spcPts val="1795"/>
              </a:spcBef>
              <a:buSzPct val="62500"/>
              <a:buChar char="•"/>
              <a:tabLst>
                <a:tab pos="706755" algn="l"/>
                <a:tab pos="1833245" algn="l"/>
                <a:tab pos="2585720" algn="l"/>
                <a:tab pos="3523615" algn="l"/>
                <a:tab pos="4270375" algn="l"/>
                <a:tab pos="4875530" algn="l"/>
              </a:tabLst>
            </a:pPr>
            <a:r>
              <a:rPr sz="2400" spc="-10" dirty="0">
                <a:latin typeface="Calibri"/>
                <a:cs typeface="Calibri"/>
              </a:rPr>
              <a:t>Каждая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цель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имеет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свой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код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в </a:t>
            </a:r>
            <a:r>
              <a:rPr sz="2400" dirty="0">
                <a:latin typeface="Calibri"/>
                <a:cs typeface="Calibri"/>
              </a:rPr>
              <a:t>иерархии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дерева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целей.</a:t>
            </a:r>
            <a:endParaRPr sz="2400">
              <a:latin typeface="Calibri"/>
              <a:cs typeface="Calibri"/>
            </a:endParaRPr>
          </a:p>
          <a:p>
            <a:pPr marL="706755" indent="-257810">
              <a:lnSpc>
                <a:spcPts val="2855"/>
              </a:lnSpc>
              <a:buSzPct val="62500"/>
              <a:buChar char="•"/>
              <a:tabLst>
                <a:tab pos="706755" algn="l"/>
              </a:tabLst>
            </a:pPr>
            <a:r>
              <a:rPr sz="2400" dirty="0">
                <a:latin typeface="Calibri"/>
                <a:cs typeface="Calibri"/>
              </a:rPr>
              <a:t>Каждая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работа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имеет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свой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код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в</a:t>
            </a:r>
            <a:endParaRPr sz="2400">
              <a:latin typeface="Calibri"/>
              <a:cs typeface="Calibri"/>
            </a:endParaRPr>
          </a:p>
          <a:p>
            <a:pPr marL="70675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иерархии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процесса.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656" y="994535"/>
            <a:ext cx="7016500" cy="58634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342" y="308864"/>
            <a:ext cx="49091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2.</a:t>
            </a:r>
            <a:r>
              <a:rPr sz="36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ОСНОВНЫЕ</a:t>
            </a:r>
            <a:r>
              <a:rPr sz="36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ПОНЯТИЯ </a:t>
            </a: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36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ОПРЕДЕЛЕНИЯ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340" y="4063746"/>
            <a:ext cx="7199630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Calibri"/>
                <a:cs typeface="Calibri"/>
              </a:rPr>
              <a:t>Изучает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вопросы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построения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компьютерных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программ,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обобщает </a:t>
            </a:r>
            <a:r>
              <a:rPr sz="2000" dirty="0">
                <a:latin typeface="Calibri"/>
                <a:cs typeface="Calibri"/>
              </a:rPr>
              <a:t>опыт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программирования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виде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комплекса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общих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знаний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и </a:t>
            </a:r>
            <a:r>
              <a:rPr sz="2000" dirty="0">
                <a:latin typeface="Calibri"/>
                <a:cs typeface="Calibri"/>
              </a:rPr>
              <a:t>правил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регламентации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инженерной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деятельности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разработчиков </a:t>
            </a:r>
            <a:r>
              <a:rPr sz="2000" dirty="0">
                <a:latin typeface="Calibri"/>
                <a:cs typeface="Calibri"/>
              </a:rPr>
              <a:t>программного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обеспечения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347" y="1839467"/>
            <a:ext cx="5715000" cy="1876043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6466" y="836167"/>
            <a:ext cx="321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работ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96949"/>
            <a:ext cx="7534909" cy="3392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400" b="1" i="1" dirty="0">
                <a:latin typeface="Arial"/>
                <a:cs typeface="Arial"/>
              </a:rPr>
              <a:t>Иерархическая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структура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работ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(work </a:t>
            </a:r>
            <a:r>
              <a:rPr sz="2400" b="1" i="1" dirty="0">
                <a:latin typeface="Arial"/>
                <a:cs typeface="Arial"/>
              </a:rPr>
              <a:t>breakdown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structure)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–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иерархическое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разбиение </a:t>
            </a:r>
            <a:r>
              <a:rPr sz="2400" dirty="0">
                <a:latin typeface="Microsoft Sans Serif"/>
                <a:cs typeface="Microsoft Sans Serif"/>
              </a:rPr>
              <a:t>всей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работы,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которую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необходимо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выполнить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для </a:t>
            </a:r>
            <a:r>
              <a:rPr sz="2400" dirty="0">
                <a:latin typeface="Microsoft Sans Serif"/>
                <a:cs typeface="Microsoft Sans Serif"/>
              </a:rPr>
              <a:t>достижения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i="1" dirty="0">
                <a:latin typeface="Arial"/>
                <a:cs typeface="Arial"/>
              </a:rPr>
              <a:t>целей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проекта</a:t>
            </a:r>
            <a:r>
              <a:rPr sz="2400" dirty="0">
                <a:latin typeface="Microsoft Sans Serif"/>
                <a:cs typeface="Microsoft Sans Serif"/>
              </a:rPr>
              <a:t>,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на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более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мелкие </a:t>
            </a:r>
            <a:r>
              <a:rPr sz="2400" dirty="0">
                <a:latin typeface="Microsoft Sans Serif"/>
                <a:cs typeface="Microsoft Sans Serif"/>
              </a:rPr>
              <a:t>операции,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до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такого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уровня,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на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котором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способы </a:t>
            </a:r>
            <a:r>
              <a:rPr sz="2400" dirty="0">
                <a:latin typeface="Microsoft Sans Serif"/>
                <a:cs typeface="Microsoft Sans Serif"/>
              </a:rPr>
              <a:t>выполнения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этих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действий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вполне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ясны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и </a:t>
            </a:r>
            <a:r>
              <a:rPr sz="2400" dirty="0">
                <a:latin typeface="Microsoft Sans Serif"/>
                <a:cs typeface="Microsoft Sans Serif"/>
              </a:rPr>
              <a:t>соответствующие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работы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могут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быть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оценены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и </a:t>
            </a:r>
            <a:r>
              <a:rPr sz="2400" spc="-10" dirty="0">
                <a:latin typeface="Microsoft Sans Serif"/>
                <a:cs typeface="Microsoft Sans Serif"/>
              </a:rPr>
              <a:t>спланированы.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Microsoft Sans Serif"/>
                <a:cs typeface="Microsoft Sans Serif"/>
              </a:rPr>
              <a:t>Операция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–работа,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задача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6466" y="836167"/>
            <a:ext cx="321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работ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36205"/>
            <a:ext cx="8001634" cy="380682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Разработка</a:t>
            </a:r>
            <a:r>
              <a:rPr sz="2000" b="1" i="1" spc="-7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графика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проекта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Уточнить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имеющуюся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Установить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зависимости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между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отдельными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работами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Оценить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трудоемкость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каждой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</a:t>
            </a:r>
            <a:endParaRPr sz="2000">
              <a:latin typeface="Microsoft Sans Serif"/>
              <a:cs typeface="Microsoft Sans Serif"/>
            </a:endParaRPr>
          </a:p>
          <a:p>
            <a:pPr marL="826135" lvl="1" indent="-356235">
              <a:lnSpc>
                <a:spcPct val="100000"/>
              </a:lnSpc>
              <a:spcBef>
                <a:spcPts val="484"/>
              </a:spcBef>
              <a:buChar char="–"/>
              <a:tabLst>
                <a:tab pos="8261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Построить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сетевой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график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281940" marR="125095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Arial"/>
                <a:cs typeface="Arial"/>
              </a:rPr>
              <a:t>Сетевой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график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ориентированный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граф,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котором </a:t>
            </a:r>
            <a:r>
              <a:rPr sz="2000" dirty="0">
                <a:latin typeface="Microsoft Sans Serif"/>
                <a:cs typeface="Microsoft Sans Serif"/>
              </a:rPr>
              <a:t>вершинами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обозначены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дугами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временные </a:t>
            </a:r>
            <a:r>
              <a:rPr sz="2000" spc="-20" dirty="0">
                <a:latin typeface="Microsoft Sans Serif"/>
                <a:cs typeface="Microsoft Sans Serif"/>
              </a:rPr>
              <a:t>взаимосвязи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работ.</a:t>
            </a:r>
            <a:endParaRPr sz="2000">
              <a:latin typeface="Microsoft Sans Serif"/>
              <a:cs typeface="Microsoft Sans Serif"/>
            </a:endParaRPr>
          </a:p>
          <a:p>
            <a:pPr marL="756285" marR="41275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826135" algn="l"/>
                <a:tab pos="4779010" algn="l"/>
              </a:tabLst>
            </a:pPr>
            <a:r>
              <a:rPr sz="2000" dirty="0">
                <a:latin typeface="Microsoft Sans Serif"/>
                <a:cs typeface="Microsoft Sans Serif"/>
              </a:rPr>
              <a:t>	Выделить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критический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путь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spc="780" dirty="0">
                <a:latin typeface="Microsoft Sans Serif"/>
                <a:cs typeface="Microsoft Sans Serif"/>
              </a:rPr>
              <a:t>—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последовательностей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начала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конца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сумма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длительностей которых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максимальна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среди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таких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последовательностей.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2627" y="149352"/>
            <a:ext cx="8243570" cy="6209030"/>
            <a:chOff x="452627" y="149352"/>
            <a:chExt cx="8243570" cy="6209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255" y="4396740"/>
              <a:ext cx="6790632" cy="19613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627" y="149352"/>
              <a:ext cx="8243316" cy="42519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00037" y="106679"/>
            <a:ext cx="8144509" cy="4391025"/>
            <a:chOff x="500037" y="106679"/>
            <a:chExt cx="8144509" cy="43910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37" y="176275"/>
              <a:ext cx="8144256" cy="4152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37" y="106679"/>
              <a:ext cx="1173899" cy="5791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037" y="411479"/>
              <a:ext cx="1173899" cy="5791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0192" y="259079"/>
              <a:ext cx="2561844" cy="5791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6788" y="106679"/>
              <a:ext cx="1431036" cy="5791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7303" y="106679"/>
              <a:ext cx="435864" cy="5791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6243" y="411479"/>
              <a:ext cx="1075944" cy="5791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964" y="763524"/>
              <a:ext cx="443484" cy="5227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3986" y="755903"/>
              <a:ext cx="3538093" cy="5791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4760" y="763524"/>
              <a:ext cx="443483" cy="5227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964" y="1106424"/>
              <a:ext cx="443484" cy="5227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3986" y="1098804"/>
              <a:ext cx="2449957" cy="5791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0752" y="1106424"/>
              <a:ext cx="569976" cy="5227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64" y="1449324"/>
              <a:ext cx="443484" cy="5227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3986" y="1441704"/>
              <a:ext cx="3047365" cy="5791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04760" y="1449324"/>
              <a:ext cx="443483" cy="5227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4964" y="1792224"/>
              <a:ext cx="443484" cy="5227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73986" y="1784603"/>
              <a:ext cx="4856353" cy="5791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04760" y="1792224"/>
              <a:ext cx="443483" cy="5227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4964" y="2153412"/>
              <a:ext cx="443484" cy="5227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73986" y="2147315"/>
              <a:ext cx="4393057" cy="5791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04760" y="2153412"/>
              <a:ext cx="443483" cy="52273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4964" y="2511552"/>
              <a:ext cx="443484" cy="5227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3986" y="2503931"/>
              <a:ext cx="3199765" cy="5791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04760" y="2511552"/>
              <a:ext cx="443483" cy="5227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4964" y="2854452"/>
              <a:ext cx="443484" cy="5227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73986" y="2846831"/>
              <a:ext cx="4220845" cy="5791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04760" y="2854452"/>
              <a:ext cx="443483" cy="5227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4964" y="3226307"/>
              <a:ext cx="443484" cy="5227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73986" y="3218687"/>
              <a:ext cx="4595749" cy="5791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40752" y="3226307"/>
              <a:ext cx="569976" cy="5227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54964" y="3582924"/>
              <a:ext cx="443484" cy="5227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73986" y="3575303"/>
              <a:ext cx="5106289" cy="5791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04760" y="3582924"/>
              <a:ext cx="443483" cy="5227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90956" y="3925824"/>
              <a:ext cx="569976" cy="5227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73986" y="3918203"/>
              <a:ext cx="2661792" cy="5791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04760" y="3925824"/>
              <a:ext cx="443483" cy="522731"/>
            </a:xfrm>
            <a:prstGeom prst="rect">
              <a:avLst/>
            </a:prstGeom>
          </p:spPr>
        </p:pic>
      </p:grp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495274" y="106679"/>
          <a:ext cx="8230234" cy="43884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4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21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00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115570" marR="109220" indent="590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spc="-10" dirty="0">
                          <a:latin typeface="Arial"/>
                          <a:cs typeface="Arial"/>
                        </a:rPr>
                        <a:t>Номер </a:t>
                      </a:r>
                      <a:r>
                        <a:rPr sz="2000" b="1" spc="-25" dirty="0">
                          <a:latin typeface="Arial"/>
                          <a:cs typeface="Arial"/>
                        </a:rPr>
                        <a:t>работы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Название</a:t>
                      </a:r>
                      <a:r>
                        <a:rPr sz="2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работы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44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0" marR="215900" indent="-2197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spc="-10" dirty="0">
                          <a:latin typeface="Arial"/>
                          <a:cs typeface="Arial"/>
                        </a:rPr>
                        <a:t>Длитель- ность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Начало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реализации</a:t>
                      </a:r>
                      <a:r>
                        <a:rPr sz="2000" spc="-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проекта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Постановка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задачи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Разработка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интерфейса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Разработка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модулей</a:t>
                      </a:r>
                      <a:r>
                        <a:rPr sz="20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обработки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данных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Разработка</a:t>
                      </a:r>
                      <a:r>
                        <a:rPr sz="2000" spc="-9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структуры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базы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данных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Заполнение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базы</a:t>
                      </a:r>
                      <a:r>
                        <a:rPr sz="2000" spc="-9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данных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Отладка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программного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комплекса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Тестирование</a:t>
                      </a:r>
                      <a:r>
                        <a:rPr sz="20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и</a:t>
                      </a:r>
                      <a:r>
                        <a:rPr sz="2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исправление</a:t>
                      </a:r>
                      <a:r>
                        <a:rPr sz="20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ошибок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46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Составление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программной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документации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46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Завершение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проекта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46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64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6466" y="836167"/>
            <a:ext cx="321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работ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12405"/>
            <a:ext cx="7896225" cy="307530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Разработка</a:t>
            </a:r>
            <a:r>
              <a:rPr sz="2000" b="1" i="1" spc="-7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графика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проекта</a:t>
            </a:r>
            <a:endParaRPr sz="20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Построить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календарный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график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(диаграмму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Ганта), который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отражает:</a:t>
            </a:r>
            <a:endParaRPr sz="2000">
              <a:latin typeface="Microsoft Sans Serif"/>
              <a:cs typeface="Microsoft Sans Serif"/>
            </a:endParaRPr>
          </a:p>
          <a:p>
            <a:pPr marL="1155700" marR="925194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структуру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полученную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сетевого графика;</a:t>
            </a:r>
            <a:endParaRPr sz="2000">
              <a:latin typeface="Microsoft Sans Serif"/>
              <a:cs typeface="Microsoft Sans Serif"/>
            </a:endParaRPr>
          </a:p>
          <a:p>
            <a:pPr marL="1155700" marR="577215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состав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используемых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ресурсов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распределение между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работами;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календарные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даты,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которым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привязываются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моменты</a:t>
            </a:r>
            <a:endParaRPr sz="2000">
              <a:latin typeface="Microsoft Sans Serif"/>
              <a:cs typeface="Microsoft Sans Serif"/>
            </a:endParaRPr>
          </a:p>
          <a:p>
            <a:pPr marL="11557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начала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завершения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5063" y="1001395"/>
            <a:ext cx="4818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Последовательность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операций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8080375" cy="4768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46355" indent="-34290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i="1" dirty="0">
                <a:latin typeface="Arial"/>
                <a:cs typeface="Arial"/>
              </a:rPr>
              <a:t>Последовательность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операций</a:t>
            </a:r>
            <a:r>
              <a:rPr sz="2000" b="1" i="1" spc="-7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-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идентификация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документирование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логических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взаимосвязей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между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операциями</a:t>
            </a:r>
            <a:endParaRPr sz="2000">
              <a:latin typeface="Microsoft Sans Serif"/>
              <a:cs typeface="Microsoft Sans Serif"/>
            </a:endParaRPr>
          </a:p>
          <a:p>
            <a:pPr marL="172720">
              <a:lnSpc>
                <a:spcPct val="100000"/>
              </a:lnSpc>
              <a:spcBef>
                <a:spcPts val="860"/>
              </a:spcBef>
            </a:pPr>
            <a:r>
              <a:rPr sz="2000" spc="-10" dirty="0">
                <a:latin typeface="Microsoft Sans Serif"/>
                <a:cs typeface="Microsoft Sans Serif"/>
              </a:rPr>
              <a:t>Входы</a:t>
            </a:r>
            <a:endParaRPr sz="2000">
              <a:latin typeface="Microsoft Sans Serif"/>
              <a:cs typeface="Microsoft Sans Serif"/>
            </a:endParaRPr>
          </a:p>
          <a:p>
            <a:pPr marL="673735" lvl="1" indent="-158115">
              <a:lnSpc>
                <a:spcPct val="100000"/>
              </a:lnSpc>
              <a:spcBef>
                <a:spcPts val="484"/>
              </a:spcBef>
              <a:buChar char="•"/>
              <a:tabLst>
                <a:tab pos="67373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Перечень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операций</a:t>
            </a:r>
            <a:endParaRPr sz="2000">
              <a:latin typeface="Microsoft Sans Serif"/>
              <a:cs typeface="Microsoft Sans Serif"/>
            </a:endParaRPr>
          </a:p>
          <a:p>
            <a:pPr marL="673735" lvl="1" indent="-158115">
              <a:lnSpc>
                <a:spcPct val="100000"/>
              </a:lnSpc>
              <a:spcBef>
                <a:spcPts val="480"/>
              </a:spcBef>
              <a:buChar char="•"/>
              <a:tabLst>
                <a:tab pos="67373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Зависимости</a:t>
            </a:r>
            <a:endParaRPr sz="2000">
              <a:latin typeface="Microsoft Sans Serif"/>
              <a:cs typeface="Microsoft Sans Serif"/>
            </a:endParaRPr>
          </a:p>
          <a:p>
            <a:pPr marL="515620" marR="313055" lvl="1" indent="15811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673735" algn="l"/>
                <a:tab pos="6887845" algn="l"/>
              </a:tabLst>
            </a:pPr>
            <a:r>
              <a:rPr sz="2000" b="1" i="1" dirty="0">
                <a:latin typeface="Arial"/>
                <a:cs typeface="Arial"/>
              </a:rPr>
              <a:t>Контрольные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события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(milestones)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–</a:t>
            </a:r>
            <a:r>
              <a:rPr sz="2000" b="1" i="1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операции</a:t>
            </a:r>
            <a:r>
              <a:rPr sz="2000" dirty="0">
                <a:latin typeface="Microsoft Sans Serif"/>
                <a:cs typeface="Microsoft Sans Serif"/>
              </a:rPr>
              <a:t>	с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spc="-45" dirty="0">
                <a:latin typeface="Microsoft Sans Serif"/>
                <a:cs typeface="Microsoft Sans Serif"/>
              </a:rPr>
              <a:t>результате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исполнения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которых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достигаются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промежуточные </a:t>
            </a:r>
            <a:r>
              <a:rPr sz="2000" spc="-20" dirty="0">
                <a:latin typeface="Microsoft Sans Serif"/>
                <a:cs typeface="Microsoft Sans Serif"/>
              </a:rPr>
              <a:t>цели</a:t>
            </a:r>
            <a:endParaRPr sz="2000">
              <a:latin typeface="Microsoft Sans Serif"/>
              <a:cs typeface="Microsoft Sans Serif"/>
            </a:endParaRPr>
          </a:p>
          <a:p>
            <a:pPr marL="17272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Microsoft Sans Serif"/>
                <a:cs typeface="Microsoft Sans Serif"/>
              </a:rPr>
              <a:t>Методы</a:t>
            </a:r>
            <a:endParaRPr sz="2000">
              <a:latin typeface="Microsoft Sans Serif"/>
              <a:cs typeface="Microsoft Sans Serif"/>
            </a:endParaRPr>
          </a:p>
          <a:p>
            <a:pPr marL="673735" lvl="1" indent="-158115">
              <a:lnSpc>
                <a:spcPct val="100000"/>
              </a:lnSpc>
              <a:spcBef>
                <a:spcPts val="480"/>
              </a:spcBef>
              <a:buChar char="•"/>
              <a:tabLst>
                <a:tab pos="673735" algn="l"/>
              </a:tabLst>
            </a:pPr>
            <a:r>
              <a:rPr sz="2000" spc="-40" dirty="0">
                <a:latin typeface="Microsoft Sans Serif"/>
                <a:cs typeface="Microsoft Sans Serif"/>
              </a:rPr>
              <a:t>Диаграммные </a:t>
            </a:r>
            <a:r>
              <a:rPr sz="2000" spc="-10" dirty="0">
                <a:latin typeface="Microsoft Sans Serif"/>
                <a:cs typeface="Microsoft Sans Serif"/>
              </a:rPr>
              <a:t>методы</a:t>
            </a:r>
            <a:endParaRPr sz="2000">
              <a:latin typeface="Microsoft Sans Serif"/>
              <a:cs typeface="Microsoft Sans Serif"/>
            </a:endParaRPr>
          </a:p>
          <a:p>
            <a:pPr marL="17272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Microsoft Sans Serif"/>
                <a:cs typeface="Microsoft Sans Serif"/>
              </a:rPr>
              <a:t>Результаты</a:t>
            </a:r>
            <a:endParaRPr sz="2000">
              <a:latin typeface="Microsoft Sans Serif"/>
              <a:cs typeface="Microsoft Sans Serif"/>
            </a:endParaRPr>
          </a:p>
          <a:p>
            <a:pPr marL="673735" lvl="1" indent="-158115">
              <a:lnSpc>
                <a:spcPct val="100000"/>
              </a:lnSpc>
              <a:spcBef>
                <a:spcPts val="484"/>
              </a:spcBef>
              <a:buChar char="•"/>
              <a:tabLst>
                <a:tab pos="673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Сетевая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диаграмма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latin typeface="Microsoft Sans Serif"/>
                <a:cs typeface="Microsoft Sans Serif"/>
              </a:rPr>
              <a:t>161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1142" y="898016"/>
            <a:ext cx="306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Типы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зависимостей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513458"/>
            <a:ext cx="753110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Finish-</a:t>
            </a:r>
            <a:r>
              <a:rPr sz="2000" spc="-10" dirty="0">
                <a:latin typeface="Microsoft Sans Serif"/>
                <a:cs typeface="Microsoft Sans Serif"/>
              </a:rPr>
              <a:t>to-</a:t>
            </a:r>
            <a:r>
              <a:rPr sz="2000" dirty="0">
                <a:latin typeface="Microsoft Sans Serif"/>
                <a:cs typeface="Microsoft Sans Serif"/>
              </a:rPr>
              <a:t>start</a:t>
            </a:r>
            <a:r>
              <a:rPr sz="2000" spc="-30" dirty="0">
                <a:latin typeface="Microsoft Sans Serif"/>
                <a:cs typeface="Microsoft Sans Serif"/>
              </a:rPr>
              <a:t> (Окончание-</a:t>
            </a:r>
            <a:r>
              <a:rPr sz="2000" dirty="0">
                <a:latin typeface="Microsoft Sans Serif"/>
                <a:cs typeface="Microsoft Sans Serif"/>
              </a:rPr>
              <a:t>начало),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сокращенно </a:t>
            </a:r>
            <a:r>
              <a:rPr sz="2000" dirty="0">
                <a:latin typeface="Microsoft Sans Serif"/>
                <a:cs typeface="Microsoft Sans Serif"/>
              </a:rPr>
              <a:t>FS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(ОН), задача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может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начаться,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пока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3281552"/>
            <a:ext cx="78790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indent="-342900" algn="ctr">
              <a:lnSpc>
                <a:spcPct val="100000"/>
              </a:lnSpc>
              <a:spcBef>
                <a:spcPts val="105"/>
              </a:spcBef>
              <a:buChar char="•"/>
              <a:tabLst>
                <a:tab pos="3429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Start-to-</a:t>
            </a:r>
            <a:r>
              <a:rPr sz="2000" dirty="0">
                <a:latin typeface="Microsoft Sans Serif"/>
                <a:cs typeface="Microsoft Sans Serif"/>
              </a:rPr>
              <a:t>start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(Начало-</a:t>
            </a:r>
            <a:r>
              <a:rPr sz="2000" dirty="0">
                <a:latin typeface="Microsoft Sans Serif"/>
                <a:cs typeface="Microsoft Sans Serif"/>
              </a:rPr>
              <a:t>начало),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сокращенно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SS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(НН),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задача</a:t>
            </a:r>
            <a:endParaRPr sz="2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может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начаться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пор,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пока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началась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127" y="2357627"/>
            <a:ext cx="3142488" cy="8793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7115" y="4643628"/>
            <a:ext cx="2644140" cy="10576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3141" y="1001395"/>
            <a:ext cx="306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Типы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зависимостей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626235"/>
            <a:ext cx="799020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Finish-to-</a:t>
            </a:r>
            <a:r>
              <a:rPr sz="2000" dirty="0">
                <a:latin typeface="Microsoft Sans Serif"/>
                <a:cs typeface="Microsoft Sans Serif"/>
              </a:rPr>
              <a:t>Finish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(Окончание-</a:t>
            </a:r>
            <a:r>
              <a:rPr sz="2000" spc="-20" dirty="0">
                <a:latin typeface="Microsoft Sans Serif"/>
                <a:cs typeface="Microsoft Sans Serif"/>
              </a:rPr>
              <a:t>окончание),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сокращенно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FF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(00), </a:t>
            </a:r>
            <a:r>
              <a:rPr sz="2000" dirty="0">
                <a:latin typeface="Microsoft Sans Serif"/>
                <a:cs typeface="Microsoft Sans Serif"/>
              </a:rPr>
              <a:t>задача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может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закончиться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пор,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пока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закончилась </a:t>
            </a:r>
            <a:r>
              <a:rPr sz="2000" dirty="0">
                <a:latin typeface="Microsoft Sans Serif"/>
                <a:cs typeface="Microsoft Sans Serif"/>
              </a:rPr>
              <a:t>задача</a:t>
            </a:r>
            <a:r>
              <a:rPr sz="2000" spc="-1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015" y="3699128"/>
            <a:ext cx="761492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Start-to-</a:t>
            </a:r>
            <a:r>
              <a:rPr sz="2000" dirty="0">
                <a:latin typeface="Microsoft Sans Serif"/>
                <a:cs typeface="Microsoft Sans Serif"/>
              </a:rPr>
              <a:t>Finish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(Начало-</a:t>
            </a:r>
            <a:r>
              <a:rPr sz="2000" spc="-20" dirty="0">
                <a:latin typeface="Microsoft Sans Serif"/>
                <a:cs typeface="Microsoft Sans Serif"/>
              </a:rPr>
              <a:t>окончание),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10" dirty="0">
                <a:latin typeface="Microsoft Sans Serif"/>
                <a:cs typeface="Microsoft Sans Serif"/>
              </a:rPr>
              <a:t> сокращенно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SF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(НО), задача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может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закончиться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пор,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пока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началась </a:t>
            </a:r>
            <a:r>
              <a:rPr sz="2000" dirty="0">
                <a:latin typeface="Microsoft Sans Serif"/>
                <a:cs typeface="Microsoft Sans Serif"/>
              </a:rPr>
              <a:t>задача</a:t>
            </a:r>
            <a:r>
              <a:rPr sz="2000" spc="-1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2461260"/>
            <a:ext cx="2500883" cy="9677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6408" y="5000244"/>
            <a:ext cx="3546347" cy="8580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2389" y="912367"/>
            <a:ext cx="2903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Ресурсы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проекте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49349"/>
            <a:ext cx="8054975" cy="36245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8765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Ресурс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dirty="0">
                <a:latin typeface="Microsoft Sans Serif"/>
                <a:cs typeface="Microsoft Sans Serif"/>
              </a:rPr>
              <a:t> это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трудовая,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материальная,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финансовая,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техническая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иная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единица,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которая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используется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 проекта.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Microsoft Sans Serif"/>
                <a:cs typeface="Microsoft Sans Serif"/>
              </a:rPr>
              <a:t>Виды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ресурсов:</a:t>
            </a:r>
            <a:endParaRPr sz="2000">
              <a:latin typeface="Microsoft Sans Serif"/>
              <a:cs typeface="Microsoft Sans Serif"/>
            </a:endParaRPr>
          </a:p>
          <a:p>
            <a:pPr marL="355600" marR="8509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  <a:tab pos="1873250" algn="l"/>
              </a:tabLst>
            </a:pPr>
            <a:r>
              <a:rPr sz="2000" i="1" dirty="0">
                <a:latin typeface="Arial"/>
                <a:cs typeface="Arial"/>
              </a:rPr>
              <a:t>Трудовые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spc="475" dirty="0">
                <a:latin typeface="Microsoft Sans Serif"/>
                <a:cs typeface="Microsoft Sans Serif"/>
              </a:rPr>
              <a:t>–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возобновляемые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(исполнители,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машины</a:t>
            </a:r>
            <a:r>
              <a:rPr sz="2000" spc="-50" dirty="0">
                <a:latin typeface="Microsoft Sans Serif"/>
                <a:cs typeface="Microsoft Sans Serif"/>
              </a:rPr>
              <a:t> и </a:t>
            </a:r>
            <a:r>
              <a:rPr sz="2000" spc="-10" dirty="0">
                <a:latin typeface="Microsoft Sans Serif"/>
                <a:cs typeface="Microsoft Sans Serif"/>
              </a:rPr>
              <a:t>оборудование)</a:t>
            </a:r>
            <a:endParaRPr sz="2000">
              <a:latin typeface="Microsoft Sans Serif"/>
              <a:cs typeface="Microsoft Sans Serif"/>
            </a:endParaRPr>
          </a:p>
          <a:p>
            <a:pPr marL="170815" indent="-15811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170815" algn="l"/>
              </a:tabLst>
            </a:pPr>
            <a:r>
              <a:rPr sz="2000" i="1" dirty="0">
                <a:latin typeface="Arial"/>
                <a:cs typeface="Arial"/>
              </a:rPr>
              <a:t>Материальные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10" dirty="0">
                <a:latin typeface="Microsoft Sans Serif"/>
                <a:cs typeface="Microsoft Sans Serif"/>
              </a:rPr>
              <a:t> возобновляемые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(материалы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энергоносители)</a:t>
            </a:r>
            <a:endParaRPr sz="2000">
              <a:latin typeface="Microsoft Sans Serif"/>
              <a:cs typeface="Microsoft Sans Serif"/>
            </a:endParaRPr>
          </a:p>
          <a:p>
            <a:pPr marL="12700" marR="5080" indent="15811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170815" algn="l"/>
                <a:tab pos="1991995" algn="l"/>
              </a:tabLst>
            </a:pPr>
            <a:r>
              <a:rPr sz="2000" i="1" dirty="0">
                <a:latin typeface="Arial"/>
                <a:cs typeface="Arial"/>
              </a:rPr>
              <a:t>Затратные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spc="475" dirty="0">
                <a:latin typeface="Microsoft Sans Serif"/>
                <a:cs typeface="Microsoft Sans Serif"/>
              </a:rPr>
              <a:t>–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различные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виды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денежных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расходов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сопряженных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работами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напрямую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зависят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объема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длительности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7657" y="836167"/>
            <a:ext cx="3949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Характеристики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ресурсов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60322"/>
            <a:ext cx="7915275" cy="52393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318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4318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Доступность</a:t>
            </a:r>
            <a:endParaRPr sz="2000">
              <a:latin typeface="Microsoft Sans Serif"/>
              <a:cs typeface="Microsoft Sans Serif"/>
            </a:endParaRPr>
          </a:p>
          <a:p>
            <a:pPr marL="4318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4318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Стоимость:</a:t>
            </a:r>
            <a:endParaRPr sz="2000">
              <a:latin typeface="Microsoft Sans Serif"/>
              <a:cs typeface="Microsoft Sans Serif"/>
            </a:endParaRPr>
          </a:p>
          <a:p>
            <a:pPr marL="8324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8324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Стандартная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ставка</a:t>
            </a:r>
            <a:endParaRPr sz="2000">
              <a:latin typeface="Microsoft Sans Serif"/>
              <a:cs typeface="Microsoft Sans Serif"/>
            </a:endParaRPr>
          </a:p>
          <a:p>
            <a:pPr marL="8324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8324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Стоимость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использования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355600" marR="73660" indent="-343535">
              <a:lnSpc>
                <a:spcPct val="100000"/>
              </a:lnSpc>
              <a:buFont typeface="Microsoft Sans Serif"/>
              <a:buChar char="•"/>
              <a:tabLst>
                <a:tab pos="355600" algn="l"/>
                <a:tab pos="3225800" algn="l"/>
              </a:tabLst>
            </a:pPr>
            <a:r>
              <a:rPr sz="2000" i="1" spc="-10" dirty="0">
                <a:latin typeface="Arial"/>
                <a:cs typeface="Arial"/>
              </a:rPr>
              <a:t>Универсальный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ресурс</a:t>
            </a:r>
            <a:r>
              <a:rPr sz="2000" i="1" dirty="0">
                <a:latin typeface="Arial"/>
                <a:cs typeface="Arial"/>
              </a:rPr>
              <a:t>	</a:t>
            </a:r>
            <a:r>
              <a:rPr sz="2000" spc="-20" dirty="0">
                <a:latin typeface="Microsoft Sans Serif"/>
                <a:cs typeface="Microsoft Sans Serif"/>
              </a:rPr>
              <a:t>(прототип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ресурса)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используется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 </a:t>
            </a:r>
            <a:r>
              <a:rPr sz="2000" spc="-10" dirty="0">
                <a:latin typeface="Microsoft Sans Serif"/>
                <a:cs typeface="Microsoft Sans Serif"/>
              </a:rPr>
              <a:t>определения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требований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персоналу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например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 </a:t>
            </a:r>
            <a:r>
              <a:rPr sz="2000" spc="-10" dirty="0">
                <a:latin typeface="Microsoft Sans Serif"/>
                <a:cs typeface="Microsoft Sans Serif"/>
              </a:rPr>
              <a:t>тестировщикам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разработчикам.</a:t>
            </a:r>
            <a:endParaRPr sz="2000">
              <a:latin typeface="Microsoft Sans Serif"/>
              <a:cs typeface="Microsoft Sans Serif"/>
            </a:endParaRPr>
          </a:p>
          <a:p>
            <a:pPr marL="355600" marR="34671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i="1" dirty="0">
                <a:latin typeface="Arial"/>
                <a:cs typeface="Arial"/>
              </a:rPr>
              <a:t>Выделенный</a:t>
            </a:r>
            <a:r>
              <a:rPr sz="2000" i="1" spc="-8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ресурс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формально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выделенный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 </a:t>
            </a:r>
            <a:r>
              <a:rPr sz="2000" dirty="0">
                <a:latin typeface="Microsoft Sans Serif"/>
                <a:cs typeface="Microsoft Sans Serif"/>
              </a:rPr>
              <a:t>любого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назначения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имеющегося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(по </a:t>
            </a:r>
            <a:r>
              <a:rPr sz="2000" spc="-10" dirty="0">
                <a:latin typeface="Microsoft Sans Serif"/>
                <a:cs typeface="Microsoft Sans Serif"/>
              </a:rPr>
              <a:t>умолчанию).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Выбор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данного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типа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резервирования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влияет</a:t>
            </a:r>
            <a:r>
              <a:rPr sz="2000" spc="-25" dirty="0">
                <a:latin typeface="Microsoft Sans Serif"/>
                <a:cs typeface="Microsoft Sans Serif"/>
              </a:rPr>
              <a:t> на </a:t>
            </a:r>
            <a:r>
              <a:rPr sz="2000" dirty="0">
                <a:latin typeface="Microsoft Sans Serif"/>
                <a:cs typeface="Microsoft Sans Serif"/>
              </a:rPr>
              <a:t>доступность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загрузку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ресурса.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i="1" dirty="0">
                <a:latin typeface="Arial"/>
                <a:cs typeface="Arial"/>
              </a:rPr>
              <a:t>Предложенный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ресурс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ожидающий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выделения </a:t>
            </a:r>
            <a:r>
              <a:rPr sz="2000" dirty="0">
                <a:latin typeface="Microsoft Sans Serif"/>
                <a:cs typeface="Microsoft Sans Serif"/>
              </a:rPr>
              <a:t>ресурсов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еще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утвержденного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назначения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задачи.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Такое </a:t>
            </a:r>
            <a:r>
              <a:rPr sz="2000" spc="-20" dirty="0">
                <a:latin typeface="Microsoft Sans Serif"/>
                <a:cs typeface="Microsoft Sans Serif"/>
              </a:rPr>
              <a:t>назначение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уменьшает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доступности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работы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другим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проектам.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1702435"/>
            <a:ext cx="805815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tabLst>
                <a:tab pos="285115" algn="l"/>
                <a:tab pos="2364105" algn="l"/>
                <a:tab pos="3411220" algn="l"/>
                <a:tab pos="4773930" algn="l"/>
                <a:tab pos="5263515" algn="l"/>
                <a:tab pos="5883910" algn="l"/>
                <a:tab pos="6969125" algn="l"/>
              </a:tabLst>
            </a:pPr>
            <a:r>
              <a:rPr sz="2000" spc="420" dirty="0">
                <a:latin typeface="Microsoft Sans Serif"/>
                <a:cs typeface="Microsoft Sans Serif"/>
              </a:rPr>
              <a:t>🞂</a:t>
            </a:r>
            <a:r>
              <a:rPr sz="2000" dirty="0">
                <a:latin typeface="Microsoft Sans Serif"/>
                <a:cs typeface="Microsoft Sans Serif"/>
              </a:rPr>
              <a:t>​	</a:t>
            </a:r>
            <a:r>
              <a:rPr sz="2000" i="1" spc="-10" dirty="0">
                <a:latin typeface="Arial"/>
                <a:cs typeface="Arial"/>
              </a:rPr>
              <a:t>Длительность</a:t>
            </a:r>
            <a:r>
              <a:rPr sz="2000" i="1" dirty="0">
                <a:latin typeface="Arial"/>
                <a:cs typeface="Arial"/>
              </a:rPr>
              <a:t>	</a:t>
            </a:r>
            <a:r>
              <a:rPr sz="2000" i="1" spc="-10" dirty="0">
                <a:latin typeface="Arial"/>
                <a:cs typeface="Arial"/>
              </a:rPr>
              <a:t>задачи</a:t>
            </a:r>
            <a:r>
              <a:rPr sz="2000" i="1" dirty="0">
                <a:latin typeface="Arial"/>
                <a:cs typeface="Arial"/>
              </a:rPr>
              <a:t>	</a:t>
            </a:r>
            <a:r>
              <a:rPr sz="2000" i="1" spc="-10" dirty="0">
                <a:latin typeface="Arial"/>
                <a:cs typeface="Arial"/>
              </a:rPr>
              <a:t>(Duration)</a:t>
            </a:r>
            <a:r>
              <a:rPr sz="2000" i="1" dirty="0">
                <a:latin typeface="Arial"/>
                <a:cs typeface="Arial"/>
              </a:rPr>
              <a:t>	</a:t>
            </a:r>
            <a:r>
              <a:rPr sz="2000" spc="780" dirty="0">
                <a:latin typeface="Microsoft Sans Serif"/>
                <a:cs typeface="Microsoft Sans Serif"/>
              </a:rPr>
              <a:t>—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5" dirty="0">
                <a:latin typeface="Microsoft Sans Serif"/>
                <a:cs typeface="Microsoft Sans Serif"/>
              </a:rPr>
              <a:t>это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период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0" dirty="0">
                <a:latin typeface="Microsoft Sans Serif"/>
                <a:cs typeface="Microsoft Sans Serif"/>
              </a:rPr>
              <a:t>рабочего </a:t>
            </a:r>
            <a:r>
              <a:rPr sz="2000" dirty="0">
                <a:latin typeface="Microsoft Sans Serif"/>
                <a:cs typeface="Microsoft Sans Serif"/>
              </a:rPr>
              <a:t>времени,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необходим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задачи.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85115" algn="l"/>
              </a:tabLst>
            </a:pPr>
            <a:r>
              <a:rPr sz="2000" spc="420" dirty="0">
                <a:latin typeface="Microsoft Sans Serif"/>
                <a:cs typeface="Microsoft Sans Serif"/>
              </a:rPr>
              <a:t>🞂</a:t>
            </a:r>
            <a:r>
              <a:rPr sz="2000" dirty="0">
                <a:latin typeface="Microsoft Sans Serif"/>
                <a:cs typeface="Microsoft Sans Serif"/>
              </a:rPr>
              <a:t>​	</a:t>
            </a:r>
            <a:r>
              <a:rPr sz="2000" i="1" dirty="0">
                <a:latin typeface="Arial"/>
                <a:cs typeface="Arial"/>
              </a:rPr>
              <a:t>Трудозатраты</a:t>
            </a:r>
            <a:r>
              <a:rPr sz="2000" i="1" spc="204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(Work)</a:t>
            </a:r>
            <a:r>
              <a:rPr sz="2000" i="1" spc="19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2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время,</a:t>
            </a:r>
            <a:r>
              <a:rPr sz="2000" spc="2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затраченное</a:t>
            </a:r>
            <a:r>
              <a:rPr sz="2000" spc="2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сотрудниками</a:t>
            </a:r>
            <a:r>
              <a:rPr sz="2000" spc="2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</a:t>
            </a:r>
            <a:endParaRPr sz="2000">
              <a:latin typeface="Microsoft Sans Serif"/>
              <a:cs typeface="Microsoft Sans Serif"/>
            </a:endParaRPr>
          </a:p>
          <a:p>
            <a:pPr marL="285115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получение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результата</a:t>
            </a:r>
            <a:r>
              <a:rPr sz="2000" i="1" spc="-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55570" y="988567"/>
            <a:ext cx="3987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Характеристики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операций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372" y="1988819"/>
            <a:ext cx="8016240" cy="35250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2342" y="308864"/>
            <a:ext cx="6438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3.</a:t>
            </a:r>
            <a:r>
              <a:rPr sz="36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ОСОБЕННОСТИ</a:t>
            </a:r>
            <a:r>
              <a:rPr sz="36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 </a:t>
            </a:r>
            <a:r>
              <a:rPr sz="36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ПРОГРАММНОГО</a:t>
            </a:r>
            <a:r>
              <a:rPr sz="3600" spc="-1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ОБЕСПЕЧЕНИЯ</a:t>
            </a:r>
            <a:endParaRPr sz="36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3540" y="1473149"/>
            <a:ext cx="7752715" cy="2545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527685" algn="l"/>
              </a:tabLst>
            </a:pPr>
            <a:r>
              <a:rPr sz="2000" b="1" i="1" dirty="0">
                <a:latin typeface="Arial"/>
                <a:cs typeface="Arial"/>
              </a:rPr>
              <a:t>Назначение</a:t>
            </a:r>
            <a:r>
              <a:rPr sz="2000" b="1" i="1" spc="-7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сопоставление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перечня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трудовых, материальных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затратных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ресурсов,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будут задействованы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выполнении.</a:t>
            </a:r>
            <a:endParaRPr sz="2000">
              <a:latin typeface="Microsoft Sans Serif"/>
              <a:cs typeface="Microsoft Sans Serif"/>
            </a:endParaRPr>
          </a:p>
          <a:p>
            <a:pPr marL="527685" indent="-514984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527685" algn="l"/>
              </a:tabLst>
            </a:pPr>
            <a:r>
              <a:rPr sz="2000" b="1" i="1" dirty="0">
                <a:latin typeface="Arial"/>
                <a:cs typeface="Arial"/>
              </a:rPr>
              <a:t>Объем</a:t>
            </a:r>
            <a:r>
              <a:rPr sz="2000" b="1" i="1" spc="-8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назначения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(процент)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рабочего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</a:t>
            </a:r>
            <a:endParaRPr sz="2000">
              <a:latin typeface="Microsoft Sans Serif"/>
              <a:cs typeface="Microsoft Sans Serif"/>
            </a:endParaRPr>
          </a:p>
          <a:p>
            <a:pPr marL="527685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индивидуальному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календарю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ресурса.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2863215">
              <a:lnSpc>
                <a:spcPct val="100000"/>
              </a:lnSpc>
              <a:spcBef>
                <a:spcPts val="1975"/>
              </a:spcBef>
            </a:pPr>
            <a:r>
              <a:rPr sz="24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Трудозатраты</a:t>
            </a:r>
            <a:r>
              <a:rPr sz="24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задачи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2345" y="953769"/>
            <a:ext cx="19996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Назначение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6225" y="4189198"/>
            <a:ext cx="2910066" cy="4317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0240" y="4812919"/>
            <a:ext cx="791845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Microsoft Sans Serif"/>
                <a:cs typeface="Microsoft Sans Serif"/>
              </a:rPr>
              <a:t>где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solidFill>
                  <a:srgbClr val="45969F"/>
                </a:solidFill>
                <a:latin typeface="Arial"/>
                <a:cs typeface="Arial"/>
              </a:rPr>
              <a:t>L</a:t>
            </a:r>
            <a:r>
              <a:rPr sz="2000" b="1" i="1" spc="-30" dirty="0">
                <a:solidFill>
                  <a:srgbClr val="45969F"/>
                </a:solidFill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10" dirty="0">
                <a:latin typeface="Microsoft Sans Serif"/>
                <a:cs typeface="Microsoft Sans Serif"/>
              </a:rPr>
              <a:t> длительность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задачи,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solidFill>
                  <a:srgbClr val="45969F"/>
                </a:solidFill>
                <a:latin typeface="Arial"/>
                <a:cs typeface="Arial"/>
              </a:rPr>
              <a:t>V</a:t>
            </a:r>
            <a:r>
              <a:rPr sz="2000" b="1" i="1" spc="-30" dirty="0">
                <a:solidFill>
                  <a:srgbClr val="45969F"/>
                </a:solidFill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объем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назначений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ресурса,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solidFill>
                  <a:srgbClr val="45969F"/>
                </a:solidFill>
                <a:latin typeface="Arial"/>
                <a:cs typeface="Arial"/>
              </a:rPr>
              <a:t>H</a:t>
            </a:r>
            <a:r>
              <a:rPr sz="2000" b="1" i="1" spc="-40" dirty="0">
                <a:solidFill>
                  <a:srgbClr val="45969F"/>
                </a:solidFill>
                <a:latin typeface="Arial"/>
                <a:cs typeface="Arial"/>
              </a:rPr>
              <a:t> </a:t>
            </a:r>
            <a:r>
              <a:rPr sz="2000" spc="475" dirty="0">
                <a:latin typeface="Microsoft Sans Serif"/>
                <a:cs typeface="Microsoft Sans Serif"/>
              </a:rPr>
              <a:t>– </a:t>
            </a:r>
            <a:r>
              <a:rPr sz="2000" spc="-10" dirty="0">
                <a:latin typeface="Microsoft Sans Serif"/>
                <a:cs typeface="Microsoft Sans Serif"/>
              </a:rPr>
              <a:t>ежедневная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длительность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часах,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сумма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берется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назначенным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трудовым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ресурсам.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4503" y="978153"/>
            <a:ext cx="17900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Типы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задач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1842" y="1688693"/>
            <a:ext cx="6876415" cy="130619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09245" indent="-296545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Font typeface="Microsoft Sans Serif"/>
              <a:buChar char="•"/>
              <a:tabLst>
                <a:tab pos="309245" algn="l"/>
              </a:tabLst>
            </a:pP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Fixed</a:t>
            </a:r>
            <a:r>
              <a:rPr sz="2000" b="1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Duration</a:t>
            </a:r>
            <a:r>
              <a:rPr sz="2000" b="1" i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(Фиксированная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длительность,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ФД)</a:t>
            </a:r>
            <a:endParaRPr sz="2000">
              <a:latin typeface="Arial"/>
              <a:cs typeface="Arial"/>
            </a:endParaRPr>
          </a:p>
          <a:p>
            <a:pPr marL="309245" indent="-296545">
              <a:lnSpc>
                <a:spcPct val="100000"/>
              </a:lnSpc>
              <a:spcBef>
                <a:spcPts val="960"/>
              </a:spcBef>
              <a:buFont typeface="Microsoft Sans Serif"/>
              <a:buChar char="•"/>
              <a:tabLst>
                <a:tab pos="309245" algn="l"/>
              </a:tabLst>
            </a:pP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Fixed</a:t>
            </a:r>
            <a:r>
              <a:rPr sz="2000" b="1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Units</a:t>
            </a:r>
            <a:r>
              <a:rPr sz="20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(Фиксированный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объем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ресурсов,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ФОР)</a:t>
            </a:r>
            <a:endParaRPr sz="2000">
              <a:latin typeface="Arial"/>
              <a:cs typeface="Arial"/>
            </a:endParaRPr>
          </a:p>
          <a:p>
            <a:pPr marL="309245" indent="-296545">
              <a:lnSpc>
                <a:spcPct val="100000"/>
              </a:lnSpc>
              <a:spcBef>
                <a:spcPts val="960"/>
              </a:spcBef>
              <a:buClr>
                <a:srgbClr val="000000"/>
              </a:buClr>
              <a:buFont typeface="Microsoft Sans Serif"/>
              <a:buChar char="•"/>
              <a:tabLst>
                <a:tab pos="309245" algn="l"/>
              </a:tabLst>
            </a:pP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Fixed</a:t>
            </a:r>
            <a:r>
              <a:rPr sz="20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Work</a:t>
            </a:r>
            <a:r>
              <a:rPr sz="2000" b="1" i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(фиксированные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трудозатраты,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ФТ)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5746" y="963929"/>
            <a:ext cx="7133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Взаимосвязь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свойств для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задач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разных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типов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1995" y="1714410"/>
          <a:ext cx="8023225" cy="193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7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316" marR="316" marT="316" marB="31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Длительности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134936" marB="31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Трудозатрат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134936" marB="31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891540" marR="292100" indent="-595630">
                        <a:lnSpc>
                          <a:spcPct val="104099"/>
                        </a:lnSpc>
                        <a:spcBef>
                          <a:spcPts val="165"/>
                        </a:spcBef>
                      </a:pPr>
                      <a:r>
                        <a:rPr sz="1300" b="1" dirty="0">
                          <a:latin typeface="Verdana"/>
                          <a:cs typeface="Verdana"/>
                        </a:rPr>
                        <a:t>Объема</a:t>
                      </a:r>
                      <a:r>
                        <a:rPr sz="1300" b="1" spc="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00" b="1" spc="-10" dirty="0">
                          <a:latin typeface="Verdana"/>
                          <a:cs typeface="Verdana"/>
                        </a:rPr>
                        <a:t>назначения ресурса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21271" marB="31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397510" marR="384810" indent="58419">
                        <a:lnSpc>
                          <a:spcPct val="104099"/>
                        </a:lnSpc>
                        <a:spcBef>
                          <a:spcPts val="165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Состава ресурсов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21271" marB="316"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Изменяется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6511" marB="316"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25" dirty="0">
                          <a:latin typeface="Verdana"/>
                          <a:cs typeface="Verdana"/>
                        </a:rPr>
                        <a:t>ФОР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25" dirty="0">
                          <a:latin typeface="Verdana"/>
                          <a:cs typeface="Verdana"/>
                        </a:rPr>
                        <a:t>ФД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 marR="562610">
                        <a:lnSpc>
                          <a:spcPct val="103099"/>
                        </a:lnSpc>
                        <a:spcBef>
                          <a:spcPts val="229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Объем назначения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2952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25" dirty="0">
                          <a:latin typeface="Verdana"/>
                          <a:cs typeface="Verdana"/>
                        </a:rPr>
                        <a:t>ФТ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 marR="593090">
                        <a:lnSpc>
                          <a:spcPct val="104299"/>
                        </a:lnSpc>
                        <a:spcBef>
                          <a:spcPts val="21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Объем назначения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2698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6076" y="4593335"/>
          <a:ext cx="8237855" cy="1468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0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0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10396" marR="10396" marT="10396" marB="1039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Длительности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145016" marB="1039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Трудозатрат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145016" marB="1039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988694" marR="374650" indent="-612140">
                        <a:lnSpc>
                          <a:spcPct val="104299"/>
                        </a:lnSpc>
                        <a:spcBef>
                          <a:spcPts val="160"/>
                        </a:spcBef>
                      </a:pPr>
                      <a:r>
                        <a:rPr sz="1300" b="1" dirty="0">
                          <a:latin typeface="Verdana"/>
                          <a:cs typeface="Verdana"/>
                        </a:rPr>
                        <a:t>Объема</a:t>
                      </a:r>
                      <a:r>
                        <a:rPr sz="1300" b="1" spc="254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00" b="1" spc="-10" dirty="0">
                          <a:latin typeface="Verdana"/>
                          <a:cs typeface="Verdana"/>
                        </a:rPr>
                        <a:t>назначения ресурса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30716" marB="1039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431165" marR="420370" indent="62230">
                        <a:lnSpc>
                          <a:spcPct val="104299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Состава ресурсов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30716" marB="10396"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Изменяется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6591" marB="10396"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25" dirty="0">
                          <a:latin typeface="Verdana"/>
                          <a:cs typeface="Verdana"/>
                        </a:rPr>
                        <a:t>ФОР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956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956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956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956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956" marB="10396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spc="-25" dirty="0">
                          <a:latin typeface="Verdana"/>
                          <a:cs typeface="Verdana"/>
                        </a:rPr>
                        <a:t>ФД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321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321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Объем</a:t>
                      </a:r>
                      <a:endParaRPr sz="1300">
                        <a:latin typeface="Verdana"/>
                        <a:cs typeface="Verdan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назначения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321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321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321" marB="10396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373883" y="4008882"/>
            <a:ext cx="4544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Фиксированный</a:t>
            </a:r>
            <a:r>
              <a:rPr sz="24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объем</a:t>
            </a:r>
            <a:r>
              <a:rPr sz="24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работ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8" y="1235989"/>
            <a:ext cx="7874000" cy="46926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79623" y="5869635"/>
            <a:ext cx="4537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Календарный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график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проекта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8464" y="1001395"/>
            <a:ext cx="321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работ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072" y="1676400"/>
            <a:ext cx="8144256" cy="30053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7989" y="912367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1549349"/>
            <a:ext cx="7620000" cy="2788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неопределенности,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негативно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влияющие</a:t>
            </a:r>
            <a:r>
              <a:rPr sz="2000" spc="-25" dirty="0">
                <a:latin typeface="Microsoft Sans Serif"/>
                <a:cs typeface="Microsoft Sans Serif"/>
              </a:rPr>
              <a:t> на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проект,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вплоть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полного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провала.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000" i="1" dirty="0">
                <a:latin typeface="Arial"/>
                <a:cs typeface="Arial"/>
              </a:rPr>
              <a:t>Риски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проекта,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влияющие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на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его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spc="-20" dirty="0">
                <a:latin typeface="Arial"/>
                <a:cs typeface="Arial"/>
              </a:rPr>
              <a:t>ход:</a:t>
            </a:r>
            <a:endParaRPr sz="2000">
              <a:latin typeface="Arial"/>
              <a:cs typeface="Arial"/>
            </a:endParaRPr>
          </a:p>
          <a:p>
            <a:pPr marL="354330" marR="172085" indent="-342265" algn="just">
              <a:lnSpc>
                <a:spcPct val="100000"/>
              </a:lnSpc>
              <a:spcBef>
                <a:spcPts val="439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Технологические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риски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недостаточная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производительность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и 	</a:t>
            </a:r>
            <a:r>
              <a:rPr sz="1800" spc="-20" dirty="0">
                <a:latin typeface="Microsoft Sans Serif"/>
                <a:cs typeface="Microsoft Sans Serif"/>
              </a:rPr>
              <a:t>гибкость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используемых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технологий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инструментов.</a:t>
            </a:r>
            <a:endParaRPr sz="1800">
              <a:latin typeface="Microsoft Sans Serif"/>
              <a:cs typeface="Microsoft Sans Serif"/>
            </a:endParaRPr>
          </a:p>
          <a:p>
            <a:pPr marL="354330" marR="60960" indent="-342265" algn="just">
              <a:lnSpc>
                <a:spcPct val="100000"/>
              </a:lnSpc>
              <a:spcBef>
                <a:spcPts val="43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Кадровые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риски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вероятность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набрать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i="1" dirty="0">
                <a:latin typeface="Arial"/>
                <a:cs typeface="Arial"/>
              </a:rPr>
              <a:t>команду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или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набрать 	</a:t>
            </a:r>
            <a:r>
              <a:rPr sz="1800" dirty="0">
                <a:latin typeface="Microsoft Sans Serif"/>
                <a:cs typeface="Microsoft Sans Serif"/>
              </a:rPr>
              <a:t>неподходящую,</a:t>
            </a:r>
            <a:r>
              <a:rPr sz="1800" spc="-10" dirty="0">
                <a:latin typeface="Microsoft Sans Serif"/>
                <a:cs typeface="Microsoft Sans Serif"/>
              </a:rPr>
              <a:t> возможность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отсутствия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у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членов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необходимых 	</a:t>
            </a:r>
            <a:r>
              <a:rPr sz="1800" dirty="0">
                <a:latin typeface="Microsoft Sans Serif"/>
                <a:cs typeface="Microsoft Sans Serif"/>
              </a:rPr>
              <a:t>навыков,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возможность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их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низкой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производительности,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вероятность 	</a:t>
            </a:r>
            <a:r>
              <a:rPr sz="1800" spc="-20" dirty="0">
                <a:latin typeface="Microsoft Sans Serif"/>
                <a:cs typeface="Microsoft Sans Serif"/>
              </a:rPr>
              <a:t>возникновения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серьезных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конфликтов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2814" y="880363"/>
            <a:ext cx="3738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800" b="1"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23486"/>
            <a:ext cx="7920355" cy="3757929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spc="-10" dirty="0">
                <a:latin typeface="Microsoft Sans Serif"/>
                <a:cs typeface="Microsoft Sans Serif"/>
              </a:rPr>
              <a:t>Риски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проекта,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влияющие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на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его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ход:</a:t>
            </a:r>
            <a:endParaRPr sz="24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требований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изменений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 </a:t>
            </a:r>
            <a:r>
              <a:rPr sz="2000" spc="-10" dirty="0">
                <a:latin typeface="Microsoft Sans Serif"/>
                <a:cs typeface="Microsoft Sans Serif"/>
              </a:rPr>
              <a:t>результатам.</a:t>
            </a:r>
            <a:endParaRPr sz="2000">
              <a:latin typeface="Microsoft Sans Serif"/>
              <a:cs typeface="Microsoft Sans Serif"/>
            </a:endParaRPr>
          </a:p>
          <a:p>
            <a:pPr marL="355600" marR="889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Коммерческие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вероятность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неправильной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оценки </a:t>
            </a:r>
            <a:r>
              <a:rPr sz="2000" spc="-40" dirty="0">
                <a:latin typeface="Microsoft Sans Serif"/>
                <a:cs typeface="Microsoft Sans Serif"/>
              </a:rPr>
              <a:t>коммерческих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составляющих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проекта: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неверной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оценки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рынков </a:t>
            </a:r>
            <a:r>
              <a:rPr sz="2000" dirty="0">
                <a:latin typeface="Microsoft Sans Serif"/>
                <a:cs typeface="Microsoft Sans Serif"/>
              </a:rPr>
              <a:t>сбыта,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стоимости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проекта;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возможность </a:t>
            </a:r>
            <a:r>
              <a:rPr sz="2000" dirty="0">
                <a:latin typeface="Microsoft Sans Serif"/>
                <a:cs typeface="Microsoft Sans Serif"/>
              </a:rPr>
              <a:t>непредвиденных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расходов.</a:t>
            </a:r>
            <a:endParaRPr sz="2000">
              <a:latin typeface="Microsoft Sans Serif"/>
              <a:cs typeface="Microsoft Sans Serif"/>
            </a:endParaRPr>
          </a:p>
          <a:p>
            <a:pPr marL="355600" marR="730250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Управленческие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вероятность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выбора </a:t>
            </a:r>
            <a:r>
              <a:rPr sz="2000" dirty="0">
                <a:latin typeface="Microsoft Sans Serif"/>
                <a:cs typeface="Microsoft Sans Serif"/>
              </a:rPr>
              <a:t>неправильных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целей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проекта</a:t>
            </a:r>
            <a:r>
              <a:rPr sz="2000" dirty="0">
                <a:latin typeface="Microsoft Sans Serif"/>
                <a:cs typeface="Microsoft Sans Serif"/>
              </a:rPr>
              <a:t>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недостаточного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контроля </a:t>
            </a:r>
            <a:r>
              <a:rPr sz="2000" dirty="0">
                <a:latin typeface="Microsoft Sans Serif"/>
                <a:cs typeface="Microsoft Sans Serif"/>
              </a:rPr>
              <a:t>состояния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принятия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неправильных </a:t>
            </a:r>
            <a:r>
              <a:rPr sz="2000" dirty="0">
                <a:latin typeface="Microsoft Sans Serif"/>
                <a:cs typeface="Microsoft Sans Serif"/>
              </a:rPr>
              <a:t>решений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неэффективных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мер</a:t>
            </a:r>
            <a:r>
              <a:rPr sz="2400" spc="-20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1789" y="836167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36205"/>
            <a:ext cx="6936740" cy="167258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spc="-10" dirty="0">
                <a:latin typeface="Microsoft Sans Serif"/>
                <a:cs typeface="Microsoft Sans Serif"/>
              </a:rPr>
              <a:t>Риски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проекта,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влияющие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ход: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Производственные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невозможность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или </a:t>
            </a:r>
            <a:r>
              <a:rPr sz="2000" dirty="0">
                <a:latin typeface="Microsoft Sans Serif"/>
                <a:cs typeface="Microsoft Sans Serif"/>
              </a:rPr>
              <a:t>нерентабельность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производства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продукции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сбои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производстве.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производстве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достаточно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малы, </a:t>
            </a:r>
            <a:r>
              <a:rPr sz="2000" dirty="0">
                <a:latin typeface="Microsoft Sans Serif"/>
                <a:cs typeface="Microsoft Sans Serif"/>
              </a:rPr>
              <a:t>сводятся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сбоям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изготовлении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коробок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продуктом.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7989" y="912367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65884"/>
            <a:ext cx="8061959" cy="36226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Microsoft Sans Serif"/>
                <a:cs typeface="Microsoft Sans Serif"/>
              </a:rPr>
              <a:t>Риски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влияющие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результаты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 marL="355600" marR="330835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Технические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неуспеха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достижении </a:t>
            </a:r>
            <a:r>
              <a:rPr sz="2000" spc="-20" dirty="0">
                <a:latin typeface="Microsoft Sans Serif"/>
                <a:cs typeface="Microsoft Sans Serif"/>
              </a:rPr>
              <a:t>запланированных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показателей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качества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результатов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 </a:t>
            </a:r>
            <a:r>
              <a:rPr sz="2000" dirty="0">
                <a:latin typeface="Microsoft Sans Serif"/>
                <a:cs typeface="Microsoft Sans Serif"/>
              </a:rPr>
              <a:t>вероятность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вообще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получить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нужный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результат.</a:t>
            </a:r>
            <a:endParaRPr sz="2000">
              <a:latin typeface="Microsoft Sans Serif"/>
              <a:cs typeface="Microsoft Sans Serif"/>
            </a:endParaRPr>
          </a:p>
          <a:p>
            <a:pPr marL="355600" marR="29972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Эксплуатационные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невозможность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использования продукта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неготовность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организаций-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пользователей</a:t>
            </a:r>
            <a:r>
              <a:rPr sz="2000" i="1" spc="-8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его </a:t>
            </a:r>
            <a:r>
              <a:rPr sz="2000" spc="-10" dirty="0">
                <a:latin typeface="Microsoft Sans Serif"/>
                <a:cs typeface="Microsoft Sans Serif"/>
              </a:rPr>
              <a:t>эксплуатации.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Правовые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и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общественные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возможность </a:t>
            </a:r>
            <a:r>
              <a:rPr sz="2000" spc="-25" dirty="0">
                <a:latin typeface="Microsoft Sans Serif"/>
                <a:cs typeface="Microsoft Sans Serif"/>
              </a:rPr>
              <a:t>возникновения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патентных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споров,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конфликтов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коммерческими, </a:t>
            </a:r>
            <a:r>
              <a:rPr sz="2000" dirty="0">
                <a:latin typeface="Microsoft Sans Serif"/>
                <a:cs typeface="Microsoft Sans Serif"/>
              </a:rPr>
              <a:t>общественными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государственными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организациями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поводу </a:t>
            </a:r>
            <a:r>
              <a:rPr sz="2000" dirty="0">
                <a:latin typeface="Microsoft Sans Serif"/>
                <a:cs typeface="Microsoft Sans Serif"/>
              </a:rPr>
              <a:t>самого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использования.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1789" y="891666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12405"/>
            <a:ext cx="8037830" cy="429514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spc="-25" dirty="0">
                <a:latin typeface="Microsoft Sans Serif"/>
                <a:cs typeface="Microsoft Sans Serif"/>
              </a:rPr>
              <a:t>Бизнес-</a:t>
            </a:r>
            <a:r>
              <a:rPr sz="2000" spc="-20" dirty="0">
                <a:latin typeface="Microsoft Sans Serif"/>
                <a:cs typeface="Microsoft Sans Serif"/>
              </a:rPr>
              <a:t>риски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 marL="355600" marR="264795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Контрактные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ненадежность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соисполнителей, (суб)подрядчиков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поставщиков,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возникновения юридических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претензий.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Инвестиционные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вероятность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отказа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задержек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финансировании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стороны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части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всех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инвесторов проекта.</a:t>
            </a:r>
            <a:endParaRPr sz="2000">
              <a:latin typeface="Microsoft Sans Serif"/>
              <a:cs typeface="Microsoft Sans Serif"/>
            </a:endParaRPr>
          </a:p>
          <a:p>
            <a:pPr marL="355600" marR="11938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Сбытовые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неполучения </a:t>
            </a:r>
            <a:r>
              <a:rPr sz="2000" spc="-20" dirty="0">
                <a:latin typeface="Microsoft Sans Serif"/>
                <a:cs typeface="Microsoft Sans Serif"/>
              </a:rPr>
              <a:t>запланированных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доходов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реализации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результатов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 </a:t>
            </a:r>
            <a:r>
              <a:rPr sz="2000" spc="-30" dirty="0">
                <a:latin typeface="Microsoft Sans Serif"/>
                <a:cs typeface="Microsoft Sans Serif"/>
              </a:rPr>
              <a:t>отказа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пользователей</a:t>
            </a:r>
            <a:r>
              <a:rPr sz="2000" i="1" spc="-8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продуктов,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сбоев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каналах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сбыта.</a:t>
            </a:r>
            <a:endParaRPr sz="2000">
              <a:latin typeface="Microsoft Sans Serif"/>
              <a:cs typeface="Microsoft Sans Serif"/>
            </a:endParaRPr>
          </a:p>
          <a:p>
            <a:pPr marL="355600" marR="354965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Конъюнктурные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25" dirty="0">
                <a:latin typeface="Microsoft Sans Serif"/>
                <a:cs typeface="Microsoft Sans Serif"/>
              </a:rPr>
              <a:t> возможность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опережения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 аналогичными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проектами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конкурентов,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блокады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рынка, </a:t>
            </a:r>
            <a:r>
              <a:rPr sz="2000" dirty="0">
                <a:latin typeface="Microsoft Sans Serif"/>
                <a:cs typeface="Microsoft Sans Serif"/>
              </a:rPr>
              <a:t>непредвиденной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конкуренции.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60240" y="2039873"/>
            <a:ext cx="3897629" cy="414210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86055" marR="300990" indent="-173990">
              <a:lnSpc>
                <a:spcPts val="2470"/>
              </a:lnSpc>
              <a:spcBef>
                <a:spcPts val="320"/>
              </a:spcBef>
            </a:pP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«Программист</a:t>
            </a:r>
            <a:r>
              <a:rPr sz="22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подобно</a:t>
            </a:r>
            <a:r>
              <a:rPr sz="2200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поэту,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работает</a:t>
            </a:r>
            <a:r>
              <a:rPr sz="22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почти</a:t>
            </a:r>
            <a:endParaRPr sz="2200">
              <a:latin typeface="Franklin Gothic Medium"/>
              <a:cs typeface="Franklin Gothic Medium"/>
            </a:endParaRPr>
          </a:p>
          <a:p>
            <a:pPr marL="186055">
              <a:lnSpc>
                <a:spcPts val="2355"/>
              </a:lnSpc>
            </a:pP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непосредственно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чистой</a:t>
            </a:r>
            <a:endParaRPr sz="2200">
              <a:latin typeface="Franklin Gothic Medium"/>
              <a:cs typeface="Franklin Gothic Medium"/>
            </a:endParaRPr>
          </a:p>
          <a:p>
            <a:pPr marL="186055">
              <a:lnSpc>
                <a:spcPts val="2485"/>
              </a:lnSpc>
            </a:pP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мыслью.</a:t>
            </a:r>
            <a:r>
              <a:rPr sz="2200" spc="-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Он</a:t>
            </a:r>
            <a:r>
              <a:rPr sz="2200" spc="-11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строит</a:t>
            </a:r>
            <a:r>
              <a:rPr sz="22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свои</a:t>
            </a:r>
            <a:endParaRPr sz="2200">
              <a:latin typeface="Franklin Gothic Medium"/>
              <a:cs typeface="Franklin Gothic Medium"/>
            </a:endParaRPr>
          </a:p>
          <a:p>
            <a:pPr marL="186055" marR="123825">
              <a:lnSpc>
                <a:spcPts val="2480"/>
              </a:lnSpc>
              <a:spcBef>
                <a:spcPts val="135"/>
              </a:spcBef>
            </a:pPr>
            <a:r>
              <a:rPr sz="22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замки</a:t>
            </a:r>
            <a:r>
              <a:rPr sz="22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</a:t>
            </a:r>
            <a:r>
              <a:rPr sz="22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воздухе</a:t>
            </a:r>
            <a:r>
              <a:rPr sz="22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2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из</a:t>
            </a:r>
            <a:r>
              <a:rPr sz="22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воздуха,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творя</a:t>
            </a:r>
            <a:r>
              <a:rPr sz="2200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силой</a:t>
            </a:r>
            <a:r>
              <a:rPr sz="22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воображения.</a:t>
            </a:r>
            <a:endParaRPr sz="2200">
              <a:latin typeface="Franklin Gothic Medium"/>
              <a:cs typeface="Franklin Gothic Medium"/>
            </a:endParaRPr>
          </a:p>
          <a:p>
            <a:pPr marL="186055">
              <a:lnSpc>
                <a:spcPts val="2345"/>
              </a:lnSpc>
            </a:pP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Однако</a:t>
            </a:r>
            <a:r>
              <a:rPr sz="2200" spc="-11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эта</a:t>
            </a:r>
            <a:r>
              <a:rPr sz="2200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податливость</a:t>
            </a:r>
            <a:endParaRPr sz="2200">
              <a:latin typeface="Franklin Gothic Medium"/>
              <a:cs typeface="Franklin Gothic Medium"/>
            </a:endParaRPr>
          </a:p>
          <a:p>
            <a:pPr marL="186055" marR="977900">
              <a:lnSpc>
                <a:spcPts val="2480"/>
              </a:lnSpc>
              <a:spcBef>
                <a:spcPts val="140"/>
              </a:spcBef>
            </a:pP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«материала»</a:t>
            </a:r>
            <a:r>
              <a:rPr sz="22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таит</a:t>
            </a:r>
            <a:r>
              <a:rPr sz="2200" spc="-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свои проблемы.</a:t>
            </a:r>
            <a:r>
              <a:rPr sz="22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Во-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первых,</a:t>
            </a:r>
            <a:endParaRPr sz="2200">
              <a:latin typeface="Franklin Gothic Medium"/>
              <a:cs typeface="Franklin Gothic Medium"/>
            </a:endParaRPr>
          </a:p>
          <a:p>
            <a:pPr marL="186055">
              <a:lnSpc>
                <a:spcPts val="2355"/>
              </a:lnSpc>
            </a:pPr>
            <a:r>
              <a:rPr sz="22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необходима</a:t>
            </a:r>
            <a:r>
              <a:rPr sz="22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безошибочная</a:t>
            </a:r>
            <a:endParaRPr sz="2200">
              <a:latin typeface="Franklin Gothic Medium"/>
              <a:cs typeface="Franklin Gothic Medium"/>
            </a:endParaRPr>
          </a:p>
          <a:p>
            <a:pPr marL="186055">
              <a:lnSpc>
                <a:spcPts val="2480"/>
              </a:lnSpc>
            </a:pP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точность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действий:</a:t>
            </a: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одна</a:t>
            </a:r>
            <a:endParaRPr sz="2200">
              <a:latin typeface="Franklin Gothic Medium"/>
              <a:cs typeface="Franklin Gothic Medium"/>
            </a:endParaRPr>
          </a:p>
          <a:p>
            <a:pPr marL="186055">
              <a:lnSpc>
                <a:spcPts val="2480"/>
              </a:lnSpc>
            </a:pP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ошибка</a:t>
            </a:r>
            <a:r>
              <a:rPr sz="22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чудо</a:t>
            </a:r>
            <a:r>
              <a:rPr sz="22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состоялось!»</a:t>
            </a:r>
            <a:endParaRPr sz="2200">
              <a:latin typeface="Franklin Gothic Medium"/>
              <a:cs typeface="Franklin Gothic Medium"/>
            </a:endParaRPr>
          </a:p>
          <a:p>
            <a:pPr marL="2854960">
              <a:lnSpc>
                <a:spcPts val="2560"/>
              </a:lnSpc>
            </a:pP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Ф.</a:t>
            </a:r>
            <a:r>
              <a:rPr sz="2200" spc="-1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Брукс</a:t>
            </a:r>
            <a:endParaRPr sz="2200">
              <a:latin typeface="Franklin Gothic Medium"/>
              <a:cs typeface="Franklin Gothic Medi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627" y="2033016"/>
            <a:ext cx="3087624" cy="41208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2342" y="308864"/>
            <a:ext cx="6438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3.</a:t>
            </a:r>
            <a:r>
              <a:rPr sz="36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ОСОБЕННОСТИ</a:t>
            </a:r>
            <a:r>
              <a:rPr sz="36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 </a:t>
            </a:r>
            <a:r>
              <a:rPr sz="36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ПРОГРАММНОГО</a:t>
            </a:r>
            <a:r>
              <a:rPr sz="3600" spc="-1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ОБЕСПЕЧЕНИЯ</a:t>
            </a:r>
            <a:endParaRPr sz="36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6791" y="912367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184122"/>
            <a:ext cx="6334760" cy="214757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Идентификация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стратегии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преодоления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рисков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Выбор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приоритетов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Устранение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уменьшение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риска</a:t>
            </a:r>
            <a:endParaRPr sz="2000">
              <a:latin typeface="Microsoft Sans Serif"/>
              <a:cs typeface="Microsoft Sans Serif"/>
            </a:endParaRPr>
          </a:p>
          <a:p>
            <a:pPr marL="1055370">
              <a:lnSpc>
                <a:spcPct val="100000"/>
              </a:lnSpc>
              <a:spcBef>
                <a:spcPts val="1820"/>
              </a:spcBef>
              <a:tabLst>
                <a:tab pos="2207260" algn="l"/>
              </a:tabLst>
            </a:pPr>
            <a:r>
              <a:rPr sz="2800" spc="-10" dirty="0">
                <a:latin typeface="Calibri"/>
                <a:cs typeface="Calibri"/>
              </a:rPr>
              <a:t>Метод</a:t>
            </a:r>
            <a:r>
              <a:rPr sz="2800" dirty="0">
                <a:latin typeface="Calibri"/>
                <a:cs typeface="Calibri"/>
              </a:rPr>
              <a:t>	расчета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приоритета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рисков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33387" y="3505200"/>
          <a:ext cx="8505825" cy="2543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6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88720">
                <a:tc gridSpan="2">
                  <a:txBody>
                    <a:bodyPr/>
                    <a:lstStyle/>
                    <a:p>
                      <a:pPr marL="15462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Вероятность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60845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(1-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10)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545590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1-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54495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маловероятно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Ущерб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(1-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10)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12065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слабое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1206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влияние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144780" marR="135890" indent="33020" algn="just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Стоимость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устранения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низкая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Расчет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53340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приоритета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marL="91440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Высокопри-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12445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50" dirty="0">
                          <a:latin typeface="Microsoft Sans Serif"/>
                          <a:cs typeface="Microsoft Sans Serif"/>
                        </a:rPr>
                        <a:t>(11-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10)</a:t>
                      </a:r>
                      <a:r>
                        <a:rPr sz="1800" spc="-10" dirty="0">
                          <a:latin typeface="Symbol"/>
                          <a:cs typeface="Symbol"/>
                        </a:rPr>
                        <a:t>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(11-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134">
                <a:tc>
                  <a:txBody>
                    <a:bodyPr/>
                    <a:lstStyle/>
                    <a:p>
                      <a:pPr marL="91440">
                        <a:lnSpc>
                          <a:spcPts val="2145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оритетный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2145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10)</a:t>
                      </a: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20" dirty="0">
                          <a:latin typeface="Symbol"/>
                          <a:cs typeface="Symbol"/>
                        </a:rPr>
                        <a:t></a:t>
                      </a: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1=1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91440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Низкопри-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45" dirty="0">
                          <a:latin typeface="Microsoft Sans Serif"/>
                          <a:cs typeface="Microsoft Sans Serif"/>
                        </a:rPr>
                        <a:t>(11-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1)</a:t>
                      </a:r>
                      <a:r>
                        <a:rPr sz="1800" spc="-10" dirty="0">
                          <a:latin typeface="Symbol"/>
                          <a:cs typeface="Symbol"/>
                        </a:rPr>
                        <a:t>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(11-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91440">
                        <a:lnSpc>
                          <a:spcPts val="2085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оритетный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2085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1)</a:t>
                      </a:r>
                      <a:r>
                        <a:rPr sz="1800" dirty="0">
                          <a:latin typeface="Symbol"/>
                          <a:cs typeface="Symbol"/>
                        </a:rPr>
                        <a:t>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 =1000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33387" y="6462712"/>
            <a:ext cx="8429625" cy="0"/>
          </a:xfrm>
          <a:custGeom>
            <a:avLst/>
            <a:gdLst/>
            <a:ahLst/>
            <a:cxnLst/>
            <a:rect l="l" t="t" r="r" b="b"/>
            <a:pathLst>
              <a:path w="8429625">
                <a:moveTo>
                  <a:pt x="0" y="0"/>
                </a:moveTo>
                <a:lnTo>
                  <a:pt x="842956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7989" y="836167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60322"/>
            <a:ext cx="7078980" cy="20993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Microsoft Sans Serif"/>
                <a:cs typeface="Microsoft Sans Serif"/>
              </a:rPr>
              <a:t>Вида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стратегий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преодоления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рисков: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i="1" dirty="0">
                <a:latin typeface="Arial"/>
                <a:cs typeface="Arial"/>
              </a:rPr>
              <a:t>Стратегии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предотвращения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или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обхода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рисков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Они </a:t>
            </a:r>
            <a:r>
              <a:rPr sz="2000" dirty="0">
                <a:latin typeface="Microsoft Sans Serif"/>
                <a:cs typeface="Microsoft Sans Serif"/>
              </a:rPr>
              <a:t>направлены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снижение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вероятности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полное избавление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него.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i="1" dirty="0">
                <a:latin typeface="Arial"/>
                <a:cs typeface="Arial"/>
              </a:rPr>
              <a:t>Стратегии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минимизации</a:t>
            </a:r>
            <a:r>
              <a:rPr sz="2000" i="1" spc="-8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ущерба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i="1" dirty="0">
                <a:latin typeface="Arial"/>
                <a:cs typeface="Arial"/>
              </a:rPr>
              <a:t>Планирование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реакции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на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возникающие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проблемы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9989" y="1001395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51" y="1771692"/>
            <a:ext cx="8280379" cy="40438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6666" y="1473149"/>
            <a:ext cx="796861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4965" algn="l"/>
              </a:tabLst>
            </a:pPr>
            <a:r>
              <a:rPr sz="2000" b="1" i="1" dirty="0">
                <a:latin typeface="Arial"/>
                <a:cs typeface="Arial"/>
              </a:rPr>
              <a:t>Ограничение</a:t>
            </a:r>
            <a:r>
              <a:rPr sz="2000" b="1" i="1" spc="-6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(constraint)</a:t>
            </a:r>
            <a:r>
              <a:rPr sz="2000" b="1" i="1" spc="-8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—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дополнительное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условие,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которое должен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учитывать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Project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планировании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начала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завершения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9197" y="930655"/>
            <a:ext cx="2011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Ограничения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8625" y="2714688"/>
          <a:ext cx="8505825" cy="3427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145">
                <a:tc>
                  <a:txBody>
                    <a:bodyPr/>
                    <a:lstStyle/>
                    <a:p>
                      <a:pPr marL="467359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Тип</a:t>
                      </a:r>
                      <a:r>
                        <a:rPr sz="18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ограничения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224154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Действие</a:t>
                      </a:r>
                      <a:r>
                        <a:rPr sz="18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ограничения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23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Как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можно</a:t>
                      </a:r>
                      <a:r>
                        <a:rPr sz="1800" spc="-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раньше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8415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43840" marR="5080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Задача размещается</a:t>
                      </a:r>
                      <a:r>
                        <a:rPr sz="1800" spc="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в</a:t>
                      </a:r>
                      <a:r>
                        <a:rPr sz="1800" spc="-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расписании как 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можно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раньше. Это ограничение используется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по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умолчанию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при планировании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проекта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от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даты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его 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начала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8415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435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Как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можно</a:t>
                      </a:r>
                      <a:r>
                        <a:rPr sz="1800" spc="-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позже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28905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43840" marR="5080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Задача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размещается</a:t>
                      </a:r>
                      <a:r>
                        <a:rPr sz="1800" spc="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в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расписании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как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можно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позже.</a:t>
                      </a:r>
                      <a:r>
                        <a:rPr sz="1800" spc="-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Это ограничение используется 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по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умолчанию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при планировании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проекта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от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даты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его 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окончания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28905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8148" y="673353"/>
            <a:ext cx="2011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Ограничения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7187" y="1214412"/>
          <a:ext cx="8649335" cy="5104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515">
                <a:tc>
                  <a:txBody>
                    <a:bodyPr/>
                    <a:lstStyle/>
                    <a:p>
                      <a:pPr marL="7715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Тип</a:t>
                      </a:r>
                      <a:r>
                        <a:rPr sz="16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ограничения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Действие</a:t>
                      </a:r>
                      <a:r>
                        <a:rPr sz="16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ограничения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340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Окончание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не</a:t>
                      </a:r>
                      <a:r>
                        <a:rPr sz="160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позднее</a:t>
                      </a:r>
                      <a:endParaRPr sz="1600">
                        <a:latin typeface="Verdana"/>
                        <a:cs typeface="Verdana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заданной</a:t>
                      </a:r>
                      <a:r>
                        <a:rPr sz="1600" spc="-9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даты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0795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8572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Указанная</a:t>
                      </a:r>
                      <a:r>
                        <a:rPr sz="160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в</a:t>
                      </a:r>
                      <a:r>
                        <a:rPr sz="1600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ограничении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дата</a:t>
                      </a:r>
                      <a:r>
                        <a:rPr sz="16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задает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самую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позднюю</a:t>
                      </a:r>
                      <a:r>
                        <a:rPr sz="1600" spc="-7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дату</a:t>
                      </a:r>
                      <a:r>
                        <a:rPr sz="1600" spc="-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завершения</a:t>
                      </a:r>
                      <a:r>
                        <a:rPr sz="16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работы.</a:t>
                      </a:r>
                      <a:r>
                        <a:rPr sz="16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Для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проекта,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планируемого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от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даты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окончания,</a:t>
                      </a:r>
                      <a:r>
                        <a:rPr sz="160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5" dirty="0">
                          <a:latin typeface="Verdana"/>
                          <a:cs typeface="Verdana"/>
                        </a:rPr>
                        <a:t>это</a:t>
                      </a:r>
                      <a:endParaRPr sz="1600">
                        <a:latin typeface="Verdana"/>
                        <a:cs typeface="Verdana"/>
                      </a:endParaRPr>
                    </a:p>
                    <a:p>
                      <a:pPr marL="27940" marR="255904">
                        <a:lnSpc>
                          <a:spcPct val="100000"/>
                        </a:lnSpc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ограничение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назначается</a:t>
                      </a:r>
                      <a:r>
                        <a:rPr sz="160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работе,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если</a:t>
                      </a:r>
                      <a:r>
                        <a:rPr sz="16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для</a:t>
                      </a:r>
                      <a:r>
                        <a:rPr sz="16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5" dirty="0">
                          <a:latin typeface="Verdana"/>
                          <a:cs typeface="Verdana"/>
                        </a:rPr>
                        <a:t>нее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явно</a:t>
                      </a:r>
                      <a:r>
                        <a:rPr sz="16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указать</a:t>
                      </a:r>
                      <a:r>
                        <a:rPr sz="160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дату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ее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окончания.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0795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4905">
                <a:tc>
                  <a:txBody>
                    <a:bodyPr/>
                    <a:lstStyle/>
                    <a:p>
                      <a:pPr marL="12700" marR="2032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Начало</a:t>
                      </a:r>
                      <a:r>
                        <a:rPr sz="16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не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позднее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указанной 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даты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9144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9715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Заданная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дата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означает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наиболее</a:t>
                      </a:r>
                      <a:r>
                        <a:rPr sz="1600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позднюю</a:t>
                      </a:r>
                      <a:r>
                        <a:rPr sz="1600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дату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начала</a:t>
                      </a:r>
                      <a:r>
                        <a:rPr sz="1600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работы.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Для</a:t>
                      </a:r>
                      <a:r>
                        <a:rPr sz="1600" spc="-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проекта,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планируемого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5" dirty="0">
                          <a:latin typeface="Verdana"/>
                          <a:cs typeface="Verdana"/>
                        </a:rPr>
                        <a:t>от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даты</a:t>
                      </a:r>
                      <a:r>
                        <a:rPr sz="1600" spc="-7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окончания,</a:t>
                      </a:r>
                      <a:r>
                        <a:rPr sz="160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это</a:t>
                      </a:r>
                      <a:r>
                        <a:rPr sz="16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ограничение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назначается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работе,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если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явно</a:t>
                      </a:r>
                      <a:r>
                        <a:rPr sz="160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указать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дату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ее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начала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9144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0300">
                <a:tc>
                  <a:txBody>
                    <a:bodyPr/>
                    <a:lstStyle/>
                    <a:p>
                      <a:pPr marL="12700" marR="104140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Окончание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не</a:t>
                      </a:r>
                      <a:r>
                        <a:rPr sz="160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ранее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заданной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даты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76835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Эта</a:t>
                      </a:r>
                      <a:r>
                        <a:rPr sz="16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дата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задает</a:t>
                      </a:r>
                      <a:r>
                        <a:rPr sz="16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наиболее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ранний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срок</a:t>
                      </a:r>
                      <a:endParaRPr sz="1600">
                        <a:latin typeface="Verdana"/>
                        <a:cs typeface="Verdana"/>
                      </a:endParaRPr>
                    </a:p>
                    <a:p>
                      <a:pPr marL="27940" marR="9334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завершения</a:t>
                      </a:r>
                      <a:r>
                        <a:rPr sz="1600" spc="-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работы.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Для</a:t>
                      </a:r>
                      <a:r>
                        <a:rPr sz="1600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проекта,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планируемого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от</a:t>
                      </a:r>
                      <a:r>
                        <a:rPr sz="160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даты</a:t>
                      </a:r>
                      <a:r>
                        <a:rPr sz="160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начала,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это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ограничение</a:t>
                      </a:r>
                      <a:r>
                        <a:rPr sz="160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назначается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работе,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если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явно</a:t>
                      </a:r>
                      <a:r>
                        <a:rPr sz="160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указать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дату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ее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окончания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76835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5070">
                <a:tc>
                  <a:txBody>
                    <a:bodyPr/>
                    <a:lstStyle/>
                    <a:p>
                      <a:pPr marL="12700" marR="37211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Начало</a:t>
                      </a:r>
                      <a:r>
                        <a:rPr sz="16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не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ранее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заданной 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даты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76835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Эта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дата</a:t>
                      </a:r>
                      <a:r>
                        <a:rPr sz="16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означает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наиболее</a:t>
                      </a:r>
                      <a:r>
                        <a:rPr sz="16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ранний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срок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начала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работы.</a:t>
                      </a:r>
                      <a:r>
                        <a:rPr sz="16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Для</a:t>
                      </a:r>
                      <a:r>
                        <a:rPr sz="1600" spc="-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проекта,</a:t>
                      </a:r>
                      <a:r>
                        <a:rPr sz="160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планируемого</a:t>
                      </a:r>
                      <a:r>
                        <a:rPr sz="16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от</a:t>
                      </a:r>
                      <a:r>
                        <a:rPr sz="160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даты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начала,</a:t>
                      </a:r>
                      <a:r>
                        <a:rPr sz="1600" spc="-7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это</a:t>
                      </a:r>
                      <a:r>
                        <a:rPr sz="1600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ограничение</a:t>
                      </a:r>
                      <a:r>
                        <a:rPr sz="16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назначается</a:t>
                      </a:r>
                      <a:r>
                        <a:rPr sz="1600" spc="-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работе,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если</a:t>
                      </a:r>
                      <a:r>
                        <a:rPr sz="16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явно</a:t>
                      </a:r>
                      <a:r>
                        <a:rPr sz="1600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указать</a:t>
                      </a:r>
                      <a:r>
                        <a:rPr sz="16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дату</a:t>
                      </a:r>
                      <a:r>
                        <a:rPr sz="16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ее</a:t>
                      </a:r>
                      <a:r>
                        <a:rPr sz="1600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начала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76835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08323" y="673353"/>
            <a:ext cx="2011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Ограничения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5750" y="1252588"/>
          <a:ext cx="8648700" cy="2808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0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marL="896619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Тип</a:t>
                      </a:r>
                      <a:r>
                        <a:rPr sz="16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ограничения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27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Действие</a:t>
                      </a:r>
                      <a:r>
                        <a:rPr sz="16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ограничения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906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Фиксированное</a:t>
                      </a:r>
                      <a:r>
                        <a:rPr sz="18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начало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778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Работа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всегда</a:t>
                      </a:r>
                      <a:r>
                        <a:rPr sz="1800" spc="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будет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начинаться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50" dirty="0">
                          <a:latin typeface="Verdana"/>
                          <a:cs typeface="Verdana"/>
                        </a:rPr>
                        <a:t>с</a:t>
                      </a:r>
                      <a:endParaRPr sz="1800">
                        <a:latin typeface="Verdana"/>
                        <a:cs typeface="Verdana"/>
                      </a:endParaRPr>
                    </a:p>
                    <a:p>
                      <a:pPr marL="149225" marR="857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указанной</a:t>
                      </a:r>
                      <a:r>
                        <a:rPr sz="18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даты.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Связи с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предыдущими</a:t>
                      </a:r>
                      <a:r>
                        <a:rPr sz="1800" spc="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50" dirty="0">
                          <a:latin typeface="Verdana"/>
                          <a:cs typeface="Verdana"/>
                        </a:rPr>
                        <a:t>и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последующими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работами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не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способны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изменить</a:t>
                      </a:r>
                      <a:r>
                        <a:rPr sz="1800" spc="-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положение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такой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задачи </a:t>
                      </a:r>
                      <a:r>
                        <a:rPr sz="1800" spc="-50" dirty="0">
                          <a:latin typeface="Verdana"/>
                          <a:cs typeface="Verdana"/>
                        </a:rPr>
                        <a:t>в 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расписании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778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91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Фиксированное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окончание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8415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9225" marR="59118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Работа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всегда</a:t>
                      </a:r>
                      <a:r>
                        <a:rPr sz="1800" spc="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будет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заканчиваться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50" dirty="0">
                          <a:latin typeface="Verdana"/>
                          <a:cs typeface="Verdana"/>
                        </a:rPr>
                        <a:t>в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указанную</a:t>
                      </a:r>
                      <a:r>
                        <a:rPr sz="180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дату. Ее</a:t>
                      </a:r>
                      <a:r>
                        <a:rPr sz="18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связи</a:t>
                      </a:r>
                      <a:r>
                        <a:rPr sz="1800" spc="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с </a:t>
                      </a:r>
                      <a:r>
                        <a:rPr sz="1800" spc="-10" dirty="0">
                          <a:latin typeface="Verdana"/>
                          <a:cs typeface="Verdana"/>
                        </a:rPr>
                        <a:t>другими</a:t>
                      </a:r>
                      <a:endParaRPr sz="1800">
                        <a:latin typeface="Verdana"/>
                        <a:cs typeface="Verdana"/>
                      </a:endParaRPr>
                    </a:p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Verdana"/>
                          <a:cs typeface="Verdana"/>
                        </a:rPr>
                        <a:t>задачами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не</a:t>
                      </a:r>
                      <a:r>
                        <a:rPr sz="18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способны</a:t>
                      </a:r>
                      <a:r>
                        <a:rPr sz="18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800" dirty="0">
                          <a:latin typeface="Verdana"/>
                          <a:cs typeface="Verdana"/>
                        </a:rPr>
                        <a:t>изменить эту </a:t>
                      </a:r>
                      <a:r>
                        <a:rPr sz="1800" spc="-20" dirty="0">
                          <a:latin typeface="Verdana"/>
                          <a:cs typeface="Verdana"/>
                        </a:rPr>
                        <a:t>дату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8415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7297" y="836167"/>
            <a:ext cx="20916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Крайний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срок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44853"/>
            <a:ext cx="791527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Крайний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срок</a:t>
            </a:r>
            <a:r>
              <a:rPr sz="2000" b="1" i="1" spc="-2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(deadline)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—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дата,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до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которой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следует </a:t>
            </a:r>
            <a:r>
              <a:rPr sz="2000" i="1" dirty="0">
                <a:latin typeface="Arial"/>
                <a:cs typeface="Arial"/>
              </a:rPr>
              <a:t>завершить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задачу</a:t>
            </a:r>
            <a:r>
              <a:rPr sz="2000" b="1" i="1" dirty="0">
                <a:latin typeface="Arial"/>
                <a:cs typeface="Arial"/>
              </a:rPr>
              <a:t>,</a:t>
            </a:r>
            <a:r>
              <a:rPr sz="2000" b="1" i="1" spc="-7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если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 условие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выполняется,</a:t>
            </a:r>
            <a:r>
              <a:rPr sz="2000" spc="-25" dirty="0">
                <a:latin typeface="Microsoft Sans Serif"/>
                <a:cs typeface="Microsoft Sans Serif"/>
              </a:rPr>
              <a:t> MS </a:t>
            </a:r>
            <a:r>
              <a:rPr sz="2000" dirty="0">
                <a:latin typeface="Microsoft Sans Serif"/>
                <a:cs typeface="Microsoft Sans Serif"/>
              </a:rPr>
              <a:t>Project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выводит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экран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специальный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графический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индикатор;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отличие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дат-ограничений,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крайний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срок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влияет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dirty="0">
                <a:latin typeface="Microsoft Sans Serif"/>
                <a:cs typeface="Microsoft Sans Serif"/>
              </a:rPr>
              <a:t>расписание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4707" y="848309"/>
            <a:ext cx="4418965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Последовательность</a:t>
            </a:r>
            <a:r>
              <a:rPr sz="22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операций</a:t>
            </a:r>
            <a:endParaRPr sz="22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5"/>
              </a:spcBef>
            </a:pP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Используемые</a:t>
            </a:r>
            <a:r>
              <a:rPr sz="22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связи</a:t>
            </a:r>
            <a:r>
              <a:rPr sz="22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операций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637" y="1698244"/>
            <a:ext cx="7874243" cy="3873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285480" y="6273800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Microsoft Sans Serif"/>
                <a:cs typeface="Microsoft Sans Serif"/>
              </a:rPr>
              <a:t>184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768" y="199720"/>
            <a:ext cx="38665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243956"/>
                </a:solidFill>
                <a:latin typeface="Microsoft Sans Serif"/>
                <a:cs typeface="Microsoft Sans Serif"/>
              </a:rPr>
              <a:t>Процессы«Планирование»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04" y="765048"/>
            <a:ext cx="8927592" cy="5759196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768" y="199720"/>
            <a:ext cx="3594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43956"/>
                </a:solidFill>
                <a:latin typeface="Microsoft Sans Serif"/>
                <a:cs typeface="Microsoft Sans Serif"/>
              </a:rPr>
              <a:t>Процессы</a:t>
            </a:r>
            <a:r>
              <a:rPr sz="2400" spc="-75" dirty="0">
                <a:solidFill>
                  <a:srgbClr val="243956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43956"/>
                </a:solidFill>
                <a:latin typeface="Microsoft Sans Serif"/>
                <a:cs typeface="Microsoft Sans Serif"/>
              </a:rPr>
              <a:t>«Исполнение»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4" y="620266"/>
            <a:ext cx="8638032" cy="612038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5116" y="1718239"/>
            <a:ext cx="7660005" cy="47517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305"/>
              </a:spcBef>
              <a:buAutoNum type="arabicPeriod"/>
              <a:tabLst>
                <a:tab pos="469265" algn="l"/>
              </a:tabLst>
            </a:pP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Разработка</a:t>
            </a:r>
            <a:r>
              <a:rPr sz="20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1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носит</a:t>
            </a:r>
            <a:r>
              <a:rPr sz="2000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творческий</a:t>
            </a:r>
            <a:r>
              <a:rPr sz="2000" spc="2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характер</a:t>
            </a:r>
            <a:endParaRPr sz="2000">
              <a:latin typeface="Franklin Gothic Medium"/>
              <a:cs typeface="Franklin Gothic Medium"/>
            </a:endParaRPr>
          </a:p>
          <a:p>
            <a:pPr marL="469900" marR="460375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представляет</a:t>
            </a:r>
            <a:r>
              <a:rPr sz="2000" spc="3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собой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некоторую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совокупность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текстов</a:t>
            </a:r>
            <a:r>
              <a:rPr sz="20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(т.е.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статических</a:t>
            </a:r>
            <a:r>
              <a:rPr sz="20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объектов),</a:t>
            </a:r>
            <a:r>
              <a:rPr sz="2000" spc="3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смысл</a:t>
            </a:r>
            <a:r>
              <a:rPr sz="20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же</a:t>
            </a:r>
            <a:r>
              <a:rPr sz="20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(семантика)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этих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текстов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выражается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процессами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обработки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данных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действиями</a:t>
            </a:r>
            <a:endParaRPr sz="2000">
              <a:latin typeface="Franklin Gothic Medium"/>
              <a:cs typeface="Franklin Gothic Medium"/>
            </a:endParaRPr>
          </a:p>
          <a:p>
            <a:pPr marL="469900">
              <a:lnSpc>
                <a:spcPct val="100000"/>
              </a:lnSpc>
            </a:pP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пользователей,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запускающих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эти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процессы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(т.е.</a:t>
            </a:r>
            <a:r>
              <a:rPr sz="2000" spc="4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является</a:t>
            </a:r>
            <a:endParaRPr sz="2000">
              <a:latin typeface="Franklin Gothic Medium"/>
              <a:cs typeface="Franklin Gothic Medium"/>
            </a:endParaRPr>
          </a:p>
          <a:p>
            <a:pPr marL="469900">
              <a:lnSpc>
                <a:spcPct val="100000"/>
              </a:lnSpc>
            </a:pP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динамическим)</a:t>
            </a:r>
            <a:endParaRPr sz="2000">
              <a:latin typeface="Franklin Gothic Medium"/>
              <a:cs typeface="Franklin Gothic Medium"/>
            </a:endParaRPr>
          </a:p>
          <a:p>
            <a:pPr marL="469900" marR="5080" indent="-457200">
              <a:lnSpc>
                <a:spcPct val="100000"/>
              </a:lnSpc>
              <a:spcBef>
                <a:spcPts val="1200"/>
              </a:spcBef>
              <a:buAutoNum type="arabicPeriod" startAt="3"/>
              <a:tabLst>
                <a:tab pos="469900" algn="l"/>
              </a:tabLst>
            </a:pP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при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своём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использовании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(эксплуатации)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расходуется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расходует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используемых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ресурсов</a:t>
            </a:r>
            <a:endParaRPr sz="2000">
              <a:latin typeface="Franklin Gothic Medium"/>
              <a:cs typeface="Franklin Gothic Medium"/>
            </a:endParaRPr>
          </a:p>
          <a:p>
            <a:pPr marL="469900" marR="76200" indent="-457200">
              <a:lnSpc>
                <a:spcPct val="100000"/>
              </a:lnSpc>
              <a:spcBef>
                <a:spcPts val="1205"/>
              </a:spcBef>
              <a:buAutoNum type="arabicPeriod" startAt="3"/>
              <a:tabLst>
                <a:tab pos="469900" algn="l"/>
              </a:tabLst>
            </a:pP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процессе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эксплуатации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могут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быть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внесены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изменения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оно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может</a:t>
            </a:r>
            <a:r>
              <a:rPr sz="20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быть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доработано</a:t>
            </a:r>
            <a:endParaRPr sz="2000">
              <a:latin typeface="Franklin Gothic Medium"/>
              <a:cs typeface="Franklin Gothic Medium"/>
            </a:endParaRPr>
          </a:p>
          <a:p>
            <a:pPr marL="469900" marR="376555" indent="-457200">
              <a:lnSpc>
                <a:spcPct val="100000"/>
              </a:lnSpc>
              <a:spcBef>
                <a:spcPts val="1200"/>
              </a:spcBef>
              <a:buAutoNum type="arabicPeriod" startAt="3"/>
              <a:tabLst>
                <a:tab pos="469900" algn="l"/>
              </a:tabLst>
            </a:pP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Массовое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производство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программного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продукта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имеет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очень 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низкую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стоимость,</a:t>
            </a:r>
            <a:r>
              <a:rPr sz="20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его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экономическая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модель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существенно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отличается</a:t>
            </a:r>
            <a:r>
              <a:rPr sz="20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от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модели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обычных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товаров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2342" y="308864"/>
            <a:ext cx="6438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3.</a:t>
            </a:r>
            <a:r>
              <a:rPr sz="36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ОСОБЕННОСТИ</a:t>
            </a:r>
            <a:r>
              <a:rPr sz="36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 </a:t>
            </a:r>
            <a:r>
              <a:rPr sz="36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ПРОГРАММНОГО</a:t>
            </a:r>
            <a:r>
              <a:rPr sz="3600" spc="-1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ОБЕСПЕЧЕНИЯ</a:t>
            </a:r>
            <a:endParaRPr sz="36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768" y="199720"/>
            <a:ext cx="43091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243956"/>
                </a:solidFill>
                <a:latin typeface="Microsoft Sans Serif"/>
                <a:cs typeface="Microsoft Sans Serif"/>
              </a:rPr>
              <a:t>Группа</a:t>
            </a:r>
            <a:r>
              <a:rPr sz="2400" spc="-105" dirty="0">
                <a:solidFill>
                  <a:srgbClr val="243956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43956"/>
                </a:solidFill>
                <a:latin typeface="Microsoft Sans Serif"/>
                <a:cs typeface="Microsoft Sans Serif"/>
              </a:rPr>
              <a:t>процессов</a:t>
            </a:r>
            <a:r>
              <a:rPr sz="2400" spc="-95" dirty="0">
                <a:solidFill>
                  <a:srgbClr val="243956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43956"/>
                </a:solidFill>
                <a:latin typeface="Microsoft Sans Serif"/>
                <a:cs typeface="Microsoft Sans Serif"/>
              </a:rPr>
              <a:t>«Контроль»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765046"/>
            <a:ext cx="8811768" cy="5977128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2349" y="1001395"/>
            <a:ext cx="668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Распределение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ресурсов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фазам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проекта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9775" y="2333664"/>
            <a:ext cx="4733925" cy="357258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768" y="199720"/>
            <a:ext cx="47555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243956"/>
                </a:solidFill>
                <a:latin typeface="Microsoft Sans Serif"/>
                <a:cs typeface="Microsoft Sans Serif"/>
              </a:rPr>
              <a:t>Группа</a:t>
            </a:r>
            <a:r>
              <a:rPr sz="2400" spc="-105" dirty="0">
                <a:solidFill>
                  <a:srgbClr val="243956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43956"/>
                </a:solidFill>
                <a:latin typeface="Microsoft Sans Serif"/>
                <a:cs typeface="Microsoft Sans Serif"/>
              </a:rPr>
              <a:t>процессов</a:t>
            </a:r>
            <a:r>
              <a:rPr sz="2400" spc="-95" dirty="0">
                <a:solidFill>
                  <a:srgbClr val="243956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43956"/>
                </a:solidFill>
                <a:latin typeface="Microsoft Sans Serif"/>
                <a:cs typeface="Microsoft Sans Serif"/>
              </a:rPr>
              <a:t>«Завершение»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4" y="620266"/>
            <a:ext cx="8638032" cy="6120384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8169" y="1001395"/>
            <a:ext cx="1852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Метрики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44853"/>
            <a:ext cx="757174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Метрика</a:t>
            </a:r>
            <a:r>
              <a:rPr sz="20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программного</a:t>
            </a:r>
            <a:r>
              <a:rPr sz="2000" b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обеспечения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dirty="0">
                <a:latin typeface="Microsoft Sans Serif"/>
                <a:cs typeface="Microsoft Sans Serif"/>
              </a:rPr>
              <a:t> это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мера, </a:t>
            </a:r>
            <a:r>
              <a:rPr sz="2000" dirty="0">
                <a:latin typeface="Microsoft Sans Serif"/>
                <a:cs typeface="Microsoft Sans Serif"/>
              </a:rPr>
              <a:t>позволяющая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получить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численное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значение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некоторого </a:t>
            </a:r>
            <a:r>
              <a:rPr sz="2000" dirty="0">
                <a:latin typeface="Microsoft Sans Serif"/>
                <a:cs typeface="Microsoft Sans Serif"/>
              </a:rPr>
              <a:t>свойства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программного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обеспечения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спецификаций.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6441" y="1001395"/>
            <a:ext cx="3596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Необходимость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метрик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184122"/>
            <a:ext cx="5872480" cy="185547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Для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чего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нужны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метрики?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Для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чтобы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оценить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программный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Качество,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Надежность,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Цену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т.д.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540" y="1157681"/>
            <a:ext cx="6962140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81000" algn="l"/>
              </a:tabLst>
            </a:pPr>
            <a:r>
              <a:rPr sz="2800" spc="-20" dirty="0">
                <a:latin typeface="Microsoft Sans Serif"/>
                <a:cs typeface="Microsoft Sans Serif"/>
              </a:rPr>
              <a:t>количество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ст</a:t>
            </a:r>
            <a:r>
              <a:rPr sz="2800" spc="-10" dirty="0">
                <a:latin typeface="Microsoft Sans Serif"/>
                <a:cs typeface="Microsoft Sans Serif"/>
              </a:rPr>
              <a:t>р</a:t>
            </a:r>
            <a:r>
              <a:rPr sz="2800" spc="-15" dirty="0">
                <a:latin typeface="Microsoft Sans Serif"/>
                <a:cs typeface="Microsoft Sans Serif"/>
              </a:rPr>
              <a:t>о</a:t>
            </a:r>
            <a:r>
              <a:rPr sz="2800" spc="-965" dirty="0">
                <a:latin typeface="Microsoft Sans Serif"/>
                <a:cs typeface="Microsoft Sans Serif"/>
              </a:rPr>
              <a:t>к</a:t>
            </a:r>
            <a:r>
              <a:rPr sz="3600" b="1" spc="-622" baseline="38194" dirty="0">
                <a:solidFill>
                  <a:srgbClr val="FF0000"/>
                </a:solidFill>
                <a:latin typeface="Arial"/>
                <a:cs typeface="Arial"/>
              </a:rPr>
              <a:t>М</a:t>
            </a:r>
            <a:r>
              <a:rPr sz="2800" spc="-965" dirty="0">
                <a:latin typeface="Microsoft Sans Serif"/>
                <a:cs typeface="Microsoft Sans Serif"/>
              </a:rPr>
              <a:t>к</a:t>
            </a:r>
            <a:r>
              <a:rPr sz="3600" b="1" spc="-794" baseline="38194" dirty="0">
                <a:solidFill>
                  <a:srgbClr val="FF0000"/>
                </a:solidFill>
                <a:latin typeface="Arial"/>
                <a:cs typeface="Arial"/>
              </a:rPr>
              <a:t>е</a:t>
            </a:r>
            <a:r>
              <a:rPr sz="2800" spc="-1080" dirty="0">
                <a:latin typeface="Microsoft Sans Serif"/>
                <a:cs typeface="Microsoft Sans Serif"/>
              </a:rPr>
              <a:t>о</a:t>
            </a:r>
            <a:r>
              <a:rPr sz="3600" b="1" spc="-225" baseline="38194" dirty="0">
                <a:solidFill>
                  <a:srgbClr val="FF0000"/>
                </a:solidFill>
                <a:latin typeface="Arial"/>
                <a:cs typeface="Arial"/>
              </a:rPr>
              <a:t>т</a:t>
            </a:r>
            <a:r>
              <a:rPr sz="2800" spc="-1540" dirty="0">
                <a:latin typeface="Microsoft Sans Serif"/>
                <a:cs typeface="Microsoft Sans Serif"/>
              </a:rPr>
              <a:t>д</a:t>
            </a:r>
            <a:r>
              <a:rPr sz="3600" b="1" spc="-22" baseline="38194" dirty="0">
                <a:solidFill>
                  <a:srgbClr val="FF0000"/>
                </a:solidFill>
                <a:latin typeface="Arial"/>
                <a:cs typeface="Arial"/>
              </a:rPr>
              <a:t>р</a:t>
            </a:r>
            <a:r>
              <a:rPr sz="3600" b="1" spc="-2152" baseline="38194" dirty="0">
                <a:solidFill>
                  <a:srgbClr val="FF0000"/>
                </a:solidFill>
                <a:latin typeface="Arial"/>
                <a:cs typeface="Arial"/>
              </a:rPr>
              <a:t>и</a:t>
            </a:r>
            <a:r>
              <a:rPr sz="2800" spc="-160" dirty="0">
                <a:latin typeface="Microsoft Sans Serif"/>
                <a:cs typeface="Microsoft Sans Serif"/>
              </a:rPr>
              <a:t>а</a:t>
            </a:r>
            <a:r>
              <a:rPr sz="3600" b="1" spc="-1612" baseline="38194" dirty="0">
                <a:solidFill>
                  <a:srgbClr val="FF0000"/>
                </a:solidFill>
                <a:latin typeface="Arial"/>
                <a:cs typeface="Arial"/>
              </a:rPr>
              <a:t>к</a:t>
            </a:r>
            <a:r>
              <a:rPr sz="2800" spc="-15" dirty="0">
                <a:latin typeface="Microsoft Sans Serif"/>
                <a:cs typeface="Microsoft Sans Serif"/>
              </a:rPr>
              <a:t>,</a:t>
            </a:r>
            <a:r>
              <a:rPr sz="2800" spc="-465" dirty="0">
                <a:latin typeface="Microsoft Sans Serif"/>
                <a:cs typeface="Microsoft Sans Serif"/>
              </a:rPr>
              <a:t> </a:t>
            </a:r>
            <a:r>
              <a:rPr sz="3600" b="1" baseline="38194" dirty="0">
                <a:solidFill>
                  <a:srgbClr val="FF0000"/>
                </a:solidFill>
                <a:latin typeface="Arial"/>
                <a:cs typeface="Arial"/>
              </a:rPr>
              <a:t>и</a:t>
            </a:r>
            <a:r>
              <a:rPr sz="3600" b="1" spc="-30" baseline="3819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37" baseline="38194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3600" baseline="38194">
              <a:latin typeface="Arial"/>
              <a:cs typeface="Arial"/>
            </a:endParaRPr>
          </a:p>
          <a:p>
            <a:pPr marL="3810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81000" algn="l"/>
              </a:tabLst>
            </a:pPr>
            <a:r>
              <a:rPr sz="2800" spc="-35" dirty="0">
                <a:latin typeface="Microsoft Sans Serif"/>
                <a:cs typeface="Microsoft Sans Serif"/>
              </a:rPr>
              <a:t>цикломатическая</a:t>
            </a:r>
            <a:r>
              <a:rPr sz="2800" spc="-6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сложность,</a:t>
            </a:r>
            <a:endParaRPr sz="2800">
              <a:latin typeface="Microsoft Sans Serif"/>
              <a:cs typeface="Microsoft Sans Serif"/>
            </a:endParaRPr>
          </a:p>
          <a:p>
            <a:pPr marL="381000" indent="-342900">
              <a:lnSpc>
                <a:spcPct val="100000"/>
              </a:lnSpc>
              <a:buChar char="•"/>
              <a:tabLst>
                <a:tab pos="381000" algn="l"/>
              </a:tabLst>
            </a:pPr>
            <a:r>
              <a:rPr sz="2800" dirty="0">
                <a:latin typeface="Microsoft Sans Serif"/>
                <a:cs typeface="Microsoft Sans Serif"/>
              </a:rPr>
              <a:t>анализ</a:t>
            </a:r>
            <a:r>
              <a:rPr sz="2800" spc="-85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функциональных</a:t>
            </a:r>
            <a:r>
              <a:rPr sz="2800" spc="-8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точек,</a:t>
            </a:r>
            <a:endParaRPr sz="2800">
              <a:latin typeface="Microsoft Sans Serif"/>
              <a:cs typeface="Microsoft Sans Serif"/>
            </a:endParaRPr>
          </a:p>
          <a:p>
            <a:pPr marL="381000" indent="-342900">
              <a:lnSpc>
                <a:spcPct val="100000"/>
              </a:lnSpc>
              <a:buChar char="•"/>
              <a:tabLst>
                <a:tab pos="381000" algn="l"/>
              </a:tabLst>
            </a:pPr>
            <a:r>
              <a:rPr sz="2800" spc="-20" dirty="0">
                <a:latin typeface="Microsoft Sans Serif"/>
                <a:cs typeface="Microsoft Sans Serif"/>
              </a:rPr>
              <a:t>количество</a:t>
            </a:r>
            <a:r>
              <a:rPr sz="2800" spc="-7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ошибок</a:t>
            </a:r>
            <a:r>
              <a:rPr sz="2800" spc="-8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на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1000</a:t>
            </a:r>
            <a:r>
              <a:rPr sz="2800" spc="-9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строк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кода,</a:t>
            </a:r>
            <a:endParaRPr sz="2800">
              <a:latin typeface="Microsoft Sans Serif"/>
              <a:cs typeface="Microsoft Sans Serif"/>
            </a:endParaRPr>
          </a:p>
          <a:p>
            <a:pPr marL="381000" indent="-342900">
              <a:lnSpc>
                <a:spcPct val="100000"/>
              </a:lnSpc>
              <a:buChar char="•"/>
              <a:tabLst>
                <a:tab pos="381000" algn="l"/>
              </a:tabLst>
            </a:pPr>
            <a:r>
              <a:rPr sz="2800" dirty="0">
                <a:latin typeface="Microsoft Sans Serif"/>
                <a:cs typeface="Microsoft Sans Serif"/>
              </a:rPr>
              <a:t>степень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покрытия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кода</a:t>
            </a:r>
            <a:r>
              <a:rPr sz="2800" spc="-11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тестированием,</a:t>
            </a:r>
            <a:endParaRPr sz="2800">
              <a:latin typeface="Microsoft Sans Serif"/>
              <a:cs typeface="Microsoft Sans Serif"/>
            </a:endParaRPr>
          </a:p>
          <a:p>
            <a:pPr marL="381000" indent="-342900">
              <a:lnSpc>
                <a:spcPct val="100000"/>
              </a:lnSpc>
              <a:buChar char="•"/>
              <a:tabLst>
                <a:tab pos="38100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покрытие</a:t>
            </a:r>
            <a:r>
              <a:rPr sz="2800" spc="-14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требований,</a:t>
            </a:r>
            <a:endParaRPr sz="2800">
              <a:latin typeface="Microsoft Sans Serif"/>
              <a:cs typeface="Microsoft Sans Serif"/>
            </a:endParaRPr>
          </a:p>
          <a:p>
            <a:pPr marL="381000" indent="-342900">
              <a:lnSpc>
                <a:spcPct val="100000"/>
              </a:lnSpc>
              <a:buChar char="•"/>
              <a:tabLst>
                <a:tab pos="381000" algn="l"/>
              </a:tabLst>
            </a:pPr>
            <a:r>
              <a:rPr sz="2800" spc="-20" dirty="0">
                <a:latin typeface="Microsoft Sans Serif"/>
                <a:cs typeface="Microsoft Sans Serif"/>
              </a:rPr>
              <a:t>количество</a:t>
            </a:r>
            <a:r>
              <a:rPr sz="2800" spc="-5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классов</a:t>
            </a:r>
            <a:r>
              <a:rPr sz="2800" spc="-8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и</a:t>
            </a:r>
            <a:r>
              <a:rPr sz="2800" spc="-8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интерфейсов.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4142" y="1001395"/>
            <a:ext cx="430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6044" y="1244853"/>
            <a:ext cx="61302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Microsoft Sans Serif"/>
                <a:cs typeface="Microsoft Sans Serif"/>
              </a:rPr>
              <a:t>Классификация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метрик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признаку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ориентации: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623186"/>
            <a:ext cx="8270875" cy="5293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1526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spc="-35" dirty="0">
                <a:latin typeface="Microsoft Sans Serif"/>
                <a:cs typeface="Microsoft Sans Serif"/>
              </a:rPr>
              <a:t>размеро-</a:t>
            </a:r>
            <a:r>
              <a:rPr sz="2400" spc="-10" dirty="0">
                <a:latin typeface="Microsoft Sans Serif"/>
                <a:cs typeface="Microsoft Sans Serif"/>
              </a:rPr>
              <a:t>ориентированные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метрики,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использующиеся </a:t>
            </a:r>
            <a:r>
              <a:rPr sz="2400" dirty="0">
                <a:latin typeface="Microsoft Sans Serif"/>
                <a:cs typeface="Microsoft Sans Serif"/>
              </a:rPr>
              <a:t>для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сбора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результатов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прямых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измерений </a:t>
            </a:r>
            <a:r>
              <a:rPr sz="2400" spc="-20" dirty="0">
                <a:latin typeface="Microsoft Sans Serif"/>
                <a:cs typeface="Microsoft Sans Serif"/>
              </a:rPr>
              <a:t>программного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продукта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его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качества,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а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также </a:t>
            </a:r>
            <a:r>
              <a:rPr sz="2400" dirty="0">
                <a:latin typeface="Microsoft Sans Serif"/>
                <a:cs typeface="Microsoft Sans Serif"/>
              </a:rPr>
              <a:t>процесса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разработки;</a:t>
            </a:r>
            <a:endParaRPr sz="2400">
              <a:latin typeface="Microsoft Sans Serif"/>
              <a:cs typeface="Microsoft Sans Serif"/>
            </a:endParaRPr>
          </a:p>
          <a:p>
            <a:pPr marL="355600" marR="2667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sz="2400" spc="-30" dirty="0">
                <a:latin typeface="Microsoft Sans Serif"/>
                <a:cs typeface="Microsoft Sans Serif"/>
              </a:rPr>
              <a:t>функционально-</a:t>
            </a:r>
            <a:r>
              <a:rPr sz="2400" spc="-10" dirty="0">
                <a:latin typeface="Microsoft Sans Serif"/>
                <a:cs typeface="Microsoft Sans Serif"/>
              </a:rPr>
              <a:t>ориентированные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метрики,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которые </a:t>
            </a:r>
            <a:r>
              <a:rPr sz="2400" dirty="0">
                <a:latin typeface="Microsoft Sans Serif"/>
                <a:cs typeface="Microsoft Sans Serif"/>
              </a:rPr>
              <a:t>являются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косвенными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мерами,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характеризующими </a:t>
            </a:r>
            <a:r>
              <a:rPr sz="2400" spc="-20" dirty="0">
                <a:latin typeface="Microsoft Sans Serif"/>
                <a:cs typeface="Microsoft Sans Serif"/>
              </a:rPr>
              <a:t>функциональное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назначение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продукта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особенности </a:t>
            </a:r>
            <a:r>
              <a:rPr sz="2400" dirty="0">
                <a:latin typeface="Microsoft Sans Serif"/>
                <a:cs typeface="Microsoft Sans Serif"/>
              </a:rPr>
              <a:t>его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входных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выходных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данных;</a:t>
            </a:r>
            <a:endParaRPr sz="2400">
              <a:latin typeface="Microsoft Sans Serif"/>
              <a:cs typeface="Microsoft Sans Serif"/>
            </a:endParaRPr>
          </a:p>
          <a:p>
            <a:pPr marL="355600" marR="455295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spc="-30" dirty="0">
                <a:latin typeface="Microsoft Sans Serif"/>
                <a:cs typeface="Microsoft Sans Serif"/>
              </a:rPr>
              <a:t>человеко-</a:t>
            </a:r>
            <a:r>
              <a:rPr sz="2400" spc="-10" dirty="0">
                <a:latin typeface="Microsoft Sans Serif"/>
                <a:cs typeface="Microsoft Sans Serif"/>
              </a:rPr>
              <a:t>ориентированные</a:t>
            </a:r>
            <a:r>
              <a:rPr sz="2400" spc="-20" dirty="0">
                <a:latin typeface="Microsoft Sans Serif"/>
                <a:cs typeface="Microsoft Sans Serif"/>
              </a:rPr>
              <a:t> метрики,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которые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также </a:t>
            </a:r>
            <a:r>
              <a:rPr sz="2400" dirty="0">
                <a:latin typeface="Microsoft Sans Serif"/>
                <a:cs typeface="Microsoft Sans Serif"/>
              </a:rPr>
              <a:t>являются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косвенными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мерами,</a:t>
            </a:r>
            <a:endParaRPr sz="2400">
              <a:latin typeface="Microsoft Sans Serif"/>
              <a:cs typeface="Microsoft Sans Serif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  <a:tabLst>
                <a:tab pos="2702560" algn="l"/>
                <a:tab pos="3809365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позволяющими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0" dirty="0">
                <a:latin typeface="Microsoft Sans Serif"/>
                <a:cs typeface="Microsoft Sans Serif"/>
              </a:rPr>
              <a:t>судить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5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об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отношении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разработчиков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 пользователей,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об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эффективности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качестве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работы </a:t>
            </a:r>
            <a:r>
              <a:rPr sz="2400" spc="-20" dirty="0">
                <a:latin typeface="Microsoft Sans Serif"/>
                <a:cs typeface="Microsoft Sans Serif"/>
              </a:rPr>
              <a:t>программного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изделия,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удобстве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взаимодействия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с </a:t>
            </a:r>
            <a:r>
              <a:rPr sz="2000" dirty="0">
                <a:latin typeface="Microsoft Sans Serif"/>
                <a:cs typeface="Microsoft Sans Serif"/>
              </a:rPr>
              <a:t>ним,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простоте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обучения</a:t>
            </a:r>
            <a:r>
              <a:rPr sz="2400" dirty="0">
                <a:latin typeface="Microsoft Sans Serif"/>
                <a:cs typeface="Microsoft Sans Serif"/>
              </a:rPr>
              <a:t>	и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т.д.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001395"/>
            <a:ext cx="7858759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algn="ctr">
              <a:lnSpc>
                <a:spcPts val="239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70"/>
              </a:lnSpc>
            </a:pPr>
            <a:r>
              <a:rPr sz="2800"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Размеро-</a:t>
            </a:r>
            <a:r>
              <a:rPr sz="2800" dirty="0">
                <a:solidFill>
                  <a:srgbClr val="000000"/>
                </a:solidFill>
                <a:latin typeface="Microsoft Sans Serif"/>
                <a:cs typeface="Microsoft Sans Serif"/>
              </a:rPr>
              <a:t>ориентированные</a:t>
            </a:r>
            <a:r>
              <a:rPr sz="2800" spc="-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метрики</a:t>
            </a:r>
            <a:r>
              <a:rPr sz="2800" spc="-1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базируются</a:t>
            </a:r>
            <a:r>
              <a:rPr spc="-11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на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11604"/>
            <a:ext cx="7806055" cy="456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12975">
              <a:lnSpc>
                <a:spcPct val="120000"/>
              </a:lnSpc>
              <a:spcBef>
                <a:spcPts val="100"/>
              </a:spcBef>
            </a:pPr>
            <a:r>
              <a:rPr sz="2000" dirty="0">
                <a:latin typeface="Microsoft Sans Serif"/>
                <a:cs typeface="Microsoft Sans Serif"/>
              </a:rPr>
              <a:t>числе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строк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кода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Lines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Code,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LOС(метрика). </a:t>
            </a:r>
            <a:r>
              <a:rPr sz="2000" dirty="0">
                <a:latin typeface="Microsoft Sans Serif"/>
                <a:cs typeface="Microsoft Sans Serif"/>
              </a:rPr>
              <a:t>Регистрируются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следующие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показатели: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Microsoft Sans Serif"/>
                <a:cs typeface="Microsoft Sans Serif"/>
              </a:rPr>
              <a:t>общие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затраты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(в</a:t>
            </a:r>
            <a:r>
              <a:rPr sz="2400" spc="-10" dirty="0">
                <a:latin typeface="Microsoft Sans Serif"/>
                <a:cs typeface="Microsoft Sans Serif"/>
              </a:rPr>
              <a:t> чел.-мес);</a:t>
            </a:r>
            <a:endParaRPr sz="2400">
              <a:latin typeface="Microsoft Sans Serif"/>
              <a:cs typeface="Microsoft Sans Serif"/>
            </a:endParaRPr>
          </a:p>
          <a:p>
            <a:pPr marL="355600" marR="758825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Microsoft Sans Serif"/>
                <a:cs typeface="Microsoft Sans Serif"/>
              </a:rPr>
              <a:t>объем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программного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изделия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(в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тысячах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строк </a:t>
            </a:r>
            <a:r>
              <a:rPr sz="2400" dirty="0">
                <a:latin typeface="Microsoft Sans Serif"/>
                <a:cs typeface="Microsoft Sans Serif"/>
              </a:rPr>
              <a:t>исходного</a:t>
            </a:r>
            <a:r>
              <a:rPr sz="2400" spc="-1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кода</a:t>
            </a:r>
            <a:r>
              <a:rPr sz="2400" spc="-1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-</a:t>
            </a:r>
            <a:r>
              <a:rPr sz="2400" spc="-10" dirty="0">
                <a:latin typeface="Microsoft Sans Serif"/>
                <a:cs typeface="Microsoft Sans Serif"/>
              </a:rPr>
              <a:t>KLOC);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Microsoft Sans Serif"/>
                <a:cs typeface="Microsoft Sans Serif"/>
              </a:rPr>
              <a:t>стоимость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разработки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(в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тыс.рублей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или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$);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Microsoft Sans Serif"/>
                <a:cs typeface="Microsoft Sans Serif"/>
              </a:rPr>
              <a:t>объем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документации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(в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страницах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документов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-</a:t>
            </a:r>
            <a:r>
              <a:rPr sz="2400" spc="-20" dirty="0">
                <a:latin typeface="Microsoft Sans Serif"/>
                <a:cs typeface="Microsoft Sans Serif"/>
              </a:rPr>
              <a:t>СД);</a:t>
            </a:r>
            <a:endParaRPr sz="2400">
              <a:latin typeface="Microsoft Sans Serif"/>
              <a:cs typeface="Microsoft Sans Serif"/>
            </a:endParaRPr>
          </a:p>
          <a:p>
            <a:pPr marL="355600" marR="72072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480187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ошибки,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обнаруженные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течение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первого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года </a:t>
            </a:r>
            <a:r>
              <a:rPr sz="2400" spc="-10" dirty="0">
                <a:latin typeface="Microsoft Sans Serif"/>
                <a:cs typeface="Microsoft Sans Serif"/>
              </a:rPr>
              <a:t>эксплуатации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(число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ошибок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-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20" dirty="0">
                <a:latin typeface="Microsoft Sans Serif"/>
                <a:cs typeface="Microsoft Sans Serif"/>
              </a:rPr>
              <a:t>ЧО);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Microsoft Sans Serif"/>
                <a:cs typeface="Microsoft Sans Serif"/>
              </a:rPr>
              <a:t>число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людей,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работавших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над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изделием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(человек);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Microsoft Sans Serif"/>
                <a:cs typeface="Microsoft Sans Serif"/>
              </a:rPr>
              <a:t>срок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разработки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(в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календарных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месяцах</a:t>
            </a:r>
            <a:r>
              <a:rPr sz="2000" spc="-10" dirty="0">
                <a:latin typeface="Microsoft Sans Serif"/>
                <a:cs typeface="Microsoft Sans Serif"/>
              </a:rPr>
              <a:t>).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4142" y="1001395"/>
            <a:ext cx="430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44853"/>
            <a:ext cx="24269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Рассчитываются: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267" y="1905914"/>
            <a:ext cx="5102802" cy="6260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795" y="2905760"/>
            <a:ext cx="3316309" cy="627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048" y="3909669"/>
            <a:ext cx="5377762" cy="6815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4878" y="5119522"/>
            <a:ext cx="6112000" cy="619455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001395"/>
            <a:ext cx="8024495" cy="413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 algn="ctr">
              <a:lnSpc>
                <a:spcPts val="239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LOC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70"/>
              </a:lnSpc>
              <a:buChar char="•"/>
              <a:tabLst>
                <a:tab pos="35560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Преимущества</a:t>
            </a:r>
            <a:r>
              <a:rPr sz="2800" spc="-7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использования</a:t>
            </a:r>
            <a:r>
              <a:rPr sz="2800" spc="-6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этого</a:t>
            </a:r>
            <a:r>
              <a:rPr sz="2800" spc="-6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критерия</a:t>
            </a:r>
            <a:endParaRPr sz="2800">
              <a:latin typeface="Microsoft Sans Serif"/>
              <a:cs typeface="Microsoft Sans Serif"/>
            </a:endParaRPr>
          </a:p>
          <a:p>
            <a:pPr marL="755650" lvl="1" indent="-285750">
              <a:lnSpc>
                <a:spcPct val="100000"/>
              </a:lnSpc>
              <a:spcBef>
                <a:spcPts val="595"/>
              </a:spcBef>
              <a:buChar char="–"/>
              <a:tabLst>
                <a:tab pos="75565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Простота.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Microsoft Sans Serif"/>
                <a:cs typeface="Microsoft Sans Serif"/>
              </a:rPr>
              <a:t>Но</a:t>
            </a:r>
            <a:r>
              <a:rPr sz="2800" spc="-6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он</a:t>
            </a:r>
            <a:r>
              <a:rPr sz="2800" spc="-7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имеет</a:t>
            </a:r>
            <a:r>
              <a:rPr sz="2800" spc="-5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кучу</a:t>
            </a:r>
            <a:r>
              <a:rPr sz="2800" spc="-7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недостатков:</a:t>
            </a:r>
            <a:endParaRPr sz="2800">
              <a:latin typeface="Microsoft Sans Serif"/>
              <a:cs typeface="Microsoft Sans Serif"/>
            </a:endParaRPr>
          </a:p>
          <a:p>
            <a:pPr marL="755650" lvl="1" indent="-285750">
              <a:lnSpc>
                <a:spcPct val="100000"/>
              </a:lnSpc>
              <a:spcBef>
                <a:spcPts val="590"/>
              </a:spcBef>
              <a:buChar char="–"/>
              <a:tabLst>
                <a:tab pos="75565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Размер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проекта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терминах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LOC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может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быть</a:t>
            </a:r>
            <a:endParaRPr sz="24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Microsoft Sans Serif"/>
                <a:cs typeface="Microsoft Sans Serif"/>
              </a:rPr>
              <a:t>определен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только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после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его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завершения,</a:t>
            </a:r>
            <a:endParaRPr sz="2400">
              <a:latin typeface="Microsoft Sans Serif"/>
              <a:cs typeface="Microsoft Sans Serif"/>
            </a:endParaRPr>
          </a:p>
          <a:p>
            <a:pPr marL="755650" lvl="1" indent="-285750">
              <a:lnSpc>
                <a:spcPct val="100000"/>
              </a:lnSpc>
              <a:spcBef>
                <a:spcPts val="57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Microsoft Sans Serif"/>
                <a:cs typeface="Microsoft Sans Serif"/>
              </a:rPr>
              <a:t>Зависит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от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языка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программирования,</a:t>
            </a:r>
            <a:endParaRPr sz="2400">
              <a:latin typeface="Microsoft Sans Serif"/>
              <a:cs typeface="Microsoft Sans Serif"/>
            </a:endParaRPr>
          </a:p>
          <a:p>
            <a:pPr marL="755650" lvl="1" indent="-285750">
              <a:lnSpc>
                <a:spcPct val="100000"/>
              </a:lnSpc>
              <a:spcBef>
                <a:spcPts val="575"/>
              </a:spcBef>
              <a:buChar char="–"/>
              <a:tabLst>
                <a:tab pos="755650" algn="l"/>
              </a:tabLst>
            </a:pPr>
            <a:r>
              <a:rPr sz="2400" dirty="0">
                <a:latin typeface="Microsoft Sans Serif"/>
                <a:cs typeface="Microsoft Sans Serif"/>
              </a:rPr>
              <a:t>Не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качественная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оценка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работы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программиста,</a:t>
            </a:r>
            <a:endParaRPr sz="2400">
              <a:latin typeface="Microsoft Sans Serif"/>
              <a:cs typeface="Microsoft Sans Serif"/>
            </a:endParaRPr>
          </a:p>
          <a:p>
            <a:pPr marL="755015" marR="822960" lvl="1" indent="-285750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</a:tabLst>
            </a:pPr>
            <a:r>
              <a:rPr sz="2400" dirty="0">
                <a:latin typeface="Microsoft Sans Serif"/>
                <a:cs typeface="Microsoft Sans Serif"/>
              </a:rPr>
              <a:t>Не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отражает</a:t>
            </a:r>
            <a:r>
              <a:rPr sz="2400" spc="-20" dirty="0">
                <a:latin typeface="Microsoft Sans Serif"/>
                <a:cs typeface="Microsoft Sans Serif"/>
              </a:rPr>
              <a:t> функциональные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свойства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кода 	</a:t>
            </a:r>
            <a:r>
              <a:rPr sz="2400" spc="-10" dirty="0">
                <a:latin typeface="Microsoft Sans Serif"/>
                <a:cs typeface="Microsoft Sans Serif"/>
              </a:rPr>
              <a:t>программы.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08988" y="2057400"/>
            <a:ext cx="6021705" cy="3639820"/>
            <a:chOff x="1808988" y="2057400"/>
            <a:chExt cx="6021705" cy="36398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8988" y="2057400"/>
              <a:ext cx="6021323" cy="7223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8988" y="2787395"/>
              <a:ext cx="6021323" cy="7223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8988" y="3515867"/>
              <a:ext cx="6021323" cy="722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8988" y="4244339"/>
              <a:ext cx="6021323" cy="7223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988" y="4972811"/>
              <a:ext cx="6021323" cy="7239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911476" y="2097405"/>
            <a:ext cx="5521960" cy="3507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05"/>
              </a:spcBef>
            </a:pPr>
            <a:r>
              <a:rPr sz="2000" spc="-10" dirty="0">
                <a:latin typeface="Franklin Gothic Medium"/>
                <a:cs typeface="Franklin Gothic Medium"/>
              </a:rPr>
              <a:t>Проект</a:t>
            </a:r>
            <a:r>
              <a:rPr sz="2000" spc="-70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имеет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40" dirty="0">
                <a:latin typeface="Franklin Gothic Medium"/>
                <a:cs typeface="Franklin Gothic Medium"/>
              </a:rPr>
              <a:t>конкретную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35" dirty="0">
                <a:latin typeface="Franklin Gothic Medium"/>
                <a:cs typeface="Franklin Gothic Medium"/>
              </a:rPr>
              <a:t>ограниченную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во</a:t>
            </a: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ts val="2220"/>
              </a:lnSpc>
            </a:pPr>
            <a:r>
              <a:rPr sz="2000" spc="-20" dirty="0">
                <a:latin typeface="Franklin Gothic Medium"/>
                <a:cs typeface="Franklin Gothic Medium"/>
              </a:rPr>
              <a:t>времени</a:t>
            </a:r>
            <a:r>
              <a:rPr sz="2000" spc="-85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цель</a:t>
            </a:r>
            <a:endParaRPr sz="2000">
              <a:latin typeface="Franklin Gothic Medium"/>
              <a:cs typeface="Franklin Gothic Medium"/>
            </a:endParaRPr>
          </a:p>
          <a:p>
            <a:pPr marL="12700" marR="860425">
              <a:lnSpc>
                <a:spcPts val="2039"/>
              </a:lnSpc>
              <a:spcBef>
                <a:spcPts val="1664"/>
              </a:spcBef>
            </a:pPr>
            <a:r>
              <a:rPr sz="2000" spc="-25" dirty="0">
                <a:latin typeface="Franklin Gothic Medium"/>
                <a:cs typeface="Franklin Gothic Medium"/>
              </a:rPr>
              <a:t>Выполнение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проекта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ограничено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четкими </a:t>
            </a:r>
            <a:r>
              <a:rPr sz="2000" spc="-35" dirty="0">
                <a:latin typeface="Franklin Gothic Medium"/>
                <a:cs typeface="Franklin Gothic Medium"/>
              </a:rPr>
              <a:t>временными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рамками</a:t>
            </a: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Franklin Gothic Medium"/>
                <a:cs typeface="Franklin Gothic Medium"/>
              </a:rPr>
              <a:t>Каждый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проект</a:t>
            </a:r>
            <a:r>
              <a:rPr sz="2000" spc="-8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по-</a:t>
            </a:r>
            <a:r>
              <a:rPr sz="2000" spc="-30" dirty="0">
                <a:latin typeface="Franklin Gothic Medium"/>
                <a:cs typeface="Franklin Gothic Medium"/>
              </a:rPr>
              <a:t>своему</a:t>
            </a:r>
            <a:r>
              <a:rPr sz="2000" spc="-95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неповторим</a:t>
            </a:r>
            <a:r>
              <a:rPr sz="2000" spc="-8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(уникален)</a:t>
            </a: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ts val="2220"/>
              </a:lnSpc>
            </a:pPr>
            <a:r>
              <a:rPr sz="2000" dirty="0">
                <a:latin typeface="Franklin Gothic Medium"/>
                <a:cs typeface="Franklin Gothic Medium"/>
              </a:rPr>
              <a:t>На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выполнение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проекта</a:t>
            </a:r>
            <a:r>
              <a:rPr sz="2000" spc="-75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выделено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ограниченное</a:t>
            </a: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ts val="2220"/>
              </a:lnSpc>
            </a:pPr>
            <a:r>
              <a:rPr sz="2000" spc="-25" dirty="0">
                <a:latin typeface="Franklin Gothic Medium"/>
                <a:cs typeface="Franklin Gothic Medium"/>
              </a:rPr>
              <a:t>количество</a:t>
            </a:r>
            <a:r>
              <a:rPr sz="2000" spc="-5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ресурсов</a:t>
            </a: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ts val="2220"/>
              </a:lnSpc>
              <a:spcBef>
                <a:spcPts val="1300"/>
              </a:spcBef>
            </a:pPr>
            <a:r>
              <a:rPr sz="2000" dirty="0">
                <a:latin typeface="Franklin Gothic Medium"/>
                <a:cs typeface="Franklin Gothic Medium"/>
              </a:rPr>
              <a:t>На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время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spc="-35" dirty="0">
                <a:latin typeface="Franklin Gothic Medium"/>
                <a:cs typeface="Franklin Gothic Medium"/>
              </a:rPr>
              <a:t>выполнения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проекта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создаются</a:t>
            </a: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ts val="2220"/>
              </a:lnSpc>
            </a:pPr>
            <a:r>
              <a:rPr sz="2000" spc="-30" dirty="0">
                <a:latin typeface="Franklin Gothic Medium"/>
                <a:cs typeface="Franklin Gothic Medium"/>
              </a:rPr>
              <a:t>специальные </a:t>
            </a:r>
            <a:r>
              <a:rPr sz="2000" spc="-35" dirty="0">
                <a:latin typeface="Franklin Gothic Medium"/>
                <a:cs typeface="Franklin Gothic Medium"/>
              </a:rPr>
              <a:t>проектные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команды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2342" y="308864"/>
            <a:ext cx="6438265" cy="1649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3.</a:t>
            </a:r>
            <a:r>
              <a:rPr sz="36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ОСОБЕННОСТИ</a:t>
            </a:r>
            <a:r>
              <a:rPr sz="36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 </a:t>
            </a:r>
            <a:r>
              <a:rPr sz="36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ПРОГРАММНОГО</a:t>
            </a:r>
            <a:r>
              <a:rPr sz="3600" spc="-1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ОБЕСПЕЧЕНИЯ</a:t>
            </a:r>
            <a:endParaRPr sz="3600">
              <a:latin typeface="Franklin Gothic Medium"/>
              <a:cs typeface="Franklin Gothic Medium"/>
            </a:endParaRPr>
          </a:p>
          <a:p>
            <a:pPr marL="15875">
              <a:lnSpc>
                <a:spcPct val="100000"/>
              </a:lnSpc>
              <a:spcBef>
                <a:spcPts val="305"/>
              </a:spcBef>
            </a:pPr>
            <a:r>
              <a:rPr sz="3200" spc="-3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ИТ-</a:t>
            </a:r>
            <a:r>
              <a:rPr sz="3200" spc="-1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ПРОЕКТ</a:t>
            </a:r>
            <a:endParaRPr sz="32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001395"/>
            <a:ext cx="8035290" cy="5047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0395">
              <a:lnSpc>
                <a:spcPts val="239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70"/>
              </a:lnSpc>
              <a:buFont typeface="Microsoft Sans Serif"/>
              <a:buChar char="•"/>
              <a:tabLst>
                <a:tab pos="355600" algn="l"/>
                <a:tab pos="3072130" algn="l"/>
              </a:tabLst>
            </a:pPr>
            <a:r>
              <a:rPr sz="2800" b="1" i="1" spc="-10" dirty="0">
                <a:latin typeface="Arial"/>
                <a:cs typeface="Arial"/>
              </a:rPr>
              <a:t>Методология</a:t>
            </a:r>
            <a:r>
              <a:rPr sz="2800" b="1" i="1" dirty="0">
                <a:latin typeface="Arial"/>
                <a:cs typeface="Arial"/>
              </a:rPr>
              <a:t>	</a:t>
            </a:r>
            <a:r>
              <a:rPr sz="2800" b="1" i="1" spc="-10" dirty="0">
                <a:latin typeface="Arial"/>
                <a:cs typeface="Arial"/>
              </a:rPr>
              <a:t>оценивания</a:t>
            </a:r>
            <a:endParaRPr sz="2800">
              <a:latin typeface="Arial"/>
              <a:cs typeface="Arial"/>
            </a:endParaRPr>
          </a:p>
          <a:p>
            <a:pPr marL="355600" marR="828675">
              <a:lnSpc>
                <a:spcPct val="100000"/>
              </a:lnSpc>
            </a:pPr>
            <a:r>
              <a:rPr sz="2800" b="1" i="1" spc="-10" dirty="0">
                <a:latin typeface="Arial"/>
                <a:cs typeface="Arial"/>
              </a:rPr>
              <a:t>функционального</a:t>
            </a:r>
            <a:r>
              <a:rPr sz="2800" b="1" i="1" spc="-10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размера</a:t>
            </a:r>
            <a:r>
              <a:rPr sz="2800" b="1" i="1" spc="-110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(Functional Point)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b="1" i="1" spc="-10" dirty="0">
                <a:latin typeface="Arial"/>
                <a:cs typeface="Arial"/>
              </a:rPr>
              <a:t>Информационные</a:t>
            </a:r>
            <a:r>
              <a:rPr sz="2800" b="1" i="1" spc="-13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характеристики:</a:t>
            </a:r>
            <a:endParaRPr sz="2800">
              <a:latin typeface="Arial"/>
              <a:cs typeface="Arial"/>
            </a:endParaRPr>
          </a:p>
          <a:p>
            <a:pPr marL="702945" indent="-69024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702945" algn="l"/>
              </a:tabLst>
            </a:pPr>
            <a:r>
              <a:rPr sz="2800" spc="-25" dirty="0">
                <a:latin typeface="Microsoft Sans Serif"/>
                <a:cs typeface="Microsoft Sans Serif"/>
              </a:rPr>
              <a:t>Количество</a:t>
            </a:r>
            <a:r>
              <a:rPr sz="2800" spc="-8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внешних</a:t>
            </a:r>
            <a:r>
              <a:rPr sz="2800" spc="-7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вводов.</a:t>
            </a:r>
            <a:endParaRPr sz="2800">
              <a:latin typeface="Microsoft Sans Serif"/>
              <a:cs typeface="Microsoft Sans Serif"/>
            </a:endParaRPr>
          </a:p>
          <a:p>
            <a:pPr marL="702945" indent="-690245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702945" algn="l"/>
              </a:tabLst>
            </a:pPr>
            <a:r>
              <a:rPr sz="2800" spc="-20" dirty="0">
                <a:latin typeface="Microsoft Sans Serif"/>
                <a:cs typeface="Microsoft Sans Serif"/>
              </a:rPr>
              <a:t>Количество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внешних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выводов.</a:t>
            </a:r>
            <a:endParaRPr sz="2800">
              <a:latin typeface="Microsoft Sans Serif"/>
              <a:cs typeface="Microsoft Sans Serif"/>
            </a:endParaRPr>
          </a:p>
          <a:p>
            <a:pPr marL="702945" indent="-69024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702945" algn="l"/>
              </a:tabLst>
            </a:pPr>
            <a:r>
              <a:rPr sz="2800" spc="-25" dirty="0">
                <a:latin typeface="Microsoft Sans Serif"/>
                <a:cs typeface="Microsoft Sans Serif"/>
              </a:rPr>
              <a:t>Количество</a:t>
            </a:r>
            <a:r>
              <a:rPr sz="2800" spc="-8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внешних</a:t>
            </a:r>
            <a:r>
              <a:rPr sz="2800" spc="-7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запросов.</a:t>
            </a:r>
            <a:endParaRPr sz="2800">
              <a:latin typeface="Microsoft Sans Serif"/>
              <a:cs typeface="Microsoft Sans Serif"/>
            </a:endParaRPr>
          </a:p>
          <a:p>
            <a:pPr marL="702945" indent="-690245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702945" algn="l"/>
              </a:tabLst>
            </a:pPr>
            <a:r>
              <a:rPr sz="2800" spc="-25" dirty="0">
                <a:latin typeface="Microsoft Sans Serif"/>
                <a:cs typeface="Microsoft Sans Serif"/>
              </a:rPr>
              <a:t>Количество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внутренних</a:t>
            </a:r>
            <a:r>
              <a:rPr sz="2800" spc="-114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логических</a:t>
            </a:r>
            <a:r>
              <a:rPr sz="2800" spc="-114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файлов.</a:t>
            </a:r>
            <a:endParaRPr sz="2800">
              <a:latin typeface="Microsoft Sans Serif"/>
              <a:cs typeface="Microsoft Sans Serif"/>
            </a:endParaRPr>
          </a:p>
          <a:p>
            <a:pPr marL="355600" marR="1311910" indent="-34353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355600" algn="l"/>
                <a:tab pos="702945" algn="l"/>
              </a:tabLst>
            </a:pP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20" dirty="0">
                <a:latin typeface="Microsoft Sans Serif"/>
                <a:cs typeface="Microsoft Sans Serif"/>
              </a:rPr>
              <a:t>Количество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внешних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интерфейсных файлов.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4142" y="1001395"/>
            <a:ext cx="430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176" y="1801738"/>
            <a:ext cx="8005957" cy="24893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37387" y="4503420"/>
            <a:ext cx="8472170" cy="1823085"/>
            <a:chOff x="437387" y="4503420"/>
            <a:chExt cx="8472170" cy="18230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398" y="4553712"/>
              <a:ext cx="8292087" cy="16459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387" y="4503420"/>
              <a:ext cx="8471916" cy="1822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99" y="4572000"/>
              <a:ext cx="8215883" cy="156972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1500" y="4572000"/>
            <a:ext cx="8216265" cy="1569720"/>
          </a:xfrm>
          <a:prstGeom prst="rect">
            <a:avLst/>
          </a:prstGeom>
          <a:ln w="9144">
            <a:solidFill>
              <a:srgbClr val="B6DCD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 marR="179705">
              <a:lnSpc>
                <a:spcPct val="100000"/>
              </a:lnSpc>
              <a:spcBef>
                <a:spcPts val="310"/>
              </a:spcBef>
            </a:pPr>
            <a:r>
              <a:rPr sz="2400" dirty="0">
                <a:latin typeface="Microsoft Sans Serif"/>
                <a:cs typeface="Microsoft Sans Serif"/>
              </a:rPr>
              <a:t>Вводы,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выводы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запросы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относят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к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категории </a:t>
            </a:r>
            <a:r>
              <a:rPr sz="2400" spc="-20" dirty="0">
                <a:latin typeface="Microsoft Sans Serif"/>
                <a:cs typeface="Microsoft Sans Serif"/>
              </a:rPr>
              <a:t>транзакция.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i="1" dirty="0">
                <a:latin typeface="Arial"/>
                <a:cs typeface="Arial"/>
              </a:rPr>
              <a:t>Транзакция</a:t>
            </a:r>
            <a:r>
              <a:rPr sz="2400" i="1" spc="-50" dirty="0">
                <a:latin typeface="Arial"/>
                <a:cs typeface="Arial"/>
              </a:rPr>
              <a:t> </a:t>
            </a:r>
            <a:r>
              <a:rPr sz="2400" spc="980" dirty="0">
                <a:latin typeface="Microsoft Sans Serif"/>
                <a:cs typeface="Microsoft Sans Serif"/>
              </a:rPr>
              <a:t>—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это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элементарный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процесс, </a:t>
            </a:r>
            <a:r>
              <a:rPr sz="2400" spc="-20" dirty="0">
                <a:latin typeface="Microsoft Sans Serif"/>
                <a:cs typeface="Microsoft Sans Serif"/>
              </a:rPr>
              <a:t>различаемый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пользователем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перемещающий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данные </a:t>
            </a:r>
            <a:r>
              <a:rPr sz="2400" spc="-20" dirty="0">
                <a:latin typeface="Microsoft Sans Serif"/>
                <a:cs typeface="Microsoft Sans Serif"/>
              </a:rPr>
              <a:t>между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внешней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средой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программным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приложением.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4142" y="1001395"/>
            <a:ext cx="430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44853"/>
            <a:ext cx="7854315" cy="2526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Внутренние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логические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файлы</a:t>
            </a:r>
            <a:r>
              <a:rPr sz="2000" b="1" i="1" spc="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</a:t>
            </a:r>
            <a:r>
              <a:rPr sz="2000" i="1" dirty="0">
                <a:latin typeface="Arial"/>
                <a:cs typeface="Arial"/>
              </a:rPr>
              <a:t>ILFs</a:t>
            </a:r>
            <a:r>
              <a:rPr sz="2000" dirty="0">
                <a:latin typeface="Microsoft Sans Serif"/>
                <a:cs typeface="Microsoft Sans Serif"/>
              </a:rPr>
              <a:t>)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0" dirty="0">
                <a:latin typeface="Microsoft Sans Serif"/>
                <a:cs typeface="Microsoft Sans Serif"/>
              </a:rPr>
              <a:t> выделяемые пользователем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логически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связанные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группы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данных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блоки </a:t>
            </a:r>
            <a:r>
              <a:rPr sz="2000" dirty="0">
                <a:latin typeface="Microsoft Sans Serif"/>
                <a:cs typeface="Microsoft Sans Serif"/>
              </a:rPr>
              <a:t>управляющей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информации,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поддерживаются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внутри продукта.</a:t>
            </a:r>
            <a:endParaRPr sz="2000">
              <a:latin typeface="Microsoft Sans Serif"/>
              <a:cs typeface="Microsoft Sans Serif"/>
            </a:endParaRPr>
          </a:p>
          <a:p>
            <a:pPr marL="355600" marR="635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Внешние</a:t>
            </a:r>
            <a:r>
              <a:rPr sz="2000" b="1" i="1" spc="-2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интерфейсные</a:t>
            </a:r>
            <a:r>
              <a:rPr sz="2000" b="1" i="1" spc="-2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файлы </a:t>
            </a:r>
            <a:r>
              <a:rPr sz="2000" dirty="0">
                <a:latin typeface="Microsoft Sans Serif"/>
                <a:cs typeface="Microsoft Sans Serif"/>
              </a:rPr>
              <a:t>(</a:t>
            </a:r>
            <a:r>
              <a:rPr sz="2000" i="1" dirty="0">
                <a:latin typeface="Arial"/>
                <a:cs typeface="Arial"/>
              </a:rPr>
              <a:t>EIFs</a:t>
            </a:r>
            <a:r>
              <a:rPr sz="2000" dirty="0">
                <a:latin typeface="Microsoft Sans Serif"/>
                <a:cs typeface="Microsoft Sans Serif"/>
              </a:rPr>
              <a:t>)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выделяемые пользователем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логически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связанные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группы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данных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блоки </a:t>
            </a:r>
            <a:r>
              <a:rPr sz="2000" dirty="0">
                <a:latin typeface="Microsoft Sans Serif"/>
                <a:cs typeface="Microsoft Sans Serif"/>
              </a:rPr>
              <a:t>управляющей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информации,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ссылается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но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поддерживаются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001395"/>
            <a:ext cx="8143875" cy="517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8105" algn="ctr">
              <a:lnSpc>
                <a:spcPts val="24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400"/>
              </a:lnSpc>
              <a:buFont typeface="Microsoft Sans Serif"/>
              <a:buChar char="•"/>
              <a:tabLst>
                <a:tab pos="355600" algn="l"/>
              </a:tabLst>
            </a:pPr>
            <a:r>
              <a:rPr sz="2400" b="1" i="1" dirty="0">
                <a:latin typeface="Arial"/>
                <a:cs typeface="Arial"/>
              </a:rPr>
              <a:t>Внешний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ввод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(EI,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external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inputs)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980" dirty="0">
                <a:latin typeface="Microsoft Sans Serif"/>
                <a:cs typeface="Microsoft Sans Serif"/>
              </a:rPr>
              <a:t>—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элементарный</a:t>
            </a:r>
            <a:endParaRPr sz="2400">
              <a:latin typeface="Microsoft Sans Serif"/>
              <a:cs typeface="Microsoft Sans Serif"/>
            </a:endParaRPr>
          </a:p>
          <a:p>
            <a:pPr marL="355600" marR="57150">
              <a:lnSpc>
                <a:spcPct val="100000"/>
              </a:lnSpc>
            </a:pPr>
            <a:r>
              <a:rPr sz="2400" dirty="0">
                <a:latin typeface="Microsoft Sans Serif"/>
                <a:cs typeface="Microsoft Sans Serif"/>
              </a:rPr>
              <a:t>процесс,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перемещающий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данные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из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внешней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среды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в </a:t>
            </a:r>
            <a:r>
              <a:rPr sz="2400" spc="-10" dirty="0">
                <a:latin typeface="Microsoft Sans Serif"/>
                <a:cs typeface="Microsoft Sans Serif"/>
              </a:rPr>
              <a:t>приложение.</a:t>
            </a:r>
            <a:endParaRPr sz="2400">
              <a:latin typeface="Microsoft Sans Serif"/>
              <a:cs typeface="Microsoft Sans Serif"/>
            </a:endParaRPr>
          </a:p>
          <a:p>
            <a:pPr marL="355600" marR="749300" indent="-343535">
              <a:lnSpc>
                <a:spcPct val="100000"/>
              </a:lnSpc>
              <a:spcBef>
                <a:spcPts val="5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400" b="1" i="1" dirty="0">
                <a:latin typeface="Arial"/>
                <a:cs typeface="Arial"/>
              </a:rPr>
              <a:t>Внешний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вывод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(EO,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external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outputs)— </a:t>
            </a:r>
            <a:r>
              <a:rPr sz="2400" dirty="0">
                <a:latin typeface="Microsoft Sans Serif"/>
                <a:cs typeface="Microsoft Sans Serif"/>
              </a:rPr>
              <a:t>элементарный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процесс,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перемещающий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данные, вычисленные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приложении,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во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внешнюю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среду. </a:t>
            </a:r>
            <a:r>
              <a:rPr sz="2400" spc="-40" dirty="0">
                <a:latin typeface="Microsoft Sans Serif"/>
                <a:cs typeface="Microsoft Sans Serif"/>
              </a:rPr>
              <a:t>Кроме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того,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этом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процессе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могут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обновляться внутренние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логические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файлы.</a:t>
            </a:r>
            <a:endParaRPr sz="24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5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400" b="1" i="1" dirty="0">
                <a:latin typeface="Arial"/>
                <a:cs typeface="Arial"/>
              </a:rPr>
              <a:t>Внешний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запрос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(EQ,external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inquiries)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930" dirty="0">
                <a:latin typeface="Microsoft Sans Serif"/>
                <a:cs typeface="Microsoft Sans Serif"/>
              </a:rPr>
              <a:t>— </a:t>
            </a:r>
            <a:r>
              <a:rPr sz="2400" dirty="0">
                <a:latin typeface="Microsoft Sans Serif"/>
                <a:cs typeface="Microsoft Sans Serif"/>
              </a:rPr>
              <a:t>элементарный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процесс,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работающий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как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с </a:t>
            </a:r>
            <a:r>
              <a:rPr sz="2400" spc="-10" dirty="0">
                <a:latin typeface="Microsoft Sans Serif"/>
                <a:cs typeface="Microsoft Sans Serif"/>
              </a:rPr>
              <a:t>вводимыми,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так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выводимыми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данными.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Его </a:t>
            </a:r>
            <a:r>
              <a:rPr sz="2400" dirty="0">
                <a:latin typeface="Microsoft Sans Serif"/>
                <a:cs typeface="Microsoft Sans Serif"/>
              </a:rPr>
              <a:t>результат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980" dirty="0">
                <a:latin typeface="Microsoft Sans Serif"/>
                <a:cs typeface="Microsoft Sans Serif"/>
              </a:rPr>
              <a:t>—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данные,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возвращаемые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из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внутренних логических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файлов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внешних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интерфейсных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файлов.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844" y="1001395"/>
            <a:ext cx="6185535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6745">
              <a:lnSpc>
                <a:spcPts val="2375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0"/>
              </a:lnSpc>
            </a:pP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Примеры</a:t>
            </a:r>
            <a:r>
              <a:rPr sz="2800" spc="-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Times New Roman"/>
                <a:cs typeface="Times New Roman"/>
              </a:rPr>
              <a:t>элементов</a:t>
            </a:r>
            <a:r>
              <a:rPr sz="2800" spc="-1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Times New Roman"/>
                <a:cs typeface="Times New Roman"/>
              </a:rPr>
              <a:t>данных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514" y="1767834"/>
            <a:ext cx="8511543" cy="48707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162" y="1785924"/>
            <a:ext cx="8429244" cy="4788408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2399" y="1781111"/>
          <a:ext cx="8515985" cy="4787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297180" marR="123825" indent="-165100">
                        <a:lnSpc>
                          <a:spcPts val="2860"/>
                        </a:lnSpc>
                      </a:pPr>
                      <a:r>
                        <a:rPr sz="2400" spc="-20" dirty="0">
                          <a:latin typeface="Microsoft Sans Serif"/>
                          <a:cs typeface="Microsoft Sans Serif"/>
                        </a:rPr>
                        <a:t>Информационная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характеристика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800"/>
                        </a:lnSpc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Элементы</a:t>
                      </a:r>
                      <a:r>
                        <a:rPr sz="2400" spc="-1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данных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6645">
                <a:tc>
                  <a:txBody>
                    <a:bodyPr/>
                    <a:lstStyle/>
                    <a:p>
                      <a:pPr marL="68580">
                        <a:lnSpc>
                          <a:spcPts val="2805"/>
                        </a:lnSpc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Внешние</a:t>
                      </a:r>
                      <a:r>
                        <a:rPr sz="24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Вводы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2825"/>
                        </a:lnSpc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Поля</a:t>
                      </a:r>
                      <a:r>
                        <a:rPr sz="24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ввода</a:t>
                      </a:r>
                      <a:r>
                        <a:rPr sz="24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данных,</a:t>
                      </a:r>
                      <a:r>
                        <a:rPr sz="24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сообщения</a:t>
                      </a:r>
                      <a:r>
                        <a:rPr sz="24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25" dirty="0">
                          <a:latin typeface="Microsoft Sans Serif"/>
                          <a:cs typeface="Microsoft Sans Serif"/>
                        </a:rPr>
                        <a:t>об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  <a:p>
                      <a:pPr marL="68580" marR="714375">
                        <a:lnSpc>
                          <a:spcPts val="2860"/>
                        </a:lnSpc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ошибках,</a:t>
                      </a:r>
                      <a:r>
                        <a:rPr sz="2400" spc="-9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вычисляемые</a:t>
                      </a:r>
                      <a:r>
                        <a:rPr sz="2400" spc="-1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значения, кнопки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695">
                <a:tc>
                  <a:txBody>
                    <a:bodyPr/>
                    <a:lstStyle/>
                    <a:p>
                      <a:pPr marL="68580">
                        <a:lnSpc>
                          <a:spcPts val="2805"/>
                        </a:lnSpc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Внешние</a:t>
                      </a:r>
                      <a:r>
                        <a:rPr sz="24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Выводы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131445">
                        <a:lnSpc>
                          <a:spcPts val="2880"/>
                        </a:lnSpc>
                        <a:spcBef>
                          <a:spcPts val="4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Поля</a:t>
                      </a:r>
                      <a:r>
                        <a:rPr sz="24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данных</a:t>
                      </a:r>
                      <a:r>
                        <a:rPr sz="24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в</a:t>
                      </a:r>
                      <a:r>
                        <a:rPr sz="24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отчетах,</a:t>
                      </a:r>
                      <a:r>
                        <a:rPr sz="24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вычисляемые </a:t>
                      </a:r>
                      <a:r>
                        <a:rPr sz="2400" spc="-20" dirty="0">
                          <a:latin typeface="Microsoft Sans Serif"/>
                          <a:cs typeface="Microsoft Sans Serif"/>
                        </a:rPr>
                        <a:t>значения,</a:t>
                      </a:r>
                      <a:r>
                        <a:rPr sz="24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сообщения</a:t>
                      </a:r>
                      <a:r>
                        <a:rPr sz="24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об</a:t>
                      </a:r>
                      <a:r>
                        <a:rPr sz="24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ошибках,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  <a:p>
                      <a:pPr marL="68580" marR="993140">
                        <a:lnSpc>
                          <a:spcPts val="2860"/>
                        </a:lnSpc>
                        <a:spcBef>
                          <a:spcPts val="15"/>
                        </a:spcBef>
                      </a:pPr>
                      <a:r>
                        <a:rPr sz="2400" spc="-30" dirty="0">
                          <a:latin typeface="Microsoft Sans Serif"/>
                          <a:cs typeface="Microsoft Sans Serif"/>
                        </a:rPr>
                        <a:t>заголовки</a:t>
                      </a:r>
                      <a:r>
                        <a:rPr sz="24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столбцов,</a:t>
                      </a:r>
                      <a:r>
                        <a:rPr sz="2400" spc="-9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которые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читаются</a:t>
                      </a:r>
                      <a:r>
                        <a:rPr sz="2400" spc="-1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из</a:t>
                      </a:r>
                      <a:r>
                        <a:rPr sz="2400" spc="-1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внутреннего</a:t>
                      </a:r>
                      <a:r>
                        <a:rPr sz="2400" spc="-9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файла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405">
                <a:tc>
                  <a:txBody>
                    <a:bodyPr/>
                    <a:lstStyle/>
                    <a:p>
                      <a:pPr marL="68580">
                        <a:lnSpc>
                          <a:spcPts val="2805"/>
                        </a:lnSpc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Внешние</a:t>
                      </a:r>
                      <a:r>
                        <a:rPr sz="24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Запросы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90245">
                        <a:lnSpc>
                          <a:spcPts val="2880"/>
                        </a:lnSpc>
                        <a:spcBef>
                          <a:spcPts val="45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Вводимые</a:t>
                      </a:r>
                      <a:r>
                        <a:rPr sz="2400" spc="-1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элементы:</a:t>
                      </a:r>
                      <a:r>
                        <a:rPr sz="24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поле, </a:t>
                      </a:r>
                      <a:r>
                        <a:rPr sz="2400" spc="-25" dirty="0">
                          <a:latin typeface="Microsoft Sans Serif"/>
                          <a:cs typeface="Microsoft Sans Serif"/>
                        </a:rPr>
                        <a:t>используемое</a:t>
                      </a:r>
                      <a:r>
                        <a:rPr sz="24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для</a:t>
                      </a:r>
                      <a:r>
                        <a:rPr sz="24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поиска,</a:t>
                      </a:r>
                      <a:r>
                        <a:rPr sz="24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30" dirty="0">
                          <a:latin typeface="Microsoft Sans Serif"/>
                          <a:cs typeface="Microsoft Sans Serif"/>
                        </a:rPr>
                        <a:t>щелчок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  <a:p>
                      <a:pPr marL="68580" marR="967740">
                        <a:lnSpc>
                          <a:spcPts val="2860"/>
                        </a:lnSpc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мыши.</a:t>
                      </a:r>
                      <a:r>
                        <a:rPr sz="24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Выводимые</a:t>
                      </a:r>
                      <a:r>
                        <a:rPr sz="2400" spc="-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элементы</a:t>
                      </a:r>
                      <a:r>
                        <a:rPr sz="24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930" dirty="0">
                          <a:latin typeface="Microsoft Sans Serif"/>
                          <a:cs typeface="Microsoft Sans Serif"/>
                        </a:rPr>
                        <a:t>— </a:t>
                      </a:r>
                      <a:r>
                        <a:rPr sz="2400" spc="-20" dirty="0">
                          <a:latin typeface="Microsoft Sans Serif"/>
                          <a:cs typeface="Microsoft Sans Serif"/>
                        </a:rPr>
                        <a:t>отображаемые</a:t>
                      </a:r>
                      <a:r>
                        <a:rPr sz="24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на</a:t>
                      </a:r>
                      <a:r>
                        <a:rPr sz="24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экране</a:t>
                      </a:r>
                      <a:r>
                        <a:rPr sz="24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20" dirty="0">
                          <a:latin typeface="Microsoft Sans Serif"/>
                          <a:cs typeface="Microsoft Sans Serif"/>
                        </a:rPr>
                        <a:t>поля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0240" y="1001395"/>
            <a:ext cx="7619365" cy="191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algn="ctr">
              <a:lnSpc>
                <a:spcPts val="2615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  <a:p>
            <a:pPr marR="46990" algn="ctr">
              <a:lnSpc>
                <a:spcPts val="2615"/>
              </a:lnSpc>
            </a:pPr>
            <a:r>
              <a:rPr sz="2400" dirty="0">
                <a:latin typeface="Calibri"/>
                <a:cs typeface="Calibri"/>
              </a:rPr>
              <a:t>Каждой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характеристике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назначается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низкий,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средний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или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tabLst>
                <a:tab pos="1953895" algn="l"/>
              </a:tabLst>
            </a:pPr>
            <a:r>
              <a:rPr sz="2400" dirty="0">
                <a:latin typeface="Calibri"/>
                <a:cs typeface="Calibri"/>
              </a:rPr>
              <a:t>высокий</a:t>
            </a:r>
            <a:r>
              <a:rPr sz="2400" spc="-10" dirty="0">
                <a:latin typeface="Calibri"/>
                <a:cs typeface="Calibri"/>
              </a:rPr>
              <a:t> ранг,</a:t>
            </a:r>
            <a:r>
              <a:rPr sz="2400" dirty="0">
                <a:latin typeface="Calibri"/>
                <a:cs typeface="Calibri"/>
              </a:rPr>
              <a:t>	затем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формируется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числовая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оценка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ранга.</a:t>
            </a:r>
            <a:endParaRPr sz="2400">
              <a:latin typeface="Calibri"/>
              <a:cs typeface="Calibri"/>
            </a:endParaRPr>
          </a:p>
          <a:p>
            <a:pPr marL="150495" algn="ctr">
              <a:lnSpc>
                <a:spcPct val="100000"/>
              </a:lnSpc>
              <a:spcBef>
                <a:spcPts val="990"/>
              </a:spcBef>
            </a:pPr>
            <a:r>
              <a:rPr sz="2400" b="1" i="1" dirty="0">
                <a:latin typeface="Calibri"/>
                <a:cs typeface="Calibri"/>
              </a:rPr>
              <a:t>Расчет</a:t>
            </a:r>
            <a:r>
              <a:rPr sz="2400" b="1" i="1" spc="-8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количества</a:t>
            </a:r>
            <a:r>
              <a:rPr sz="2400" b="1" i="1" spc="-7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функциональных</a:t>
            </a:r>
            <a:r>
              <a:rPr sz="2400" b="1" i="1" spc="-55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указателей</a:t>
            </a:r>
            <a:endParaRPr sz="2400">
              <a:latin typeface="Calibri"/>
              <a:cs typeface="Calibri"/>
            </a:endParaRPr>
          </a:p>
          <a:p>
            <a:pPr marL="81915" algn="ctr">
              <a:lnSpc>
                <a:spcPct val="100000"/>
              </a:lnSpc>
              <a:spcBef>
                <a:spcPts val="5"/>
              </a:spcBef>
            </a:pPr>
            <a:r>
              <a:rPr sz="2400" b="1" i="1" dirty="0">
                <a:latin typeface="Calibri"/>
                <a:cs typeface="Calibri"/>
              </a:rPr>
              <a:t>FP</a:t>
            </a:r>
            <a:r>
              <a:rPr sz="2400" b="1" i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</a:t>
            </a:r>
            <a:r>
              <a:rPr sz="2400" b="1" i="1" dirty="0">
                <a:latin typeface="Calibri"/>
                <a:cs typeface="Calibri"/>
              </a:rPr>
              <a:t>Function</a:t>
            </a:r>
            <a:r>
              <a:rPr sz="2400" b="1" i="1" spc="-25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Points</a:t>
            </a:r>
            <a:r>
              <a:rPr sz="2400" b="1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261" y="3124206"/>
            <a:ext cx="8798560" cy="3733800"/>
            <a:chOff x="175261" y="3124206"/>
            <a:chExt cx="8798560" cy="3733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61" y="3124206"/>
              <a:ext cx="8798048" cy="37337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287" y="3143250"/>
              <a:ext cx="8715756" cy="3714748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9524" y="3138487"/>
          <a:ext cx="8801735" cy="3714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3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 rowSpan="2">
                  <a:txBody>
                    <a:bodyPr/>
                    <a:lstStyle/>
                    <a:p>
                      <a:pPr marL="65405">
                        <a:lnSpc>
                          <a:spcPts val="234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Имя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характеристики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905" algn="ctr">
                        <a:lnSpc>
                          <a:spcPts val="2300"/>
                        </a:lnSpc>
                      </a:pPr>
                      <a:r>
                        <a:rPr sz="2000" i="1" dirty="0">
                          <a:latin typeface="Arial"/>
                          <a:cs typeface="Arial"/>
                        </a:rPr>
                        <a:t>Ранг,</a:t>
                      </a:r>
                      <a:r>
                        <a:rPr sz="2000" i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dirty="0">
                          <a:latin typeface="Arial"/>
                          <a:cs typeface="Arial"/>
                        </a:rPr>
                        <a:t>сложность,</a:t>
                      </a:r>
                      <a:r>
                        <a:rPr sz="2000" i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10" dirty="0">
                          <a:latin typeface="Arial"/>
                          <a:cs typeface="Arial"/>
                        </a:rPr>
                        <a:t>количество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00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Низкий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00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Средний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00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Высокий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300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Итого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65405" marR="1691639">
                        <a:lnSpc>
                          <a:spcPts val="2390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Внешние вводы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х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6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34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?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65405">
                        <a:lnSpc>
                          <a:spcPts val="2345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Внешние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65405">
                        <a:lnSpc>
                          <a:spcPts val="2355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выводы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х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5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х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34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?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65405" marR="1691639">
                        <a:lnSpc>
                          <a:spcPts val="2390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Внешние запросы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6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34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?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65405">
                        <a:lnSpc>
                          <a:spcPts val="2350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Внутренние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65405">
                        <a:lnSpc>
                          <a:spcPts val="2350"/>
                        </a:lnSpc>
                      </a:pP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логические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файлы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15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34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?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5405" marR="1008380">
                        <a:lnSpc>
                          <a:spcPts val="2400"/>
                        </a:lnSpc>
                        <a:spcBef>
                          <a:spcPts val="35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Внешние интерфейсные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445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5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4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35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?</a:t>
                      </a:r>
                      <a:r>
                        <a:rPr sz="2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66040">
                        <a:lnSpc>
                          <a:spcPts val="239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345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?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7427" y="1001395"/>
            <a:ext cx="6754495" cy="1055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" algn="ctr">
              <a:lnSpc>
                <a:spcPts val="2615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615"/>
              </a:lnSpc>
            </a:pPr>
            <a:r>
              <a:rPr sz="2400" b="1" i="1" dirty="0">
                <a:latin typeface="Calibri"/>
                <a:cs typeface="Calibri"/>
              </a:rPr>
              <a:t>Расчет</a:t>
            </a:r>
            <a:r>
              <a:rPr sz="2400" b="1" i="1" spc="-7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количества</a:t>
            </a:r>
            <a:r>
              <a:rPr sz="2400" b="1" i="1" spc="-7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функциональных</a:t>
            </a:r>
            <a:r>
              <a:rPr sz="2400" b="1" i="1" spc="-55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указателей</a:t>
            </a:r>
            <a:endParaRPr sz="2400">
              <a:latin typeface="Calibri"/>
              <a:cs typeface="Calibri"/>
            </a:endParaRPr>
          </a:p>
          <a:p>
            <a:pPr marR="59690" algn="ctr">
              <a:lnSpc>
                <a:spcPct val="100000"/>
              </a:lnSpc>
            </a:pPr>
            <a:r>
              <a:rPr sz="2400" b="1" i="1" dirty="0">
                <a:latin typeface="Calibri"/>
                <a:cs typeface="Calibri"/>
              </a:rPr>
              <a:t>FP</a:t>
            </a:r>
            <a:r>
              <a:rPr sz="2400" b="1" i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</a:t>
            </a:r>
            <a:r>
              <a:rPr sz="2400" b="1" i="1" dirty="0">
                <a:latin typeface="Calibri"/>
                <a:cs typeface="Calibri"/>
              </a:rPr>
              <a:t>Function</a:t>
            </a:r>
            <a:r>
              <a:rPr sz="2400" b="1" i="1" spc="-30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Points</a:t>
            </a:r>
            <a:r>
              <a:rPr sz="2400" b="1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897" y="2338425"/>
            <a:ext cx="5902138" cy="6815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7540" y="3228847"/>
            <a:ext cx="7552055" cy="1837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>
              <a:lnSpc>
                <a:spcPct val="100000"/>
              </a:lnSpc>
              <a:spcBef>
                <a:spcPts val="100"/>
              </a:spcBef>
              <a:tabLst>
                <a:tab pos="1111250" algn="l"/>
              </a:tabLst>
            </a:pPr>
            <a:r>
              <a:rPr sz="2400" spc="-10" dirty="0">
                <a:latin typeface="Calibri"/>
                <a:cs typeface="Calibri"/>
              </a:rPr>
              <a:t>где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F</a:t>
            </a:r>
            <a:r>
              <a:rPr sz="2400" i="1" spc="-37" baseline="-20833" dirty="0">
                <a:latin typeface="Calibri"/>
                <a:cs typeface="Calibri"/>
              </a:rPr>
              <a:t>i</a:t>
            </a:r>
            <a:r>
              <a:rPr sz="2400" i="1" baseline="-20833" dirty="0">
                <a:latin typeface="Calibri"/>
                <a:cs typeface="Calibri"/>
              </a:rPr>
              <a:t>	</a:t>
            </a:r>
            <a:r>
              <a:rPr sz="2400" dirty="0">
                <a:latin typeface="Calibri"/>
                <a:cs typeface="Calibri"/>
              </a:rPr>
              <a:t>—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коэффициенты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регулировки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сложности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(14).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200"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Каждый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коэффициент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может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принимать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следующие</a:t>
            </a:r>
            <a:endParaRPr sz="24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значения: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нет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влияния,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случайное,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небольшое,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среднее,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 важное,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 </a:t>
            </a:r>
            <a:r>
              <a:rPr sz="2400" spc="-10" dirty="0">
                <a:latin typeface="Calibri"/>
                <a:cs typeface="Calibri"/>
              </a:rPr>
              <a:t>основное.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7427" y="1001395"/>
            <a:ext cx="6754495" cy="1055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" algn="ctr">
              <a:lnSpc>
                <a:spcPts val="2615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615"/>
              </a:lnSpc>
            </a:pPr>
            <a:r>
              <a:rPr sz="2400" b="1" i="1" dirty="0">
                <a:latin typeface="Calibri"/>
                <a:cs typeface="Calibri"/>
              </a:rPr>
              <a:t>Расчет</a:t>
            </a:r>
            <a:r>
              <a:rPr sz="2400" b="1" i="1" spc="-7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количества</a:t>
            </a:r>
            <a:r>
              <a:rPr sz="2400" b="1" i="1" spc="-7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функциональных</a:t>
            </a:r>
            <a:r>
              <a:rPr sz="2400" b="1" i="1" spc="-55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указателей</a:t>
            </a:r>
            <a:endParaRPr sz="2400">
              <a:latin typeface="Calibri"/>
              <a:cs typeface="Calibri"/>
            </a:endParaRPr>
          </a:p>
          <a:p>
            <a:pPr marR="59690" algn="ctr">
              <a:lnSpc>
                <a:spcPct val="100000"/>
              </a:lnSpc>
            </a:pPr>
            <a:r>
              <a:rPr sz="2400" b="1" i="1" dirty="0">
                <a:latin typeface="Calibri"/>
                <a:cs typeface="Calibri"/>
              </a:rPr>
              <a:t>FP</a:t>
            </a:r>
            <a:r>
              <a:rPr sz="2400" b="1" i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</a:t>
            </a:r>
            <a:r>
              <a:rPr sz="2400" b="1" i="1" dirty="0">
                <a:latin typeface="Calibri"/>
                <a:cs typeface="Calibri"/>
              </a:rPr>
              <a:t>Function</a:t>
            </a:r>
            <a:r>
              <a:rPr sz="2400" b="1" i="1" spc="-30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Points</a:t>
            </a:r>
            <a:r>
              <a:rPr sz="2400" b="1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184" y="2329383"/>
            <a:ext cx="5343131" cy="5639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976" y="3258413"/>
            <a:ext cx="3612303" cy="5758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695" y="4329785"/>
            <a:ext cx="4887073" cy="5560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7546" y="5402478"/>
            <a:ext cx="5341719" cy="573227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6560" y="1001395"/>
            <a:ext cx="556895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algn="ctr">
              <a:lnSpc>
                <a:spcPts val="261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3090"/>
              </a:lnSpc>
            </a:pPr>
            <a:r>
              <a:rPr sz="2800" b="1" i="1" dirty="0">
                <a:solidFill>
                  <a:srgbClr val="000000"/>
                </a:solidFill>
                <a:latin typeface="Calibri"/>
                <a:cs typeface="Calibri"/>
              </a:rPr>
              <a:t>Пересчет</a:t>
            </a:r>
            <a:r>
              <a:rPr sz="2800" b="1" i="1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i="1" spc="-135" dirty="0">
                <a:solidFill>
                  <a:srgbClr val="000000"/>
                </a:solidFill>
                <a:latin typeface="Trebuchet MS"/>
                <a:cs typeface="Trebuchet MS"/>
              </a:rPr>
              <a:t>FP-</a:t>
            </a:r>
            <a:r>
              <a:rPr sz="2800" b="1" i="1" dirty="0">
                <a:solidFill>
                  <a:srgbClr val="000000"/>
                </a:solidFill>
                <a:latin typeface="Calibri"/>
                <a:cs typeface="Calibri"/>
              </a:rPr>
              <a:t>оценок</a:t>
            </a:r>
            <a:r>
              <a:rPr sz="2800" b="1" i="1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000000"/>
                </a:solidFill>
                <a:latin typeface="Calibri"/>
                <a:cs typeface="Calibri"/>
              </a:rPr>
              <a:t>в</a:t>
            </a:r>
            <a:r>
              <a:rPr sz="2800" b="1" i="1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i="1" spc="120" dirty="0">
                <a:solidFill>
                  <a:srgbClr val="000000"/>
                </a:solidFill>
                <a:latin typeface="Trebuchet MS"/>
                <a:cs typeface="Trebuchet MS"/>
              </a:rPr>
              <a:t>LOC-</a:t>
            </a:r>
            <a:r>
              <a:rPr sz="2800" b="1" i="1" spc="-10" dirty="0">
                <a:solidFill>
                  <a:srgbClr val="000000"/>
                </a:solidFill>
                <a:latin typeface="Calibri"/>
                <a:cs typeface="Calibri"/>
              </a:rPr>
              <a:t>оценки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146" y="1981200"/>
            <a:ext cx="5789668" cy="44714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25" y="2000237"/>
            <a:ext cx="5716524" cy="438912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66862" y="1995487"/>
          <a:ext cx="5802630" cy="4382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2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005">
                <a:tc>
                  <a:txBody>
                    <a:bodyPr/>
                    <a:lstStyle/>
                    <a:p>
                      <a:pPr marL="320040" marR="313055" indent="748665">
                        <a:lnSpc>
                          <a:spcPts val="2150"/>
                        </a:lnSpc>
                      </a:pP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Язык 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программирования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9025" marR="94615" indent="-988060">
                        <a:lnSpc>
                          <a:spcPts val="215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Количество</a:t>
                      </a:r>
                      <a:r>
                        <a:rPr sz="18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операторов</a:t>
                      </a:r>
                      <a:r>
                        <a:rPr sz="18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на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один</a:t>
                      </a:r>
                      <a:r>
                        <a:rPr sz="18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FP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Ассемблер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320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С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128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Фортран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Паскаль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90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С++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64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Java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53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Ada95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49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Visual</a:t>
                      </a:r>
                      <a:r>
                        <a:rPr sz="18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Basic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32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Visual</a:t>
                      </a:r>
                      <a:r>
                        <a:rPr sz="1800" spc="-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35" dirty="0">
                          <a:latin typeface="Microsoft Sans Serif"/>
                          <a:cs typeface="Microsoft Sans Serif"/>
                        </a:rPr>
                        <a:t>С+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34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Delphi(Pascal)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29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Smalltalk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22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HTML3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LISP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64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Prolog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64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4142" y="1001395"/>
            <a:ext cx="430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2452" y="1296416"/>
            <a:ext cx="7458709" cy="13087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21005" marR="5080" indent="-408940">
              <a:lnSpc>
                <a:spcPct val="100699"/>
              </a:lnSpc>
              <a:spcBef>
                <a:spcPts val="70"/>
              </a:spcBef>
            </a:pP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Для</a:t>
            </a:r>
            <a:r>
              <a:rPr sz="28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оценки</a:t>
            </a:r>
            <a:r>
              <a:rPr sz="28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0000"/>
                </a:solidFill>
                <a:latin typeface="Calibri"/>
                <a:cs typeface="Calibri"/>
              </a:rPr>
              <a:t>трудоемкости</a:t>
            </a:r>
            <a:r>
              <a:rPr sz="28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и</a:t>
            </a:r>
            <a:r>
              <a:rPr sz="28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времени</a:t>
            </a:r>
            <a:r>
              <a:rPr sz="28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разработки может</a:t>
            </a:r>
            <a:r>
              <a:rPr sz="2800" spc="-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Calibri"/>
                <a:cs typeface="Calibri"/>
              </a:rPr>
              <a:t>использоваться</a:t>
            </a:r>
            <a:r>
              <a:rPr sz="280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Calibri"/>
                <a:cs typeface="Calibri"/>
              </a:rPr>
              <a:t>модель</a:t>
            </a:r>
            <a:r>
              <a:rPr sz="28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000000"/>
                </a:solidFill>
                <a:latin typeface="Calibri"/>
                <a:cs typeface="Calibri"/>
              </a:rPr>
              <a:t>СОСОМО</a:t>
            </a:r>
            <a:r>
              <a:rPr sz="2800" b="1" i="1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i="1" spc="-25" dirty="0">
                <a:solidFill>
                  <a:srgbClr val="000000"/>
                </a:solidFill>
                <a:latin typeface="Calibri"/>
                <a:cs typeface="Calibri"/>
              </a:rPr>
              <a:t>II</a:t>
            </a:r>
            <a:endParaRPr sz="2800">
              <a:latin typeface="Calibri"/>
              <a:cs typeface="Calibri"/>
            </a:endParaRPr>
          </a:p>
          <a:p>
            <a:pPr marR="236220" algn="ctr">
              <a:lnSpc>
                <a:spcPct val="100000"/>
              </a:lnSpc>
              <a:spcBef>
                <a:spcPts val="5"/>
              </a:spcBef>
            </a:pPr>
            <a:r>
              <a:rPr sz="2800" b="1" i="1" spc="-5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800" b="1" i="1" spc="-50" dirty="0">
                <a:solidFill>
                  <a:srgbClr val="000000"/>
                </a:solidFill>
                <a:latin typeface="Trebuchet MS"/>
                <a:cs typeface="Trebuchet MS"/>
              </a:rPr>
              <a:t>Cost</a:t>
            </a:r>
            <a:r>
              <a:rPr sz="2800" b="1" i="1" spc="-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b="1" i="1" spc="-130" dirty="0">
                <a:solidFill>
                  <a:srgbClr val="000000"/>
                </a:solidFill>
                <a:latin typeface="Trebuchet MS"/>
                <a:cs typeface="Trebuchet MS"/>
              </a:rPr>
              <a:t>Constructive</a:t>
            </a:r>
            <a:r>
              <a:rPr sz="2800" b="1" i="1" spc="-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b="1" i="1" spc="-10" dirty="0">
                <a:solidFill>
                  <a:srgbClr val="000000"/>
                </a:solidFill>
                <a:latin typeface="Trebuchet MS"/>
                <a:cs typeface="Trebuchet MS"/>
              </a:rPr>
              <a:t>Model)</a:t>
            </a:r>
            <a:r>
              <a:rPr sz="2800" b="1" i="1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857500"/>
            <a:ext cx="3022092" cy="23576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40226" y="2868548"/>
            <a:ext cx="4697095" cy="34397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 marR="756920">
              <a:lnSpc>
                <a:spcPct val="100699"/>
              </a:lnSpc>
              <a:spcBef>
                <a:spcPts val="70"/>
              </a:spcBef>
            </a:pPr>
            <a:r>
              <a:rPr sz="2800" i="1" dirty="0">
                <a:latin typeface="Calibri"/>
                <a:cs typeface="Calibri"/>
              </a:rPr>
              <a:t>SIZE</a:t>
            </a:r>
            <a:r>
              <a:rPr sz="2800" i="1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—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размер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продукта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в </a:t>
            </a:r>
            <a:r>
              <a:rPr sz="2800" spc="-10" dirty="0">
                <a:latin typeface="Calibri"/>
                <a:cs typeface="Calibri"/>
              </a:rPr>
              <a:t>KLOC</a:t>
            </a:r>
            <a:r>
              <a:rPr sz="2800" spc="-10" dirty="0">
                <a:latin typeface="Verdana"/>
                <a:cs typeface="Verdana"/>
              </a:rPr>
              <a:t>;</a:t>
            </a:r>
            <a:endParaRPr sz="2800">
              <a:latin typeface="Verdana"/>
              <a:cs typeface="Verdana"/>
            </a:endParaRPr>
          </a:p>
          <a:p>
            <a:pPr marL="38100" marR="1903095">
              <a:lnSpc>
                <a:spcPts val="3390"/>
              </a:lnSpc>
              <a:spcBef>
                <a:spcPts val="65"/>
              </a:spcBef>
            </a:pPr>
            <a:r>
              <a:rPr sz="2800" i="1" dirty="0">
                <a:latin typeface="Calibri"/>
                <a:cs typeface="Calibri"/>
              </a:rPr>
              <a:t>EM</a:t>
            </a:r>
            <a:r>
              <a:rPr sz="2775" i="1" baseline="-21021" dirty="0">
                <a:latin typeface="Calibri"/>
                <a:cs typeface="Calibri"/>
              </a:rPr>
              <a:t>i</a:t>
            </a:r>
            <a:r>
              <a:rPr sz="2775" i="1" spc="270" baseline="-2102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—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множители трудоемкости</a:t>
            </a:r>
            <a:r>
              <a:rPr sz="2800" spc="-10" dirty="0">
                <a:latin typeface="Verdana"/>
                <a:cs typeface="Verdana"/>
              </a:rPr>
              <a:t>;</a:t>
            </a:r>
            <a:endParaRPr sz="2800">
              <a:latin typeface="Verdana"/>
              <a:cs typeface="Verdana"/>
            </a:endParaRPr>
          </a:p>
          <a:p>
            <a:pPr marL="38100">
              <a:lnSpc>
                <a:spcPts val="3215"/>
              </a:lnSpc>
            </a:pPr>
            <a:r>
              <a:rPr sz="2800" i="1" dirty="0">
                <a:latin typeface="Calibri"/>
                <a:cs typeface="Calibri"/>
              </a:rPr>
              <a:t>SF</a:t>
            </a:r>
            <a:r>
              <a:rPr sz="2775" i="1" baseline="-21021" dirty="0">
                <a:latin typeface="Calibri"/>
                <a:cs typeface="Calibri"/>
              </a:rPr>
              <a:t>j</a:t>
            </a:r>
            <a:r>
              <a:rPr sz="2775" i="1" spc="225" baseline="-2102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—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факторы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масштаба</a:t>
            </a:r>
            <a:endParaRPr sz="2800">
              <a:latin typeface="Calibri"/>
              <a:cs typeface="Calibri"/>
            </a:endParaRPr>
          </a:p>
          <a:p>
            <a:pPr marL="38100" marR="305435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n=7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—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для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предварительной оценки</a:t>
            </a:r>
            <a:endParaRPr sz="2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n=17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—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для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детальной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оценки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3891" y="1388865"/>
            <a:ext cx="7177405" cy="267652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930"/>
              </a:spcBef>
            </a:pPr>
            <a:r>
              <a:rPr sz="2800" spc="-3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ИТ-</a:t>
            </a:r>
            <a:r>
              <a:rPr sz="2800" spc="-1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ПРОЕКТ</a:t>
            </a:r>
            <a:endParaRPr sz="2800">
              <a:latin typeface="Franklin Gothic Medium"/>
              <a:cs typeface="Franklin Gothic Medium"/>
            </a:endParaRPr>
          </a:p>
          <a:p>
            <a:pPr marL="394970" marR="5080" indent="-382905">
              <a:lnSpc>
                <a:spcPts val="2260"/>
              </a:lnSpc>
              <a:spcBef>
                <a:spcPts val="790"/>
              </a:spcBef>
              <a:buFont typeface="Franklin Gothic Medium"/>
              <a:buChar char="■"/>
              <a:tabLst>
                <a:tab pos="394970" algn="l"/>
                <a:tab pos="2660015" algn="l"/>
              </a:tabLst>
            </a:pPr>
            <a:r>
              <a:rPr sz="20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Успешные</a:t>
            </a:r>
            <a:r>
              <a:rPr sz="2000" i="1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проекты</a:t>
            </a:r>
            <a:r>
              <a:rPr sz="20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	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завершены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вовремя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полном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объеме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рамках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бюджета;</a:t>
            </a:r>
            <a:endParaRPr sz="2000">
              <a:latin typeface="Franklin Gothic Medium"/>
              <a:cs typeface="Franklin Gothic Medium"/>
            </a:endParaRPr>
          </a:p>
          <a:p>
            <a:pPr marL="394970" indent="-382270">
              <a:lnSpc>
                <a:spcPts val="2330"/>
              </a:lnSpc>
              <a:spcBef>
                <a:spcPts val="1000"/>
              </a:spcBef>
              <a:buFont typeface="Franklin Gothic Medium"/>
              <a:buChar char="■"/>
              <a:tabLst>
                <a:tab pos="394970" algn="l"/>
              </a:tabLst>
            </a:pPr>
            <a:r>
              <a:rPr sz="20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Спорные</a:t>
            </a:r>
            <a:r>
              <a:rPr sz="2000" i="1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проекты</a:t>
            </a:r>
            <a:r>
              <a:rPr sz="20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завершены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полном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объеме</a:t>
            </a:r>
            <a:r>
              <a:rPr sz="20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и/или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</a:t>
            </a:r>
            <a:endParaRPr sz="2000">
              <a:latin typeface="Franklin Gothic Medium"/>
              <a:cs typeface="Franklin Gothic Medium"/>
            </a:endParaRPr>
          </a:p>
          <a:p>
            <a:pPr marL="394970">
              <a:lnSpc>
                <a:spcPts val="2330"/>
              </a:lnSpc>
              <a:tabLst>
                <a:tab pos="2959100" algn="l"/>
              </a:tabLst>
            </a:pP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нарушением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сроков,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	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и/или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перерасходом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бюджета;</a:t>
            </a:r>
            <a:endParaRPr sz="2000">
              <a:latin typeface="Franklin Gothic Medium"/>
              <a:cs typeface="Franklin Gothic Medium"/>
            </a:endParaRPr>
          </a:p>
          <a:p>
            <a:pPr marL="394970" marR="123189" indent="-382905">
              <a:lnSpc>
                <a:spcPts val="2260"/>
              </a:lnSpc>
              <a:spcBef>
                <a:spcPts val="1250"/>
              </a:spcBef>
              <a:buFont typeface="Franklin Gothic Medium"/>
              <a:buChar char="■"/>
              <a:tabLst>
                <a:tab pos="394970" algn="l"/>
              </a:tabLst>
            </a:pPr>
            <a:r>
              <a:rPr sz="20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Проваленные</a:t>
            </a:r>
            <a:r>
              <a:rPr sz="2000" i="1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проекты</a:t>
            </a:r>
            <a:r>
              <a:rPr sz="20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доведены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до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конца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(перерасход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средств,</a:t>
            </a:r>
            <a:r>
              <a:rPr sz="20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низкое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качество)</a:t>
            </a:r>
            <a:endParaRPr sz="2000">
              <a:latin typeface="Franklin Gothic Medium"/>
              <a:cs typeface="Franklin Gothic Medi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539" y="4293108"/>
            <a:ext cx="7437120" cy="193090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2342" y="308864"/>
            <a:ext cx="6438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3.</a:t>
            </a:r>
            <a:r>
              <a:rPr sz="36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ОСОБЕННОСТИ</a:t>
            </a:r>
            <a:r>
              <a:rPr sz="36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 </a:t>
            </a:r>
            <a:r>
              <a:rPr sz="36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ПРОГРАММНОГО</a:t>
            </a:r>
            <a:r>
              <a:rPr sz="3600" spc="-1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ОБЕСПЕЧЕНИЯ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3451" y="6576572"/>
            <a:ext cx="208279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z="1000" spc="-25" dirty="0">
                <a:latin typeface="Times New Roman"/>
                <a:cs typeface="Times New Roman"/>
              </a:rPr>
              <a:t>29</a:t>
            </a:fld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4142" y="1001395"/>
            <a:ext cx="430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02738" y="1299463"/>
            <a:ext cx="389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spc="-55" dirty="0">
                <a:solidFill>
                  <a:srgbClr val="000000"/>
                </a:solidFill>
                <a:latin typeface="Trebuchet MS"/>
                <a:cs typeface="Trebuchet MS"/>
              </a:rPr>
              <a:t>Cost</a:t>
            </a:r>
            <a:r>
              <a:rPr sz="2800" b="1" i="1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b="1" i="1" spc="-130" dirty="0">
                <a:solidFill>
                  <a:srgbClr val="000000"/>
                </a:solidFill>
                <a:latin typeface="Trebuchet MS"/>
                <a:cs typeface="Trebuchet MS"/>
              </a:rPr>
              <a:t>Constructive</a:t>
            </a:r>
            <a:r>
              <a:rPr sz="2800" b="1" i="1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b="1" i="1" spc="-20" dirty="0">
                <a:solidFill>
                  <a:srgbClr val="000000"/>
                </a:solidFill>
                <a:latin typeface="Trebuchet MS"/>
                <a:cs typeface="Trebuchet MS"/>
              </a:rPr>
              <a:t>Model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7540" y="1819461"/>
            <a:ext cx="7919720" cy="426974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15"/>
              </a:spcBef>
            </a:pPr>
            <a:r>
              <a:rPr sz="2800" b="1" dirty="0">
                <a:latin typeface="Calibri"/>
                <a:cs typeface="Calibri"/>
              </a:rPr>
              <a:t>Состав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коэффициентов </a:t>
            </a:r>
            <a:r>
              <a:rPr sz="2800" b="1" i="1" dirty="0">
                <a:latin typeface="Calibri"/>
                <a:cs typeface="Calibri"/>
              </a:rPr>
              <a:t>EM</a:t>
            </a:r>
            <a:r>
              <a:rPr sz="2775" b="1" i="1" baseline="-21021" dirty="0">
                <a:latin typeface="Calibri"/>
                <a:cs typeface="Calibri"/>
              </a:rPr>
              <a:t>i</a:t>
            </a:r>
            <a:r>
              <a:rPr sz="2775" b="1" i="1" spc="150" baseline="-21021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365125" indent="-339725">
              <a:lnSpc>
                <a:spcPct val="100000"/>
              </a:lnSpc>
              <a:spcBef>
                <a:spcPts val="955"/>
              </a:spcBef>
              <a:buAutoNum type="arabicParenR"/>
              <a:tabLst>
                <a:tab pos="365125" algn="l"/>
              </a:tabLst>
            </a:pPr>
            <a:r>
              <a:rPr sz="2600" dirty="0">
                <a:latin typeface="Calibri"/>
                <a:cs typeface="Calibri"/>
              </a:rPr>
              <a:t>требуемая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надежность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(0.82-1.26);</a:t>
            </a:r>
            <a:endParaRPr sz="2600">
              <a:latin typeface="Calibri"/>
              <a:cs typeface="Calibri"/>
            </a:endParaRPr>
          </a:p>
          <a:p>
            <a:pPr marL="365125" indent="-33972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65125" algn="l"/>
              </a:tabLst>
            </a:pPr>
            <a:r>
              <a:rPr sz="2600" dirty="0">
                <a:latin typeface="Calibri"/>
                <a:cs typeface="Calibri"/>
              </a:rPr>
              <a:t>размер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базы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данных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(0.90-</a:t>
            </a:r>
            <a:r>
              <a:rPr sz="2600" spc="-10" dirty="0">
                <a:latin typeface="Calibri"/>
                <a:cs typeface="Calibri"/>
              </a:rPr>
              <a:t>1.28);</a:t>
            </a:r>
            <a:endParaRPr sz="2600">
              <a:latin typeface="Calibri"/>
              <a:cs typeface="Calibri"/>
            </a:endParaRPr>
          </a:p>
          <a:p>
            <a:pPr marL="365125" indent="-339725">
              <a:lnSpc>
                <a:spcPct val="100000"/>
              </a:lnSpc>
              <a:buAutoNum type="arabicParenR"/>
              <a:tabLst>
                <a:tab pos="365125" algn="l"/>
              </a:tabLst>
            </a:pPr>
            <a:r>
              <a:rPr sz="2600" dirty="0">
                <a:latin typeface="Calibri"/>
                <a:cs typeface="Calibri"/>
              </a:rPr>
              <a:t>сложность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продукта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(0.73-1.74);</a:t>
            </a:r>
            <a:endParaRPr sz="2600">
              <a:latin typeface="Calibri"/>
              <a:cs typeface="Calibri"/>
            </a:endParaRPr>
          </a:p>
          <a:p>
            <a:pPr marL="249554" marR="860425" indent="-224790">
              <a:lnSpc>
                <a:spcPct val="100000"/>
              </a:lnSpc>
              <a:buAutoNum type="arabicParenR"/>
              <a:tabLst>
                <a:tab pos="249554" algn="l"/>
                <a:tab pos="364490" algn="l"/>
              </a:tabLst>
            </a:pPr>
            <a:r>
              <a:rPr sz="2600" dirty="0">
                <a:latin typeface="Calibri"/>
                <a:cs typeface="Calibri"/>
              </a:rPr>
              <a:t>	требуемый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уровень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повторного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использования (0.95-1.24);</a:t>
            </a:r>
            <a:endParaRPr sz="2600">
              <a:latin typeface="Calibri"/>
              <a:cs typeface="Calibri"/>
            </a:endParaRPr>
          </a:p>
          <a:p>
            <a:pPr marL="249554" marR="1170940" indent="-224790">
              <a:lnSpc>
                <a:spcPct val="100000"/>
              </a:lnSpc>
              <a:buAutoNum type="arabicParenR"/>
              <a:tabLst>
                <a:tab pos="249554" algn="l"/>
                <a:tab pos="364490" algn="l"/>
              </a:tabLst>
            </a:pPr>
            <a:r>
              <a:rPr sz="2600" dirty="0">
                <a:latin typeface="Calibri"/>
                <a:cs typeface="Calibri"/>
              </a:rPr>
              <a:t>	соответствие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документации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требованиям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жц </a:t>
            </a:r>
            <a:r>
              <a:rPr sz="2600" spc="-10" dirty="0">
                <a:latin typeface="Calibri"/>
                <a:cs typeface="Calibri"/>
              </a:rPr>
              <a:t>(0.81-1.23)</a:t>
            </a:r>
            <a:endParaRPr sz="2600">
              <a:latin typeface="Calibri"/>
              <a:cs typeface="Calibri"/>
            </a:endParaRPr>
          </a:p>
          <a:p>
            <a:pPr marL="365125" indent="-33972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65125" algn="l"/>
                <a:tab pos="5452745" algn="l"/>
              </a:tabLst>
            </a:pPr>
            <a:r>
              <a:rPr sz="2600" dirty="0">
                <a:latin typeface="Calibri"/>
                <a:cs typeface="Calibri"/>
              </a:rPr>
              <a:t>ограничение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времени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выполнения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(1.00-1.63);</a:t>
            </a:r>
            <a:endParaRPr sz="2600">
              <a:latin typeface="Calibri"/>
              <a:cs typeface="Calibri"/>
            </a:endParaRPr>
          </a:p>
          <a:p>
            <a:pPr marL="365125" indent="-339725">
              <a:lnSpc>
                <a:spcPct val="100000"/>
              </a:lnSpc>
              <a:buAutoNum type="arabicParenR"/>
              <a:tabLst>
                <a:tab pos="365125" algn="l"/>
              </a:tabLst>
            </a:pPr>
            <a:r>
              <a:rPr sz="2600" dirty="0">
                <a:latin typeface="Calibri"/>
                <a:cs typeface="Calibri"/>
              </a:rPr>
              <a:t>ограничение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по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объему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основной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памяти </a:t>
            </a:r>
            <a:r>
              <a:rPr sz="2600" spc="-10" dirty="0">
                <a:latin typeface="Calibri"/>
                <a:cs typeface="Calibri"/>
              </a:rPr>
              <a:t>(1.00-1.46);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4142" y="1001395"/>
            <a:ext cx="430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02738" y="1299463"/>
            <a:ext cx="389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spc="-55" dirty="0">
                <a:solidFill>
                  <a:srgbClr val="000000"/>
                </a:solidFill>
                <a:latin typeface="Trebuchet MS"/>
                <a:cs typeface="Trebuchet MS"/>
              </a:rPr>
              <a:t>Cost</a:t>
            </a:r>
            <a:r>
              <a:rPr sz="2800" b="1" i="1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b="1" i="1" spc="-130" dirty="0">
                <a:solidFill>
                  <a:srgbClr val="000000"/>
                </a:solidFill>
                <a:latin typeface="Trebuchet MS"/>
                <a:cs typeface="Trebuchet MS"/>
              </a:rPr>
              <a:t>Constructive</a:t>
            </a:r>
            <a:r>
              <a:rPr sz="2800" b="1" i="1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b="1" i="1" spc="-20" dirty="0">
                <a:solidFill>
                  <a:srgbClr val="000000"/>
                </a:solidFill>
                <a:latin typeface="Trebuchet MS"/>
                <a:cs typeface="Trebuchet MS"/>
              </a:rPr>
              <a:t>Model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1741290"/>
            <a:ext cx="6415405" cy="387413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20"/>
              </a:spcBef>
            </a:pPr>
            <a:r>
              <a:rPr sz="2800" b="1" dirty="0">
                <a:latin typeface="Calibri"/>
                <a:cs typeface="Calibri"/>
              </a:rPr>
              <a:t>Состав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коэффициентов </a:t>
            </a:r>
            <a:r>
              <a:rPr sz="2800" b="1" i="1" dirty="0">
                <a:latin typeface="Calibri"/>
                <a:cs typeface="Calibri"/>
              </a:rPr>
              <a:t>EM</a:t>
            </a:r>
            <a:r>
              <a:rPr sz="2775" b="1" i="1" baseline="-21021" dirty="0">
                <a:latin typeface="Calibri"/>
                <a:cs typeface="Calibri"/>
              </a:rPr>
              <a:t>i</a:t>
            </a:r>
            <a:r>
              <a:rPr sz="2775" b="1" i="1" spc="150" baseline="-21021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615950" indent="-565150">
              <a:lnSpc>
                <a:spcPct val="100000"/>
              </a:lnSpc>
              <a:spcBef>
                <a:spcPts val="955"/>
              </a:spcBef>
              <a:buAutoNum type="arabicParenR" startAt="8"/>
              <a:tabLst>
                <a:tab pos="615950" algn="l"/>
              </a:tabLst>
            </a:pPr>
            <a:r>
              <a:rPr sz="2600" dirty="0">
                <a:latin typeface="Calibri"/>
                <a:cs typeface="Calibri"/>
              </a:rPr>
              <a:t>изменчивость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платформы </a:t>
            </a:r>
            <a:r>
              <a:rPr sz="2600" spc="-10" dirty="0">
                <a:latin typeface="Calibri"/>
                <a:cs typeface="Calibri"/>
              </a:rPr>
              <a:t>(0.87-1.30);</a:t>
            </a:r>
            <a:endParaRPr sz="2600">
              <a:latin typeface="Calibri"/>
              <a:cs typeface="Calibri"/>
            </a:endParaRPr>
          </a:p>
          <a:p>
            <a:pPr marL="541020" indent="-490220">
              <a:lnSpc>
                <a:spcPct val="100000"/>
              </a:lnSpc>
              <a:buAutoNum type="arabicParenR" startAt="8"/>
              <a:tabLst>
                <a:tab pos="541020" algn="l"/>
              </a:tabLst>
            </a:pPr>
            <a:r>
              <a:rPr sz="2600" dirty="0">
                <a:latin typeface="Calibri"/>
                <a:cs typeface="Calibri"/>
              </a:rPr>
              <a:t>способности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аналитика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(0.42-0.71);</a:t>
            </a:r>
            <a:endParaRPr sz="2600">
              <a:latin typeface="Calibri"/>
              <a:cs typeface="Calibri"/>
            </a:endParaRPr>
          </a:p>
          <a:p>
            <a:pPr marL="556260" indent="-505459">
              <a:lnSpc>
                <a:spcPct val="100000"/>
              </a:lnSpc>
              <a:buAutoNum type="arabicParenR" startAt="8"/>
              <a:tabLst>
                <a:tab pos="556260" algn="l"/>
              </a:tabLst>
            </a:pPr>
            <a:r>
              <a:rPr sz="2600" dirty="0">
                <a:latin typeface="Calibri"/>
                <a:cs typeface="Calibri"/>
              </a:rPr>
              <a:t>способности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программиста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(0.34-0.76);</a:t>
            </a:r>
            <a:endParaRPr sz="2600">
              <a:latin typeface="Calibri"/>
              <a:cs typeface="Calibri"/>
            </a:endParaRPr>
          </a:p>
          <a:p>
            <a:pPr marL="556260" indent="-505459">
              <a:lnSpc>
                <a:spcPct val="100000"/>
              </a:lnSpc>
              <a:buAutoNum type="arabicParenR" startAt="8"/>
              <a:tabLst>
                <a:tab pos="556260" algn="l"/>
              </a:tabLst>
            </a:pPr>
            <a:r>
              <a:rPr sz="2600" dirty="0">
                <a:latin typeface="Calibri"/>
                <a:cs typeface="Calibri"/>
              </a:rPr>
              <a:t>знание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приложений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(0.22-0.81);</a:t>
            </a:r>
            <a:endParaRPr sz="2600">
              <a:latin typeface="Calibri"/>
              <a:cs typeface="Calibri"/>
            </a:endParaRPr>
          </a:p>
          <a:p>
            <a:pPr marL="630555" indent="-505459">
              <a:lnSpc>
                <a:spcPct val="100000"/>
              </a:lnSpc>
              <a:buAutoNum type="arabicParenR" startAt="8"/>
              <a:tabLst>
                <a:tab pos="630555" algn="l"/>
              </a:tabLst>
            </a:pPr>
            <a:r>
              <a:rPr sz="2600" dirty="0">
                <a:latin typeface="Calibri"/>
                <a:cs typeface="Calibri"/>
              </a:rPr>
              <a:t>знание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платформы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(0.19-0.85);</a:t>
            </a:r>
            <a:endParaRPr sz="2600">
              <a:latin typeface="Calibri"/>
              <a:cs typeface="Calibri"/>
            </a:endParaRPr>
          </a:p>
          <a:p>
            <a:pPr marL="556260" indent="-505459">
              <a:lnSpc>
                <a:spcPct val="100000"/>
              </a:lnSpc>
              <a:spcBef>
                <a:spcPts val="5"/>
              </a:spcBef>
              <a:buAutoNum type="arabicParenR" startAt="8"/>
              <a:tabLst>
                <a:tab pos="556260" algn="l"/>
              </a:tabLst>
            </a:pPr>
            <a:r>
              <a:rPr sz="2600" dirty="0">
                <a:latin typeface="Calibri"/>
                <a:cs typeface="Calibri"/>
              </a:rPr>
              <a:t>преемственность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персонала</a:t>
            </a:r>
            <a:r>
              <a:rPr sz="2600" spc="-10" dirty="0">
                <a:latin typeface="Calibri"/>
                <a:cs typeface="Calibri"/>
              </a:rPr>
              <a:t> (0.29-0.81);</a:t>
            </a:r>
            <a:endParaRPr sz="2600">
              <a:latin typeface="Calibri"/>
              <a:cs typeface="Calibri"/>
            </a:endParaRPr>
          </a:p>
          <a:p>
            <a:pPr marL="499109" marR="17780" indent="-448945">
              <a:lnSpc>
                <a:spcPct val="100000"/>
              </a:lnSpc>
              <a:buFont typeface="Calibri"/>
              <a:buAutoNum type="arabicParenR" startAt="8"/>
              <a:tabLst>
                <a:tab pos="499109" algn="l"/>
                <a:tab pos="555625" algn="l"/>
              </a:tabLst>
            </a:pP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dirty="0">
                <a:latin typeface="Calibri"/>
                <a:cs typeface="Calibri"/>
              </a:rPr>
              <a:t>знание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языка/инструментальных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средств (0.20-0.84);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4142" y="1001395"/>
            <a:ext cx="430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02738" y="1299463"/>
            <a:ext cx="389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spc="-55" dirty="0">
                <a:solidFill>
                  <a:srgbClr val="000000"/>
                </a:solidFill>
                <a:latin typeface="Trebuchet MS"/>
                <a:cs typeface="Trebuchet MS"/>
              </a:rPr>
              <a:t>Cost</a:t>
            </a:r>
            <a:r>
              <a:rPr sz="2800" b="1" i="1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b="1" i="1" spc="-130" dirty="0">
                <a:solidFill>
                  <a:srgbClr val="000000"/>
                </a:solidFill>
                <a:latin typeface="Trebuchet MS"/>
                <a:cs typeface="Trebuchet MS"/>
              </a:rPr>
              <a:t>Constructive</a:t>
            </a:r>
            <a:r>
              <a:rPr sz="2800" b="1" i="1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b="1" i="1" spc="-20" dirty="0">
                <a:solidFill>
                  <a:srgbClr val="000000"/>
                </a:solidFill>
                <a:latin typeface="Trebuchet MS"/>
                <a:cs typeface="Trebuchet MS"/>
              </a:rPr>
              <a:t>Model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7540" y="1741290"/>
            <a:ext cx="7032625" cy="26847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20"/>
              </a:spcBef>
            </a:pPr>
            <a:r>
              <a:rPr sz="2800" b="1" dirty="0">
                <a:latin typeface="Calibri"/>
                <a:cs typeface="Calibri"/>
              </a:rPr>
              <a:t>Состав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коэффициентов </a:t>
            </a:r>
            <a:r>
              <a:rPr sz="2800" b="1" i="1" dirty="0">
                <a:latin typeface="Calibri"/>
                <a:cs typeface="Calibri"/>
              </a:rPr>
              <a:t>EM</a:t>
            </a:r>
            <a:r>
              <a:rPr sz="2775" b="1" i="1" baseline="-21021" dirty="0">
                <a:latin typeface="Calibri"/>
                <a:cs typeface="Calibri"/>
              </a:rPr>
              <a:t>i</a:t>
            </a:r>
            <a:r>
              <a:rPr sz="2775" b="1" i="1" spc="89" baseline="-21021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:</a:t>
            </a:r>
            <a:endParaRPr sz="2600">
              <a:latin typeface="Calibri"/>
              <a:cs typeface="Calibri"/>
            </a:endParaRPr>
          </a:p>
          <a:p>
            <a:pPr marL="530225" marR="473709" indent="-505459">
              <a:lnSpc>
                <a:spcPct val="100000"/>
              </a:lnSpc>
              <a:spcBef>
                <a:spcPts val="955"/>
              </a:spcBef>
              <a:buAutoNum type="arabicParenR" startAt="15"/>
              <a:tabLst>
                <a:tab pos="622935" algn="l"/>
              </a:tabLst>
            </a:pPr>
            <a:r>
              <a:rPr sz="2600" dirty="0">
                <a:latin typeface="Calibri"/>
                <a:cs typeface="Calibri"/>
              </a:rPr>
              <a:t>использование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инструментальных</a:t>
            </a:r>
            <a:r>
              <a:rPr sz="2600" spc="-1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средств 	(1.17-0.78);</a:t>
            </a:r>
            <a:endParaRPr sz="2600">
              <a:latin typeface="Calibri"/>
              <a:cs typeface="Calibri"/>
            </a:endParaRPr>
          </a:p>
          <a:p>
            <a:pPr marL="605155" indent="-505459">
              <a:lnSpc>
                <a:spcPct val="100000"/>
              </a:lnSpc>
              <a:buAutoNum type="arabicParenR" startAt="15"/>
              <a:tabLst>
                <a:tab pos="605155" algn="l"/>
              </a:tabLst>
            </a:pPr>
            <a:r>
              <a:rPr sz="2600" dirty="0">
                <a:latin typeface="Calibri"/>
                <a:cs typeface="Calibri"/>
              </a:rPr>
              <a:t>требуемые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сроки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разработки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(1.43-1.00);</a:t>
            </a:r>
            <a:endParaRPr sz="2600">
              <a:latin typeface="Calibri"/>
              <a:cs typeface="Calibri"/>
            </a:endParaRPr>
          </a:p>
          <a:p>
            <a:pPr marL="605155" marR="17780" indent="-505459">
              <a:lnSpc>
                <a:spcPct val="100000"/>
              </a:lnSpc>
              <a:buAutoNum type="arabicParenR" startAt="15"/>
              <a:tabLst>
                <a:tab pos="622935" algn="l"/>
              </a:tabLst>
            </a:pPr>
            <a:r>
              <a:rPr sz="2600" dirty="0">
                <a:latin typeface="Calibri"/>
                <a:cs typeface="Calibri"/>
              </a:rPr>
              <a:t>рассредоточенность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команды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разработчиков 	(1.22-0.80).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4142" y="1001395"/>
            <a:ext cx="430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02738" y="1299463"/>
            <a:ext cx="389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spc="-55" dirty="0">
                <a:solidFill>
                  <a:srgbClr val="000000"/>
                </a:solidFill>
                <a:latin typeface="Trebuchet MS"/>
                <a:cs typeface="Trebuchet MS"/>
              </a:rPr>
              <a:t>Cost</a:t>
            </a:r>
            <a:r>
              <a:rPr sz="2800" b="1" i="1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b="1" i="1" spc="-130" dirty="0">
                <a:solidFill>
                  <a:srgbClr val="000000"/>
                </a:solidFill>
                <a:latin typeface="Trebuchet MS"/>
                <a:cs typeface="Trebuchet MS"/>
              </a:rPr>
              <a:t>Constructive</a:t>
            </a:r>
            <a:r>
              <a:rPr sz="2800" b="1" i="1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800" b="1" i="1" spc="-20" dirty="0">
                <a:solidFill>
                  <a:srgbClr val="000000"/>
                </a:solidFill>
                <a:latin typeface="Trebuchet MS"/>
                <a:cs typeface="Trebuchet MS"/>
              </a:rPr>
              <a:t>Model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7540" y="1759356"/>
            <a:ext cx="7841615" cy="45377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60"/>
              </a:spcBef>
            </a:pPr>
            <a:r>
              <a:rPr sz="2800" b="1" dirty="0">
                <a:latin typeface="Arial"/>
                <a:cs typeface="Arial"/>
              </a:rPr>
              <a:t>Факторы</a:t>
            </a:r>
            <a:r>
              <a:rPr sz="2800" b="1" spc="-11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SF</a:t>
            </a:r>
            <a:r>
              <a:rPr sz="2775" b="1" i="1" baseline="-21021" dirty="0">
                <a:latin typeface="Arial"/>
                <a:cs typeface="Arial"/>
              </a:rPr>
              <a:t>j</a:t>
            </a:r>
            <a:r>
              <a:rPr sz="2775" b="1" i="1" spc="-142" baseline="-21021" dirty="0">
                <a:latin typeface="Arial"/>
                <a:cs typeface="Arial"/>
              </a:rPr>
              <a:t> </a:t>
            </a:r>
            <a:r>
              <a:rPr sz="2800" b="1" spc="-5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540385" marR="1193800" indent="-515620">
              <a:lnSpc>
                <a:spcPct val="100000"/>
              </a:lnSpc>
              <a:spcBef>
                <a:spcPts val="960"/>
              </a:spcBef>
              <a:buAutoNum type="arabicParenR"/>
              <a:tabLst>
                <a:tab pos="540385" algn="l"/>
              </a:tabLst>
            </a:pPr>
            <a:r>
              <a:rPr sz="2800" dirty="0">
                <a:latin typeface="Microsoft Sans Serif"/>
                <a:cs typeface="Microsoft Sans Serif"/>
              </a:rPr>
              <a:t>наличие</a:t>
            </a:r>
            <a:r>
              <a:rPr sz="2800" spc="-5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прецедентов</a:t>
            </a:r>
            <a:r>
              <a:rPr sz="2800" spc="-5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у</a:t>
            </a:r>
            <a:r>
              <a:rPr sz="2800" spc="-7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приложения: </a:t>
            </a:r>
            <a:r>
              <a:rPr sz="2800" dirty="0">
                <a:latin typeface="Microsoft Sans Serif"/>
                <a:cs typeface="Microsoft Sans Serif"/>
              </a:rPr>
              <a:t>степень</a:t>
            </a:r>
            <a:r>
              <a:rPr sz="2800" spc="-10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опытности</a:t>
            </a:r>
            <a:r>
              <a:rPr sz="2800" spc="-8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организации- </a:t>
            </a:r>
            <a:r>
              <a:rPr sz="2800" spc="-30" dirty="0">
                <a:latin typeface="Microsoft Sans Serif"/>
                <a:cs typeface="Microsoft Sans Serif"/>
              </a:rPr>
              <a:t>разработчика</a:t>
            </a:r>
            <a:r>
              <a:rPr sz="2800" spc="-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в</a:t>
            </a:r>
            <a:r>
              <a:rPr sz="2800" spc="-6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данной</a:t>
            </a:r>
            <a:r>
              <a:rPr sz="2800" spc="-5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области;</a:t>
            </a:r>
            <a:endParaRPr sz="2800">
              <a:latin typeface="Microsoft Sans Serif"/>
              <a:cs typeface="Microsoft Sans Serif"/>
            </a:endParaRPr>
          </a:p>
          <a:p>
            <a:pPr marL="540385" marR="1038860" indent="-515620">
              <a:lnSpc>
                <a:spcPct val="100000"/>
              </a:lnSpc>
              <a:buAutoNum type="arabicParenR"/>
              <a:tabLst>
                <a:tab pos="540385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гибкость</a:t>
            </a:r>
            <a:r>
              <a:rPr sz="2800" spc="-1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процесса:</a:t>
            </a:r>
            <a:r>
              <a:rPr sz="2800" spc="-1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степень</a:t>
            </a:r>
            <a:r>
              <a:rPr sz="2800" spc="-1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строгости </a:t>
            </a:r>
            <a:r>
              <a:rPr sz="2800" spc="-25" dirty="0">
                <a:latin typeface="Microsoft Sans Serif"/>
                <a:cs typeface="Microsoft Sans Serif"/>
              </a:rPr>
              <a:t>контракта,</a:t>
            </a:r>
            <a:r>
              <a:rPr sz="2800" spc="-114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порядок</a:t>
            </a:r>
            <a:r>
              <a:rPr sz="2800" spc="-1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его</a:t>
            </a:r>
            <a:r>
              <a:rPr sz="2800" spc="-1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выполнения;</a:t>
            </a:r>
            <a:endParaRPr sz="2800">
              <a:latin typeface="Microsoft Sans Serif"/>
              <a:cs typeface="Microsoft Sans Serif"/>
            </a:endParaRPr>
          </a:p>
          <a:p>
            <a:pPr marL="540385" indent="-514984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540385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разрешение</a:t>
            </a:r>
            <a:r>
              <a:rPr sz="2800" spc="-10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рисков,</a:t>
            </a:r>
            <a:r>
              <a:rPr sz="2800" spc="-1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присущих</a:t>
            </a:r>
            <a:r>
              <a:rPr sz="2800" spc="-14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архитектуре;</a:t>
            </a:r>
            <a:endParaRPr sz="2800">
              <a:latin typeface="Microsoft Sans Serif"/>
              <a:cs typeface="Microsoft Sans Serif"/>
            </a:endParaRPr>
          </a:p>
          <a:p>
            <a:pPr marL="639445" indent="-614045">
              <a:lnSpc>
                <a:spcPct val="100000"/>
              </a:lnSpc>
              <a:buAutoNum type="arabicParenR"/>
              <a:tabLst>
                <a:tab pos="639445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сплоченность</a:t>
            </a:r>
            <a:r>
              <a:rPr sz="2800" spc="-11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команды;</a:t>
            </a:r>
            <a:endParaRPr sz="2800">
              <a:latin typeface="Microsoft Sans Serif"/>
              <a:cs typeface="Microsoft Sans Serif"/>
            </a:endParaRPr>
          </a:p>
          <a:p>
            <a:pPr marL="540385" marR="1042035" indent="-515620">
              <a:lnSpc>
                <a:spcPct val="100000"/>
              </a:lnSpc>
              <a:buAutoNum type="arabicParenR"/>
              <a:tabLst>
                <a:tab pos="540385" algn="l"/>
              </a:tabLst>
            </a:pPr>
            <a:r>
              <a:rPr sz="2800" dirty="0">
                <a:latin typeface="Microsoft Sans Serif"/>
                <a:cs typeface="Microsoft Sans Serif"/>
              </a:rPr>
              <a:t>зрелость</a:t>
            </a:r>
            <a:r>
              <a:rPr sz="2800" spc="-14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процесса:</a:t>
            </a:r>
            <a:r>
              <a:rPr sz="2800" spc="-15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уровень</a:t>
            </a:r>
            <a:r>
              <a:rPr sz="2800" spc="-14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зрелости </a:t>
            </a:r>
            <a:r>
              <a:rPr sz="2800" spc="-20" dirty="0">
                <a:latin typeface="Microsoft Sans Serif"/>
                <a:cs typeface="Microsoft Sans Serif"/>
              </a:rPr>
              <a:t>организации</a:t>
            </a:r>
            <a:r>
              <a:rPr sz="2800" spc="-9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–разработчика.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4142" y="1001395"/>
            <a:ext cx="430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Измерения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разработке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44853"/>
            <a:ext cx="72345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Измерения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необходимы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того,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чтобы: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550644"/>
            <a:ext cx="8055609" cy="24034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определить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показать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качество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продукции;</a:t>
            </a:r>
            <a:endParaRPr sz="2000">
              <a:latin typeface="Microsoft Sans Serif"/>
              <a:cs typeface="Microsoft Sans Serif"/>
            </a:endParaRPr>
          </a:p>
          <a:p>
            <a:pPr marL="355600" marR="2083435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152146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оценить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производительность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труда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персонала, занятого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разработкой;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501523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оценить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выгоды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(прибыль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доход),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могут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быть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получены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новых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программных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средств;</a:t>
            </a:r>
            <a:endParaRPr sz="2000">
              <a:latin typeface="Microsoft Sans Serif"/>
              <a:cs typeface="Microsoft Sans Serif"/>
            </a:endParaRPr>
          </a:p>
          <a:p>
            <a:pPr marL="355600" marR="204851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получить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данные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обоснования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запросов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dirty="0">
                <a:latin typeface="Microsoft Sans Serif"/>
                <a:cs typeface="Microsoft Sans Serif"/>
              </a:rPr>
              <a:t>дополнительные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средства,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обучение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т.п.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1420" y="-68453"/>
            <a:ext cx="737298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3170" marR="5080" indent="-2491105">
              <a:lnSpc>
                <a:spcPct val="100000"/>
              </a:lnSpc>
              <a:spcBef>
                <a:spcPts val="100"/>
              </a:spcBef>
            </a:pPr>
            <a:r>
              <a:rPr sz="3600" b="1" i="1" dirty="0">
                <a:solidFill>
                  <a:srgbClr val="FF0000"/>
                </a:solidFill>
                <a:latin typeface="Arial"/>
                <a:cs typeface="Arial"/>
              </a:rPr>
              <a:t>Функциональные</a:t>
            </a:r>
            <a:r>
              <a:rPr sz="36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i="1" spc="-10" dirty="0">
                <a:solidFill>
                  <a:srgbClr val="FF0000"/>
                </a:solidFill>
                <a:latin typeface="Arial"/>
                <a:cs typeface="Arial"/>
              </a:rPr>
              <a:t>возможности </a:t>
            </a:r>
            <a:r>
              <a:rPr sz="3600" b="1" i="1" dirty="0">
                <a:solidFill>
                  <a:srgbClr val="FF0000"/>
                </a:solidFill>
                <a:latin typeface="Arial"/>
                <a:cs typeface="Arial"/>
              </a:rPr>
              <a:t>MS</a:t>
            </a:r>
            <a:r>
              <a:rPr sz="3600" b="1" i="1" spc="-10" dirty="0">
                <a:solidFill>
                  <a:srgbClr val="FF0000"/>
                </a:solidFill>
                <a:latin typeface="Arial"/>
                <a:cs typeface="Arial"/>
              </a:rPr>
              <a:t> Project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882" y="1179931"/>
            <a:ext cx="6928484" cy="405002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Создание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графика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работ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Создание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перечня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ресурсов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оптимизация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загрузки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Расчет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стоимости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ресурсов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Построение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бюджета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Анализ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Контроль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проектом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Создание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стандартных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отчетов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Управление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группой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проектов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Организация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рабочей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группе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Интеграция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Интернет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Обмен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данными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приложениями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MS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Office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8328" y="0"/>
            <a:ext cx="1185671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287" y="-74549"/>
            <a:ext cx="740537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4020" marR="5080" indent="-2941955">
              <a:lnSpc>
                <a:spcPct val="100000"/>
              </a:lnSpc>
              <a:spcBef>
                <a:spcPts val="95"/>
              </a:spcBef>
            </a:pPr>
            <a:r>
              <a:rPr sz="4000" b="1" i="1" spc="-10" dirty="0">
                <a:solidFill>
                  <a:srgbClr val="FF0000"/>
                </a:solidFill>
                <a:latin typeface="Arial"/>
                <a:cs typeface="Arial"/>
              </a:rPr>
              <a:t>Составляющие</a:t>
            </a:r>
            <a:r>
              <a:rPr sz="4000" b="1" i="1" spc="-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i="1" spc="-10" dirty="0">
                <a:solidFill>
                  <a:srgbClr val="FF0000"/>
                </a:solidFill>
                <a:latin typeface="Arial"/>
                <a:cs typeface="Arial"/>
              </a:rPr>
              <a:t>проектного плана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593" y="1381760"/>
            <a:ext cx="80581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  <a:tabLst>
                <a:tab pos="286385" algn="l"/>
                <a:tab pos="1716405" algn="l"/>
                <a:tab pos="2360930" algn="l"/>
                <a:tab pos="2961640" algn="l"/>
                <a:tab pos="3316604" algn="l"/>
                <a:tab pos="4566920" algn="l"/>
                <a:tab pos="4812030" algn="l"/>
                <a:tab pos="7856220" algn="l"/>
              </a:tabLst>
            </a:pPr>
            <a:r>
              <a:rPr sz="2800" spc="655" dirty="0">
                <a:solidFill>
                  <a:srgbClr val="71BEC5"/>
                </a:solidFill>
                <a:latin typeface="Microsoft Sans Serif"/>
                <a:cs typeface="Microsoft Sans Serif"/>
              </a:rPr>
              <a:t>🞂</a:t>
            </a:r>
            <a:r>
              <a:rPr sz="2800" dirty="0">
                <a:solidFill>
                  <a:srgbClr val="71BEC5"/>
                </a:solidFill>
                <a:latin typeface="Microsoft Sans Serif"/>
                <a:cs typeface="Microsoft Sans Serif"/>
              </a:rPr>
              <a:t>​</a:t>
            </a:r>
            <a:r>
              <a:rPr sz="2800" spc="-65" dirty="0">
                <a:solidFill>
                  <a:srgbClr val="71BEC5"/>
                </a:solidFill>
                <a:latin typeface="Microsoft Sans Serif"/>
                <a:cs typeface="Microsoft Sans Serif"/>
              </a:rPr>
              <a:t> </a:t>
            </a:r>
            <a:r>
              <a:rPr sz="2800" i="1" spc="-10" dirty="0">
                <a:solidFill>
                  <a:srgbClr val="71BEC5"/>
                </a:solidFill>
                <a:latin typeface="Arial"/>
                <a:cs typeface="Arial"/>
              </a:rPr>
              <a:t>З</a:t>
            </a:r>
            <a:r>
              <a:rPr sz="2800" i="1" spc="-10" dirty="0">
                <a:solidFill>
                  <a:srgbClr val="BADFE2"/>
                </a:solidFill>
                <a:latin typeface="Arial"/>
                <a:cs typeface="Arial"/>
              </a:rPr>
              <a:t>адача</a:t>
            </a: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	</a:t>
            </a:r>
            <a:r>
              <a:rPr sz="2800" i="1" spc="-10" dirty="0">
                <a:solidFill>
                  <a:srgbClr val="BADFE2"/>
                </a:solidFill>
                <a:latin typeface="Arial"/>
                <a:cs typeface="Arial"/>
              </a:rPr>
              <a:t>(Task)</a:t>
            </a: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	</a:t>
            </a:r>
            <a:r>
              <a:rPr sz="2800" spc="-50" dirty="0">
                <a:latin typeface="Microsoft Sans Serif"/>
                <a:cs typeface="Microsoft Sans Serif"/>
              </a:rPr>
              <a:t>-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работа,</a:t>
            </a:r>
            <a:r>
              <a:rPr sz="2800" dirty="0">
                <a:latin typeface="Microsoft Sans Serif"/>
                <a:cs typeface="Microsoft Sans Serif"/>
              </a:rPr>
              <a:t>		</a:t>
            </a:r>
            <a:r>
              <a:rPr sz="2800" spc="-10" dirty="0">
                <a:latin typeface="Microsoft Sans Serif"/>
                <a:cs typeface="Microsoft Sans Serif"/>
              </a:rPr>
              <a:t>осуществляемая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50" dirty="0">
                <a:latin typeface="Microsoft Sans Serif"/>
                <a:cs typeface="Microsoft Sans Serif"/>
              </a:rPr>
              <a:t>в </a:t>
            </a:r>
            <a:r>
              <a:rPr sz="2800" spc="-10" dirty="0">
                <a:latin typeface="Microsoft Sans Serif"/>
                <a:cs typeface="Microsoft Sans Serif"/>
              </a:rPr>
              <a:t>рамках</a:t>
            </a:r>
            <a:r>
              <a:rPr sz="2800" dirty="0">
                <a:latin typeface="Microsoft Sans Serif"/>
                <a:cs typeface="Microsoft Sans Serif"/>
              </a:rPr>
              <a:t>		</a:t>
            </a:r>
            <a:r>
              <a:rPr sz="2800" spc="-10" dirty="0">
                <a:latin typeface="Microsoft Sans Serif"/>
                <a:cs typeface="Microsoft Sans Serif"/>
              </a:rPr>
              <a:t>проекта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25" dirty="0">
                <a:latin typeface="Microsoft Sans Serif"/>
                <a:cs typeface="Microsoft Sans Serif"/>
              </a:rPr>
              <a:t>для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0980" y="1808479"/>
            <a:ext cx="19932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Microsoft Sans Serif"/>
                <a:cs typeface="Microsoft Sans Serif"/>
              </a:rPr>
              <a:t>достижения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7593" y="2148674"/>
            <a:ext cx="8056880" cy="233108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86385" algn="just">
              <a:lnSpc>
                <a:spcPct val="100000"/>
              </a:lnSpc>
              <a:spcBef>
                <a:spcPts val="775"/>
              </a:spcBef>
            </a:pPr>
            <a:r>
              <a:rPr sz="2800" dirty="0">
                <a:latin typeface="Microsoft Sans Serif"/>
                <a:cs typeface="Microsoft Sans Serif"/>
              </a:rPr>
              <a:t>определенного</a:t>
            </a:r>
            <a:r>
              <a:rPr sz="2800" spc="-1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результата.</a:t>
            </a:r>
            <a:endParaRPr sz="2800">
              <a:latin typeface="Microsoft Sans Serif"/>
              <a:cs typeface="Microsoft Sans Serif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286385" algn="l"/>
              </a:tabLst>
            </a:pP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Фаза</a:t>
            </a:r>
            <a:r>
              <a:rPr sz="2800" i="1" spc="434" dirty="0">
                <a:solidFill>
                  <a:srgbClr val="BADFE2"/>
                </a:solidFill>
                <a:latin typeface="Arial"/>
                <a:cs typeface="Arial"/>
              </a:rPr>
              <a:t>   </a:t>
            </a: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проекта</a:t>
            </a:r>
            <a:r>
              <a:rPr sz="2800" i="1" spc="434" dirty="0">
                <a:solidFill>
                  <a:srgbClr val="BADFE2"/>
                </a:solidFill>
                <a:latin typeface="Arial"/>
                <a:cs typeface="Arial"/>
              </a:rPr>
              <a:t>   </a:t>
            </a: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или</a:t>
            </a:r>
            <a:r>
              <a:rPr sz="2800" i="1" spc="440" dirty="0">
                <a:solidFill>
                  <a:srgbClr val="BADFE2"/>
                </a:solidFill>
                <a:latin typeface="Arial"/>
                <a:cs typeface="Arial"/>
              </a:rPr>
              <a:t>   </a:t>
            </a: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суммарная</a:t>
            </a:r>
            <a:r>
              <a:rPr sz="2800" i="1" spc="434" dirty="0">
                <a:solidFill>
                  <a:srgbClr val="BADFE2"/>
                </a:solidFill>
                <a:latin typeface="Arial"/>
                <a:cs typeface="Arial"/>
              </a:rPr>
              <a:t>   </a:t>
            </a:r>
            <a:r>
              <a:rPr sz="2800" i="1" spc="-10" dirty="0">
                <a:solidFill>
                  <a:srgbClr val="BADFE2"/>
                </a:solidFill>
                <a:latin typeface="Arial"/>
                <a:cs typeface="Arial"/>
              </a:rPr>
              <a:t>задача </a:t>
            </a: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(Summary</a:t>
            </a:r>
            <a:r>
              <a:rPr sz="2800" i="1" spc="229" dirty="0">
                <a:solidFill>
                  <a:srgbClr val="BADFE2"/>
                </a:solidFill>
                <a:latin typeface="Arial"/>
                <a:cs typeface="Arial"/>
              </a:rPr>
              <a:t>   </a:t>
            </a: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Task)</a:t>
            </a:r>
            <a:r>
              <a:rPr sz="2800" i="1" spc="225" dirty="0">
                <a:solidFill>
                  <a:srgbClr val="BADFE2"/>
                </a:solidFill>
                <a:latin typeface="Arial"/>
                <a:cs typeface="Arial"/>
              </a:rPr>
              <a:t>   </a:t>
            </a:r>
            <a:r>
              <a:rPr sz="2800" dirty="0">
                <a:latin typeface="Microsoft Sans Serif"/>
                <a:cs typeface="Microsoft Sans Serif"/>
              </a:rPr>
              <a:t>состоит</a:t>
            </a:r>
            <a:r>
              <a:rPr sz="2800" spc="270" dirty="0">
                <a:latin typeface="Microsoft Sans Serif"/>
                <a:cs typeface="Microsoft Sans Serif"/>
              </a:rPr>
              <a:t>   </a:t>
            </a:r>
            <a:r>
              <a:rPr sz="2800" dirty="0">
                <a:latin typeface="Microsoft Sans Serif"/>
                <a:cs typeface="Microsoft Sans Serif"/>
              </a:rPr>
              <a:t>из</a:t>
            </a:r>
            <a:r>
              <a:rPr sz="2800" spc="260" dirty="0">
                <a:latin typeface="Microsoft Sans Serif"/>
                <a:cs typeface="Microsoft Sans Serif"/>
              </a:rPr>
              <a:t>   </a:t>
            </a:r>
            <a:r>
              <a:rPr sz="2800" dirty="0">
                <a:latin typeface="Microsoft Sans Serif"/>
                <a:cs typeface="Microsoft Sans Serif"/>
              </a:rPr>
              <a:t>одной</a:t>
            </a:r>
            <a:r>
              <a:rPr sz="2800" spc="265" dirty="0">
                <a:latin typeface="Microsoft Sans Serif"/>
                <a:cs typeface="Microsoft Sans Serif"/>
              </a:rPr>
              <a:t>   </a:t>
            </a:r>
            <a:r>
              <a:rPr sz="2800" spc="-25" dirty="0">
                <a:latin typeface="Microsoft Sans Serif"/>
                <a:cs typeface="Microsoft Sans Serif"/>
              </a:rPr>
              <a:t>или </a:t>
            </a:r>
            <a:r>
              <a:rPr sz="2800" dirty="0">
                <a:latin typeface="Microsoft Sans Serif"/>
                <a:cs typeface="Microsoft Sans Serif"/>
              </a:rPr>
              <a:t>нескольких</a:t>
            </a:r>
            <a:r>
              <a:rPr sz="2800" spc="6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задач,</a:t>
            </a:r>
            <a:r>
              <a:rPr sz="2800" spc="60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в</a:t>
            </a:r>
            <a:r>
              <a:rPr sz="2800" spc="59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результате</a:t>
            </a:r>
            <a:r>
              <a:rPr sz="2800" spc="61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выполнения </a:t>
            </a:r>
            <a:r>
              <a:rPr sz="2800" dirty="0">
                <a:latin typeface="Microsoft Sans Serif"/>
                <a:cs typeface="Microsoft Sans Serif"/>
              </a:rPr>
              <a:t>которых</a:t>
            </a:r>
            <a:r>
              <a:rPr sz="2800" spc="495" dirty="0">
                <a:latin typeface="Microsoft Sans Serif"/>
                <a:cs typeface="Microsoft Sans Serif"/>
              </a:rPr>
              <a:t>  </a:t>
            </a:r>
            <a:r>
              <a:rPr sz="2800" dirty="0">
                <a:latin typeface="Microsoft Sans Serif"/>
                <a:cs typeface="Microsoft Sans Serif"/>
              </a:rPr>
              <a:t>достигается</a:t>
            </a:r>
            <a:r>
              <a:rPr sz="2800" spc="500" dirty="0">
                <a:latin typeface="Microsoft Sans Serif"/>
                <a:cs typeface="Microsoft Sans Serif"/>
              </a:rPr>
              <a:t>  </a:t>
            </a:r>
            <a:r>
              <a:rPr sz="2800" dirty="0">
                <a:latin typeface="Microsoft Sans Serif"/>
                <a:cs typeface="Microsoft Sans Serif"/>
              </a:rPr>
              <a:t>один</a:t>
            </a:r>
            <a:r>
              <a:rPr sz="2800" spc="500" dirty="0">
                <a:latin typeface="Microsoft Sans Serif"/>
                <a:cs typeface="Microsoft Sans Serif"/>
              </a:rPr>
              <a:t>  </a:t>
            </a:r>
            <a:r>
              <a:rPr sz="2800" dirty="0">
                <a:latin typeface="Microsoft Sans Serif"/>
                <a:cs typeface="Microsoft Sans Serif"/>
              </a:rPr>
              <a:t>или</a:t>
            </a:r>
            <a:r>
              <a:rPr sz="2800" spc="495" dirty="0">
                <a:latin typeface="Microsoft Sans Serif"/>
                <a:cs typeface="Microsoft Sans Serif"/>
              </a:rPr>
              <a:t>  </a:t>
            </a:r>
            <a:r>
              <a:rPr sz="2800" spc="-10" dirty="0">
                <a:latin typeface="Microsoft Sans Serif"/>
                <a:cs typeface="Microsoft Sans Serif"/>
              </a:rPr>
              <a:t>несколько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7593" y="4369203"/>
            <a:ext cx="6433820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latin typeface="Microsoft Sans Serif"/>
                <a:cs typeface="Microsoft Sans Serif"/>
              </a:rPr>
              <a:t>основных</a:t>
            </a:r>
            <a:r>
              <a:rPr sz="2800" spc="-11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результатов</a:t>
            </a:r>
            <a:r>
              <a:rPr sz="2800" spc="-7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проекта.</a:t>
            </a:r>
            <a:endParaRPr sz="2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1865630" algn="l"/>
                <a:tab pos="2332355" algn="l"/>
                <a:tab pos="4462780" algn="l"/>
              </a:tabLst>
            </a:pPr>
            <a:r>
              <a:rPr sz="2800" spc="655" dirty="0">
                <a:latin typeface="Microsoft Sans Serif"/>
                <a:cs typeface="Microsoft Sans Serif"/>
              </a:rPr>
              <a:t>🞂</a:t>
            </a:r>
            <a:r>
              <a:rPr sz="2800" dirty="0">
                <a:latin typeface="Microsoft Sans Serif"/>
                <a:cs typeface="Microsoft Sans Serif"/>
              </a:rPr>
              <a:t>​</a:t>
            </a:r>
            <a:r>
              <a:rPr sz="2800" spc="-7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Задачи,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50" dirty="0">
                <a:latin typeface="Microsoft Sans Serif"/>
                <a:cs typeface="Microsoft Sans Serif"/>
              </a:rPr>
              <a:t>в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результате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исполнения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913" y="5393842"/>
            <a:ext cx="5810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5214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достигаются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20" dirty="0">
                <a:latin typeface="Microsoft Sans Serif"/>
                <a:cs typeface="Microsoft Sans Serif"/>
              </a:rPr>
              <a:t>промежуточные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2771" y="4966538"/>
            <a:ext cx="13716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Microsoft Sans Serif"/>
                <a:cs typeface="Microsoft Sans Serif"/>
              </a:rPr>
              <a:t>которых</a:t>
            </a:r>
            <a:endParaRPr sz="28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Microsoft Sans Serif"/>
                <a:cs typeface="Microsoft Sans Serif"/>
              </a:rPr>
              <a:t>цели,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913" y="5820562"/>
            <a:ext cx="77831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246630" algn="l"/>
                <a:tab pos="5127625" algn="l"/>
                <a:tab pos="7174865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называются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i="1" spc="-10" dirty="0">
                <a:solidFill>
                  <a:srgbClr val="BADFE2"/>
                </a:solidFill>
                <a:latin typeface="Arial"/>
                <a:cs typeface="Arial"/>
              </a:rPr>
              <a:t>завершающими</a:t>
            </a: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	</a:t>
            </a:r>
            <a:r>
              <a:rPr sz="2800" i="1" spc="-10" dirty="0">
                <a:solidFill>
                  <a:srgbClr val="BADFE2"/>
                </a:solidFill>
                <a:latin typeface="Arial"/>
                <a:cs typeface="Arial"/>
              </a:rPr>
              <a:t>задачами</a:t>
            </a: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	</a:t>
            </a:r>
            <a:r>
              <a:rPr sz="2800" i="1" spc="-25" dirty="0">
                <a:solidFill>
                  <a:srgbClr val="BADFE2"/>
                </a:solidFill>
                <a:latin typeface="Arial"/>
                <a:cs typeface="Arial"/>
              </a:rPr>
              <a:t>или </a:t>
            </a: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вехами</a:t>
            </a:r>
            <a:r>
              <a:rPr sz="2800" i="1" spc="-85" dirty="0">
                <a:solidFill>
                  <a:srgbClr val="BADFE2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BADFE2"/>
                </a:solidFill>
                <a:latin typeface="Arial"/>
                <a:cs typeface="Arial"/>
              </a:rPr>
              <a:t>(Milestone).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9287" y="-74549"/>
            <a:ext cx="740537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4020" marR="5080" indent="-2941955">
              <a:lnSpc>
                <a:spcPct val="100000"/>
              </a:lnSpc>
              <a:spcBef>
                <a:spcPts val="95"/>
              </a:spcBef>
            </a:pPr>
            <a:r>
              <a:rPr sz="4000" b="1" i="1" spc="-10" dirty="0">
                <a:solidFill>
                  <a:srgbClr val="FF0000"/>
                </a:solidFill>
                <a:latin typeface="Arial"/>
                <a:cs typeface="Arial"/>
              </a:rPr>
              <a:t>Составляющие</a:t>
            </a:r>
            <a:r>
              <a:rPr sz="4000" b="1" i="1" spc="-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i="1" spc="-10" dirty="0">
                <a:solidFill>
                  <a:srgbClr val="FF0000"/>
                </a:solidFill>
                <a:latin typeface="Arial"/>
                <a:cs typeface="Arial"/>
              </a:rPr>
              <a:t>проектного плана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593" y="1382725"/>
            <a:ext cx="8058150" cy="2282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6385" algn="l"/>
                <a:tab pos="2364105" algn="l"/>
                <a:tab pos="3411220" algn="l"/>
                <a:tab pos="4773930" algn="l"/>
                <a:tab pos="5261610" algn="l"/>
                <a:tab pos="5882005" algn="l"/>
                <a:tab pos="6968490" algn="l"/>
              </a:tabLst>
            </a:pPr>
            <a:r>
              <a:rPr sz="2000" spc="420" dirty="0">
                <a:solidFill>
                  <a:srgbClr val="BADFE2"/>
                </a:solidFill>
                <a:latin typeface="Microsoft Sans Serif"/>
                <a:cs typeface="Microsoft Sans Serif"/>
              </a:rPr>
              <a:t>🞂</a:t>
            </a:r>
            <a:r>
              <a:rPr sz="2000" dirty="0">
                <a:solidFill>
                  <a:srgbClr val="BADFE2"/>
                </a:solidFill>
                <a:latin typeface="Microsoft Sans Serif"/>
                <a:cs typeface="Microsoft Sans Serif"/>
              </a:rPr>
              <a:t>​	</a:t>
            </a:r>
            <a:r>
              <a:rPr sz="2000" i="1" spc="-10" dirty="0">
                <a:solidFill>
                  <a:srgbClr val="BADFE2"/>
                </a:solidFill>
                <a:latin typeface="Arial"/>
                <a:cs typeface="Arial"/>
              </a:rPr>
              <a:t>Длительность</a:t>
            </a:r>
            <a:r>
              <a:rPr sz="2000" i="1" dirty="0">
                <a:solidFill>
                  <a:srgbClr val="BADFE2"/>
                </a:solidFill>
                <a:latin typeface="Arial"/>
                <a:cs typeface="Arial"/>
              </a:rPr>
              <a:t>	</a:t>
            </a:r>
            <a:r>
              <a:rPr sz="2000" i="1" spc="-10" dirty="0">
                <a:solidFill>
                  <a:srgbClr val="BADFE2"/>
                </a:solidFill>
                <a:latin typeface="Arial"/>
                <a:cs typeface="Arial"/>
              </a:rPr>
              <a:t>задачи</a:t>
            </a:r>
            <a:r>
              <a:rPr sz="2000" i="1" dirty="0">
                <a:solidFill>
                  <a:srgbClr val="BADFE2"/>
                </a:solidFill>
                <a:latin typeface="Arial"/>
                <a:cs typeface="Arial"/>
              </a:rPr>
              <a:t>	</a:t>
            </a:r>
            <a:r>
              <a:rPr sz="2000" i="1" spc="-10" dirty="0">
                <a:solidFill>
                  <a:srgbClr val="BADFE2"/>
                </a:solidFill>
                <a:latin typeface="Arial"/>
                <a:cs typeface="Arial"/>
              </a:rPr>
              <a:t>(Duration)</a:t>
            </a:r>
            <a:r>
              <a:rPr sz="2000" i="1" dirty="0">
                <a:solidFill>
                  <a:srgbClr val="BADFE2"/>
                </a:solidFill>
                <a:latin typeface="Arial"/>
                <a:cs typeface="Arial"/>
              </a:rPr>
              <a:t>	</a:t>
            </a:r>
            <a:r>
              <a:rPr sz="2000" spc="780" dirty="0">
                <a:latin typeface="Microsoft Sans Serif"/>
                <a:cs typeface="Microsoft Sans Serif"/>
              </a:rPr>
              <a:t>—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5" dirty="0">
                <a:latin typeface="Microsoft Sans Serif"/>
                <a:cs typeface="Microsoft Sans Serif"/>
              </a:rPr>
              <a:t>это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период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рабочего</a:t>
            </a:r>
            <a:endParaRPr sz="2000">
              <a:latin typeface="Microsoft Sans Serif"/>
              <a:cs typeface="Microsoft Sans Serif"/>
            </a:endParaRPr>
          </a:p>
          <a:p>
            <a:pPr marL="286385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времени,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необходим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задачи.</a:t>
            </a:r>
            <a:endParaRPr sz="2000">
              <a:latin typeface="Microsoft Sans Serif"/>
              <a:cs typeface="Microsoft Sans Serif"/>
            </a:endParaRPr>
          </a:p>
          <a:p>
            <a:pPr marL="286385" marR="5080" indent="-274320">
              <a:lnSpc>
                <a:spcPct val="100000"/>
              </a:lnSpc>
              <a:spcBef>
                <a:spcPts val="480"/>
              </a:spcBef>
              <a:tabLst>
                <a:tab pos="286385" algn="l"/>
              </a:tabLst>
            </a:pPr>
            <a:r>
              <a:rPr sz="2000" spc="420" dirty="0">
                <a:solidFill>
                  <a:srgbClr val="BADFE2"/>
                </a:solidFill>
                <a:latin typeface="Microsoft Sans Serif"/>
                <a:cs typeface="Microsoft Sans Serif"/>
              </a:rPr>
              <a:t>🞂</a:t>
            </a:r>
            <a:r>
              <a:rPr sz="2000" dirty="0">
                <a:solidFill>
                  <a:srgbClr val="BADFE2"/>
                </a:solidFill>
                <a:latin typeface="Microsoft Sans Serif"/>
                <a:cs typeface="Microsoft Sans Serif"/>
              </a:rPr>
              <a:t>​	</a:t>
            </a:r>
            <a:r>
              <a:rPr sz="2000" i="1" dirty="0">
                <a:solidFill>
                  <a:srgbClr val="BADFE2"/>
                </a:solidFill>
                <a:latin typeface="Arial"/>
                <a:cs typeface="Arial"/>
              </a:rPr>
              <a:t>Трудозатраты</a:t>
            </a:r>
            <a:r>
              <a:rPr sz="2000" i="1" spc="204" dirty="0">
                <a:solidFill>
                  <a:srgbClr val="BADFE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BADFE2"/>
                </a:solidFill>
                <a:latin typeface="Arial"/>
                <a:cs typeface="Arial"/>
              </a:rPr>
              <a:t>(Work)</a:t>
            </a:r>
            <a:r>
              <a:rPr sz="2000" i="1" spc="200" dirty="0">
                <a:solidFill>
                  <a:srgbClr val="BADFE2"/>
                </a:solidFill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229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время,</a:t>
            </a:r>
            <a:r>
              <a:rPr sz="2000" spc="204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затраченное</a:t>
            </a:r>
            <a:r>
              <a:rPr sz="2000" spc="2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сотрудниками</a:t>
            </a:r>
            <a:r>
              <a:rPr sz="2000" spc="2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dirty="0">
                <a:latin typeface="Microsoft Sans Serif"/>
                <a:cs typeface="Microsoft Sans Serif"/>
              </a:rPr>
              <a:t>получение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результата</a:t>
            </a:r>
            <a:r>
              <a:rPr sz="2000" i="1" spc="-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355600" marR="802640" indent="-342900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  <a:tab pos="3333750" algn="l"/>
              </a:tabLst>
            </a:pPr>
            <a:r>
              <a:rPr sz="2000" i="1" dirty="0">
                <a:solidFill>
                  <a:srgbClr val="BADFE2"/>
                </a:solidFill>
                <a:latin typeface="Arial"/>
                <a:cs typeface="Arial"/>
              </a:rPr>
              <a:t>Зависимоcть</a:t>
            </a:r>
            <a:r>
              <a:rPr sz="2000" i="1" spc="-45" dirty="0">
                <a:solidFill>
                  <a:srgbClr val="BADFE2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BADFE2"/>
                </a:solidFill>
                <a:latin typeface="Arial"/>
                <a:cs typeface="Arial"/>
              </a:rPr>
              <a:t>или</a:t>
            </a:r>
            <a:r>
              <a:rPr sz="2000" i="1" spc="-35" dirty="0">
                <a:solidFill>
                  <a:srgbClr val="BADFE2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BADFE2"/>
                </a:solidFill>
                <a:latin typeface="Arial"/>
                <a:cs typeface="Arial"/>
              </a:rPr>
              <a:t>связь</a:t>
            </a:r>
            <a:r>
              <a:rPr sz="2000" i="1" dirty="0">
                <a:solidFill>
                  <a:srgbClr val="BADFE2"/>
                </a:solidFill>
                <a:latin typeface="Arial"/>
                <a:cs typeface="Arial"/>
              </a:rPr>
              <a:t>	(Link)</a:t>
            </a:r>
            <a:r>
              <a:rPr sz="2000" i="1" spc="-25" dirty="0">
                <a:solidFill>
                  <a:srgbClr val="BADFE2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—</a:t>
            </a:r>
            <a:r>
              <a:rPr sz="2000" b="1" i="1" spc="-20" dirty="0">
                <a:latin typeface="Arial"/>
                <a:cs typeface="Arial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логическая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взаимосвязь </a:t>
            </a:r>
            <a:r>
              <a:rPr sz="2000" spc="-10" dirty="0">
                <a:latin typeface="Microsoft Sans Serif"/>
                <a:cs typeface="Microsoft Sans Serif"/>
              </a:rPr>
              <a:t>между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задачами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определяющая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порядок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их </a:t>
            </a:r>
            <a:r>
              <a:rPr sz="2000" spc="-10" dirty="0">
                <a:latin typeface="Microsoft Sans Serif"/>
                <a:cs typeface="Microsoft Sans Serif"/>
              </a:rPr>
              <a:t>выполнения.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5598" y="-74549"/>
            <a:ext cx="740537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4020" marR="5080" indent="-2941955">
              <a:lnSpc>
                <a:spcPct val="100000"/>
              </a:lnSpc>
              <a:spcBef>
                <a:spcPts val="95"/>
              </a:spcBef>
            </a:pPr>
            <a:r>
              <a:rPr sz="4000" b="1" i="1" spc="-10" dirty="0">
                <a:solidFill>
                  <a:srgbClr val="FF0000"/>
                </a:solidFill>
                <a:latin typeface="Arial"/>
                <a:cs typeface="Arial"/>
              </a:rPr>
              <a:t>Составляющие</a:t>
            </a:r>
            <a:r>
              <a:rPr sz="4000" b="1" i="1" spc="-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i="1" spc="-10" dirty="0">
                <a:solidFill>
                  <a:srgbClr val="FF0000"/>
                </a:solidFill>
                <a:latin typeface="Arial"/>
                <a:cs typeface="Arial"/>
              </a:rPr>
              <a:t>проектного плана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16" y="1306779"/>
            <a:ext cx="80594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0" indent="-596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85714"/>
              <a:buFont typeface="Microsoft Sans Serif"/>
              <a:buChar char="•"/>
              <a:tabLst>
                <a:tab pos="609600" algn="l"/>
                <a:tab pos="2196465" algn="l"/>
              </a:tabLst>
            </a:pPr>
            <a:r>
              <a:rPr sz="2800" i="1" spc="-10" dirty="0">
                <a:solidFill>
                  <a:srgbClr val="BADFE2"/>
                </a:solidFill>
                <a:latin typeface="Arial"/>
                <a:cs typeface="Arial"/>
              </a:rPr>
              <a:t>Ресурсы</a:t>
            </a:r>
            <a:r>
              <a:rPr sz="2800" i="1" dirty="0">
                <a:solidFill>
                  <a:srgbClr val="BADFE2"/>
                </a:solidFill>
                <a:latin typeface="Arial"/>
                <a:cs typeface="Arial"/>
              </a:rPr>
              <a:t>	</a:t>
            </a:r>
            <a:r>
              <a:rPr sz="3600" dirty="0">
                <a:latin typeface="Microsoft Sans Serif"/>
                <a:cs typeface="Microsoft Sans Serif"/>
              </a:rPr>
              <a:t>-</a:t>
            </a:r>
            <a:r>
              <a:rPr sz="3600" spc="2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сотрудники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оборудование,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необходимые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1816" y="1959610"/>
            <a:ext cx="6122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54175" algn="l"/>
                <a:tab pos="3088640" algn="l"/>
                <a:tab pos="422973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выполнения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проектных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задач.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5" dirty="0">
                <a:latin typeface="Microsoft Sans Serif"/>
                <a:cs typeface="Microsoft Sans Serif"/>
              </a:rPr>
              <a:t>Характеристика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5631" y="1859025"/>
            <a:ext cx="1421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896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ресурсов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800" spc="-50" dirty="0">
                <a:latin typeface="Microsoft Sans Serif"/>
                <a:cs typeface="Microsoft Sans Serif"/>
              </a:rPr>
              <a:t>-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916" y="2485389"/>
            <a:ext cx="8060055" cy="2169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стоимость</a:t>
            </a:r>
            <a:r>
              <a:rPr sz="2000" spc="3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(Cost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(Затраты))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355600" marR="5080" indent="-342900" algn="just">
              <a:lnSpc>
                <a:spcPct val="100200"/>
              </a:lnSpc>
              <a:spcBef>
                <a:spcPts val="139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i="1" dirty="0">
                <a:solidFill>
                  <a:srgbClr val="BADFE2"/>
                </a:solidFill>
                <a:latin typeface="Arial"/>
                <a:cs typeface="Arial"/>
              </a:rPr>
              <a:t>Назначение</a:t>
            </a:r>
            <a:r>
              <a:rPr sz="2000" i="1" spc="185" dirty="0">
                <a:solidFill>
                  <a:srgbClr val="BADFE2"/>
                </a:solidFill>
                <a:latin typeface="Arial"/>
                <a:cs typeface="Arial"/>
              </a:rPr>
              <a:t>   </a:t>
            </a:r>
            <a:r>
              <a:rPr sz="2800" dirty="0">
                <a:latin typeface="Microsoft Sans Serif"/>
                <a:cs typeface="Microsoft Sans Serif"/>
              </a:rPr>
              <a:t>-</a:t>
            </a:r>
            <a:r>
              <a:rPr sz="2800" spc="375" dirty="0">
                <a:latin typeface="Microsoft Sans Serif"/>
                <a:cs typeface="Microsoft Sans Serif"/>
              </a:rPr>
              <a:t>  </a:t>
            </a:r>
            <a:r>
              <a:rPr sz="2000" dirty="0">
                <a:latin typeface="Microsoft Sans Serif"/>
                <a:cs typeface="Microsoft Sans Serif"/>
              </a:rPr>
              <a:t>связь</a:t>
            </a:r>
            <a:r>
              <a:rPr sz="2000" spc="210" dirty="0">
                <a:latin typeface="Microsoft Sans Serif"/>
                <a:cs typeface="Microsoft Sans Serif"/>
              </a:rPr>
              <a:t>   </a:t>
            </a:r>
            <a:r>
              <a:rPr sz="2000" dirty="0">
                <a:latin typeface="Microsoft Sans Serif"/>
                <a:cs typeface="Microsoft Sans Serif"/>
              </a:rPr>
              <a:t>определенной</a:t>
            </a:r>
            <a:r>
              <a:rPr sz="2000" spc="210" dirty="0">
                <a:latin typeface="Microsoft Sans Serif"/>
                <a:cs typeface="Microsoft Sans Serif"/>
              </a:rPr>
              <a:t>   </a:t>
            </a:r>
            <a:r>
              <a:rPr sz="2000" dirty="0">
                <a:latin typeface="Microsoft Sans Serif"/>
                <a:cs typeface="Microsoft Sans Serif"/>
              </a:rPr>
              <a:t>задачи</a:t>
            </a:r>
            <a:r>
              <a:rPr sz="2000" spc="204" dirty="0">
                <a:latin typeface="Microsoft Sans Serif"/>
                <a:cs typeface="Microsoft Sans Serif"/>
              </a:rPr>
              <a:t>  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210" dirty="0">
                <a:latin typeface="Microsoft Sans Serif"/>
                <a:cs typeface="Microsoft Sans Serif"/>
              </a:rPr>
              <a:t>   </a:t>
            </a:r>
            <a:r>
              <a:rPr sz="2000" spc="-10" dirty="0">
                <a:latin typeface="Microsoft Sans Serif"/>
                <a:cs typeface="Microsoft Sans Serif"/>
              </a:rPr>
              <a:t>ресурсов </a:t>
            </a:r>
            <a:r>
              <a:rPr sz="2000" dirty="0">
                <a:latin typeface="Microsoft Sans Serif"/>
                <a:cs typeface="Microsoft Sans Serif"/>
              </a:rPr>
              <a:t>необходимых</a:t>
            </a:r>
            <a:r>
              <a:rPr sz="2000" spc="455" dirty="0">
                <a:latin typeface="Microsoft Sans Serif"/>
                <a:cs typeface="Microsoft Sans Serif"/>
              </a:rPr>
              <a:t> 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455" dirty="0">
                <a:latin typeface="Microsoft Sans Serif"/>
                <a:cs typeface="Microsoft Sans Serif"/>
              </a:rPr>
              <a:t> 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459" dirty="0">
                <a:latin typeface="Microsoft Sans Serif"/>
                <a:cs typeface="Microsoft Sans Serif"/>
              </a:rPr>
              <a:t>  </a:t>
            </a:r>
            <a:r>
              <a:rPr sz="2000" dirty="0">
                <a:latin typeface="Microsoft Sans Serif"/>
                <a:cs typeface="Microsoft Sans Serif"/>
              </a:rPr>
              <a:t>выполнения</a:t>
            </a:r>
            <a:r>
              <a:rPr sz="2000" i="1" dirty="0">
                <a:latin typeface="Arial"/>
                <a:cs typeface="Arial"/>
              </a:rPr>
              <a:t>.</a:t>
            </a:r>
            <a:r>
              <a:rPr sz="2000" i="1" spc="434" dirty="0">
                <a:latin typeface="Arial"/>
                <a:cs typeface="Arial"/>
              </a:rPr>
              <a:t> 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455" dirty="0">
                <a:latin typeface="Microsoft Sans Serif"/>
                <a:cs typeface="Microsoft Sans Serif"/>
              </a:rPr>
              <a:t>  </a:t>
            </a:r>
            <a:r>
              <a:rPr sz="2000" dirty="0">
                <a:latin typeface="Microsoft Sans Serif"/>
                <a:cs typeface="Microsoft Sans Serif"/>
              </a:rPr>
              <a:t>назначений</a:t>
            </a:r>
            <a:r>
              <a:rPr sz="2000" spc="450" dirty="0">
                <a:latin typeface="Microsoft Sans Serif"/>
                <a:cs typeface="Microsoft Sans Serif"/>
              </a:rPr>
              <a:t>  </a:t>
            </a:r>
            <a:r>
              <a:rPr sz="2000" spc="-25" dirty="0">
                <a:latin typeface="Microsoft Sans Serif"/>
                <a:cs typeface="Microsoft Sans Serif"/>
              </a:rPr>
              <a:t>под </a:t>
            </a:r>
            <a:r>
              <a:rPr sz="2000" spc="-10" dirty="0">
                <a:latin typeface="Microsoft Sans Serif"/>
                <a:cs typeface="Microsoft Sans Serif"/>
              </a:rPr>
              <a:t>трудозатратами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понимается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объем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назначенный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ресурсу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25" dirty="0">
                <a:latin typeface="Microsoft Sans Serif"/>
                <a:cs typeface="Microsoft Sans Serif"/>
              </a:rPr>
              <a:t> конкретной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задаче.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64691"/>
            <a:ext cx="7391400" cy="56403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2167" y="1192896"/>
            <a:ext cx="7349490" cy="92265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800" spc="-2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Первый</a:t>
            </a:r>
            <a:r>
              <a:rPr sz="2800" spc="-12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2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этап</a:t>
            </a:r>
            <a:r>
              <a:rPr sz="2800" spc="-9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–</a:t>
            </a:r>
            <a:r>
              <a:rPr sz="2800" spc="-8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2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«стихийное»</a:t>
            </a:r>
            <a:r>
              <a:rPr sz="2800" spc="-114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2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программирование</a:t>
            </a:r>
            <a:endParaRPr sz="28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0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(60-е</a:t>
            </a:r>
            <a:r>
              <a:rPr sz="2000" i="1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года</a:t>
            </a:r>
            <a:r>
              <a:rPr sz="2000" i="1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XX</a:t>
            </a:r>
            <a:r>
              <a:rPr sz="2000" i="1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века)</a:t>
            </a:r>
            <a:endParaRPr sz="2000">
              <a:latin typeface="Franklin Gothic Medium"/>
              <a:cs typeface="Franklin Gothic Medi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468" y="2436876"/>
            <a:ext cx="1729739" cy="99212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700527" y="2403348"/>
            <a:ext cx="6204585" cy="4081779"/>
            <a:chOff x="2700527" y="2403348"/>
            <a:chExt cx="6204585" cy="408177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2460" y="4264152"/>
              <a:ext cx="4462272" cy="22204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0527" y="2403348"/>
              <a:ext cx="2561844" cy="2403347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180" y="118871"/>
            <a:ext cx="5667756" cy="123139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0818" y="265252"/>
            <a:ext cx="4961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11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1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8944" y="1671024"/>
            <a:ext cx="7567295" cy="344677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720"/>
              </a:spcBef>
            </a:pPr>
            <a:r>
              <a:rPr sz="2800" spc="-3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ИТ-</a:t>
            </a:r>
            <a:r>
              <a:rPr sz="2800" spc="-1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ПРОЕКТ</a:t>
            </a:r>
            <a:endParaRPr sz="28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4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Основными</a:t>
            </a:r>
            <a:r>
              <a:rPr sz="24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причинами</a:t>
            </a:r>
            <a:r>
              <a:rPr sz="24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неудачи</a:t>
            </a:r>
            <a:r>
              <a:rPr sz="24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IT-</a:t>
            </a:r>
            <a:r>
              <a:rPr sz="24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проектов</a:t>
            </a:r>
            <a:r>
              <a:rPr sz="24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признаются:</a:t>
            </a:r>
            <a:endParaRPr sz="2400">
              <a:latin typeface="Franklin Gothic Medium"/>
              <a:cs typeface="Franklin Gothic Medium"/>
            </a:endParaRPr>
          </a:p>
          <a:p>
            <a:pPr marL="583565" indent="-570865">
              <a:lnSpc>
                <a:spcPct val="100000"/>
              </a:lnSpc>
              <a:spcBef>
                <a:spcPts val="1025"/>
              </a:spcBef>
              <a:buChar char="■"/>
              <a:tabLst>
                <a:tab pos="583565" algn="l"/>
              </a:tabLst>
            </a:pPr>
            <a:r>
              <a:rPr sz="24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Нереалистичные</a:t>
            </a:r>
            <a:r>
              <a:rPr sz="24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временные</a:t>
            </a:r>
            <a:r>
              <a:rPr sz="24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рамки</a:t>
            </a:r>
            <a:r>
              <a:rPr sz="24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проекта</a:t>
            </a:r>
            <a:endParaRPr sz="2400">
              <a:latin typeface="Franklin Gothic Medium"/>
              <a:cs typeface="Franklin Gothic Medium"/>
            </a:endParaRPr>
          </a:p>
          <a:p>
            <a:pPr marL="583565" indent="-570865">
              <a:lnSpc>
                <a:spcPct val="100000"/>
              </a:lnSpc>
              <a:spcBef>
                <a:spcPts val="1030"/>
              </a:spcBef>
              <a:buChar char="■"/>
              <a:tabLst>
                <a:tab pos="583565" algn="l"/>
              </a:tabLst>
            </a:pPr>
            <a:r>
              <a:rPr sz="24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Недостаток</a:t>
            </a:r>
            <a:r>
              <a:rPr sz="24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количества</a:t>
            </a:r>
            <a:r>
              <a:rPr sz="24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исполнителей</a:t>
            </a:r>
            <a:endParaRPr sz="2400">
              <a:latin typeface="Franklin Gothic Medium"/>
              <a:cs typeface="Franklin Gothic Medium"/>
            </a:endParaRPr>
          </a:p>
          <a:p>
            <a:pPr marL="583565" indent="-570865">
              <a:lnSpc>
                <a:spcPct val="100000"/>
              </a:lnSpc>
              <a:spcBef>
                <a:spcPts val="1019"/>
              </a:spcBef>
              <a:buChar char="■"/>
              <a:tabLst>
                <a:tab pos="583565" algn="l"/>
              </a:tabLst>
            </a:pPr>
            <a:r>
              <a:rPr sz="24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Размытые</a:t>
            </a:r>
            <a:r>
              <a:rPr sz="24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границы</a:t>
            </a:r>
            <a:r>
              <a:rPr sz="24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проекта</a:t>
            </a:r>
            <a:endParaRPr sz="2400">
              <a:latin typeface="Franklin Gothic Medium"/>
              <a:cs typeface="Franklin Gothic Medium"/>
            </a:endParaRPr>
          </a:p>
          <a:p>
            <a:pPr marL="583565" indent="-570865">
              <a:lnSpc>
                <a:spcPct val="100000"/>
              </a:lnSpc>
              <a:spcBef>
                <a:spcPts val="1035"/>
              </a:spcBef>
              <a:buChar char="■"/>
              <a:tabLst>
                <a:tab pos="583565" algn="l"/>
              </a:tabLst>
            </a:pPr>
            <a:r>
              <a:rPr sz="24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Недостаток</a:t>
            </a:r>
            <a:r>
              <a:rPr sz="24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финансирования</a:t>
            </a:r>
            <a:endParaRPr sz="2400">
              <a:latin typeface="Franklin Gothic Medium"/>
              <a:cs typeface="Franklin Gothic Medium"/>
            </a:endParaRPr>
          </a:p>
          <a:p>
            <a:pPr marL="583565" indent="-570865">
              <a:lnSpc>
                <a:spcPct val="100000"/>
              </a:lnSpc>
              <a:spcBef>
                <a:spcPts val="1030"/>
              </a:spcBef>
              <a:buChar char="■"/>
              <a:tabLst>
                <a:tab pos="583565" algn="l"/>
              </a:tabLst>
            </a:pPr>
            <a:r>
              <a:rPr sz="24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Нехватка</a:t>
            </a:r>
            <a:r>
              <a:rPr sz="24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квалифицированных </a:t>
            </a:r>
            <a:r>
              <a:rPr sz="24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кадров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3451" y="6576572"/>
            <a:ext cx="208279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60"/>
              </a:lnSpc>
            </a:pPr>
            <a:fld id="{81D60167-4931-47E6-BA6A-407CBD079E47}" type="slidenum">
              <a:rPr sz="1000" spc="-25" dirty="0">
                <a:latin typeface="Times New Roman"/>
                <a:cs typeface="Times New Roman"/>
              </a:rPr>
              <a:t>30</a:t>
            </a:fld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2342" y="308864"/>
            <a:ext cx="6438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3.</a:t>
            </a:r>
            <a:r>
              <a:rPr sz="36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ОСОБЕННОСТИ</a:t>
            </a:r>
            <a:r>
              <a:rPr sz="36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РАЗРАБОТКИ </a:t>
            </a:r>
            <a:r>
              <a:rPr sz="36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ПРОГРАММНОГО</a:t>
            </a:r>
            <a:r>
              <a:rPr sz="3600" spc="-1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ОБЕСПЕЧЕНИЯ</a:t>
            </a:r>
            <a:endParaRPr sz="36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879703"/>
            <a:ext cx="7805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1.1.2.</a:t>
            </a:r>
            <a:r>
              <a:rPr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Исторический</a:t>
            </a:r>
            <a:r>
              <a:rPr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и</a:t>
            </a:r>
            <a:r>
              <a:rPr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современный</a:t>
            </a:r>
            <a:r>
              <a:rPr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взгляд</a:t>
            </a:r>
            <a:r>
              <a:rPr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на</a:t>
            </a:r>
            <a:r>
              <a:rPr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разработку</a:t>
            </a:r>
            <a:r>
              <a:rPr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25" dirty="0">
                <a:solidFill>
                  <a:srgbClr val="FF0000"/>
                </a:solidFill>
                <a:latin typeface="Arial"/>
                <a:cs typeface="Arial"/>
              </a:rPr>
              <a:t>ПО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ПО.</a:t>
            </a:r>
            <a:r>
              <a:rPr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FF0000"/>
                </a:solidFill>
                <a:latin typeface="Arial"/>
                <a:cs typeface="Arial"/>
              </a:rPr>
              <a:t>1950-</a:t>
            </a:r>
            <a:r>
              <a:rPr b="1" spc="-20" dirty="0">
                <a:solidFill>
                  <a:srgbClr val="FF0000"/>
                </a:solidFill>
                <a:latin typeface="Arial"/>
                <a:cs typeface="Arial"/>
              </a:rPr>
              <a:t>1980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671955"/>
            <a:ext cx="7861300" cy="3196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87985" indent="-34353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Этап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вплоть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конца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1970х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годов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можно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считать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"темными веками"</a:t>
            </a:r>
            <a:r>
              <a:rPr sz="20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индустрии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разработки</a:t>
            </a:r>
            <a:r>
              <a:rPr sz="20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ПО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Особенностями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данного </a:t>
            </a:r>
            <a:r>
              <a:rPr sz="2000" dirty="0">
                <a:latin typeface="Microsoft Sans Serif"/>
                <a:cs typeface="Microsoft Sans Serif"/>
              </a:rPr>
              <a:t>периода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развития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являются:</a:t>
            </a:r>
            <a:endParaRPr sz="2000">
              <a:latin typeface="Microsoft Sans Serif"/>
              <a:cs typeface="Microsoft Sans Serif"/>
            </a:endParaRPr>
          </a:p>
          <a:p>
            <a:pPr marL="355600" marR="200025" indent="-343535">
              <a:lnSpc>
                <a:spcPct val="100000"/>
              </a:lnSpc>
              <a:spcBef>
                <a:spcPts val="475"/>
              </a:spcBef>
            </a:pPr>
            <a:r>
              <a:rPr sz="2000" dirty="0">
                <a:latin typeface="Microsoft Sans Serif"/>
                <a:cs typeface="Microsoft Sans Serif"/>
              </a:rPr>
              <a:t>Общая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неразвитость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индустрии.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вызвано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несовершенством </a:t>
            </a:r>
            <a:r>
              <a:rPr sz="2000" spc="-65" dirty="0">
                <a:latin typeface="Microsoft Sans Serif"/>
                <a:cs typeface="Microsoft Sans Serif"/>
              </a:rPr>
              <a:t>как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технических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средств,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отсутствием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теоретического базиса.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</a:pPr>
            <a:r>
              <a:rPr sz="2000" spc="-20" dirty="0">
                <a:latin typeface="Microsoft Sans Serif"/>
                <a:cs typeface="Microsoft Sans Serif"/>
              </a:rPr>
              <a:t>Специфическое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ПО.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является, по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сути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дела,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штучным </a:t>
            </a:r>
            <a:r>
              <a:rPr sz="2000" spc="-20" dirty="0">
                <a:latin typeface="Microsoft Sans Serif"/>
                <a:cs typeface="Microsoft Sans Serif"/>
              </a:rPr>
              <a:t>продуктом,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основном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используемым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же,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где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велась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его </a:t>
            </a:r>
            <a:r>
              <a:rPr sz="2000" spc="-20" dirty="0">
                <a:latin typeface="Microsoft Sans Serif"/>
                <a:cs typeface="Microsoft Sans Serif"/>
              </a:rPr>
              <a:t>разработка,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причем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основная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масса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научные</a:t>
            </a:r>
            <a:r>
              <a:rPr sz="2000" spc="-50" dirty="0">
                <a:latin typeface="Microsoft Sans Serif"/>
                <a:cs typeface="Microsoft Sans Serif"/>
              </a:rPr>
              <a:t> и </a:t>
            </a:r>
            <a:r>
              <a:rPr sz="2000" spc="-10" dirty="0">
                <a:latin typeface="Microsoft Sans Serif"/>
                <a:cs typeface="Microsoft Sans Serif"/>
              </a:rPr>
              <a:t>инженерные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задачи.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940053"/>
            <a:ext cx="778383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Поначалу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стандартизации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вообще</a:t>
            </a:r>
            <a:r>
              <a:rPr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не</a:t>
            </a:r>
            <a:r>
              <a:rPr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придавалось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никакого значения:</a:t>
            </a:r>
            <a:r>
              <a:rPr spc="-7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написание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программ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было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скорее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творчеством,</a:t>
            </a:r>
            <a:r>
              <a:rPr spc="-7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чем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четко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определенным</a:t>
            </a:r>
            <a:r>
              <a:rPr spc="-8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процессом,</a:t>
            </a:r>
            <a:r>
              <a:rPr spc="-8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подчинялось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принципу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"Кодирование–устранение</a:t>
            </a:r>
            <a:r>
              <a:rPr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ошибок".</a:t>
            </a:r>
            <a:r>
              <a:rPr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Этот</a:t>
            </a:r>
            <a:r>
              <a:rPr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подход</a:t>
            </a:r>
            <a:r>
              <a:rPr spc="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может</a:t>
            </a:r>
            <a:r>
              <a:rPr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быть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представлен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в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виде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следующих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активностей: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464791"/>
            <a:ext cx="7412355" cy="11233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Постановка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задачи.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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получения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требуемого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результата.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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Если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удовлетворяет,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возврат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первому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шагу.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940053"/>
            <a:ext cx="805053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Понятно,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такой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постановке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получить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ответ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вопрос </a:t>
            </a:r>
            <a:r>
              <a:rPr sz="2000" spc="-25" dirty="0">
                <a:latin typeface="Microsoft Sans Serif"/>
                <a:cs typeface="Microsoft Sans Serif"/>
              </a:rPr>
              <a:t>"Сколько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понадобится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создания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того-</a:t>
            </a:r>
            <a:r>
              <a:rPr sz="2000" dirty="0">
                <a:latin typeface="Microsoft Sans Serif"/>
                <a:cs typeface="Microsoft Sans Serif"/>
              </a:rPr>
              <a:t>то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того- </a:t>
            </a:r>
            <a:r>
              <a:rPr sz="2000" dirty="0">
                <a:latin typeface="Microsoft Sans Serif"/>
                <a:cs typeface="Microsoft Sans Serif"/>
              </a:rPr>
              <a:t>то"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представляется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возможным.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Однако,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уже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середине </a:t>
            </a:r>
            <a:r>
              <a:rPr sz="2000" dirty="0">
                <a:latin typeface="Microsoft Sans Serif"/>
                <a:cs typeface="Microsoft Sans Serif"/>
              </a:rPr>
              <a:t>1970х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годов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появляются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внутрикорпоративные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стандарты </a:t>
            </a:r>
            <a:r>
              <a:rPr sz="2000" spc="-20" dirty="0">
                <a:latin typeface="Microsoft Sans Serif"/>
                <a:cs typeface="Microsoft Sans Serif"/>
              </a:rPr>
              <a:t>разработки,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соответствующие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водопадной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модели.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525395"/>
            <a:ext cx="798004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latin typeface="Microsoft Sans Serif"/>
                <a:cs typeface="Microsoft Sans Serif"/>
              </a:rPr>
              <a:t>Также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1976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году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выходит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ставшая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классикой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книга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Брукса "Мифический</a:t>
            </a:r>
            <a:r>
              <a:rPr sz="20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человеко-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месяц",</a:t>
            </a:r>
            <a:r>
              <a:rPr sz="20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которая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утратила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своей актуальности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поныне,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всячески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рекомендуется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прочтению.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36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79703"/>
            <a:ext cx="7894955" cy="31959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0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ПО.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1980-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1996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</a:pPr>
            <a:r>
              <a:rPr sz="2000" spc="-25" dirty="0">
                <a:latin typeface="Microsoft Sans Serif"/>
                <a:cs typeface="Microsoft Sans Serif"/>
              </a:rPr>
              <a:t>Данный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период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отрасли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можно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охарактеризовать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как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"осознание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того,</a:t>
            </a:r>
            <a:r>
              <a:rPr sz="2000" spc="-7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что</a:t>
            </a:r>
            <a:r>
              <a:rPr sz="20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так</a:t>
            </a:r>
            <a:r>
              <a:rPr sz="20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жить</a:t>
            </a:r>
            <a:r>
              <a:rPr sz="20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дальше</a:t>
            </a:r>
            <a:r>
              <a:rPr sz="2000" spc="-8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нельзя"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Аппаратные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средства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стали </a:t>
            </a:r>
            <a:r>
              <a:rPr sz="2000" dirty="0">
                <a:latin typeface="Microsoft Sans Serif"/>
                <a:cs typeface="Microsoft Sans Serif"/>
              </a:rPr>
              <a:t>доступными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как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организациям,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так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индивидуальным пользователям,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вызвало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грандиозное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увеличение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объема </a:t>
            </a:r>
            <a:r>
              <a:rPr sz="2000" spc="-20" dirty="0">
                <a:latin typeface="Microsoft Sans Serif"/>
                <a:cs typeface="Microsoft Sans Serif"/>
              </a:rPr>
              <a:t>рынка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программного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обеспечения.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можно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праву </a:t>
            </a:r>
            <a:r>
              <a:rPr sz="2000" dirty="0">
                <a:latin typeface="Microsoft Sans Serif"/>
                <a:cs typeface="Microsoft Sans Serif"/>
              </a:rPr>
              <a:t>назвать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эпохой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"триумфального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шествия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бизнес- приложений".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стали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"потреблять"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только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местах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его </a:t>
            </a:r>
            <a:r>
              <a:rPr sz="2000" spc="-20" dirty="0">
                <a:latin typeface="Microsoft Sans Serif"/>
                <a:cs typeface="Microsoft Sans Serif"/>
              </a:rPr>
              <a:t>разработки,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вызывало,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ужесточение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как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 </a:t>
            </a:r>
            <a:r>
              <a:rPr sz="2000" dirty="0">
                <a:latin typeface="Microsoft Sans Serif"/>
                <a:cs typeface="Microsoft Sans Serif"/>
              </a:rPr>
              <a:t>самому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усложнению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243585"/>
            <a:ext cx="8053070" cy="547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Arial"/>
              <a:cs typeface="Arial"/>
            </a:endParaRPr>
          </a:p>
          <a:p>
            <a:pPr marL="355600" marR="51435" indent="-343535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Чаще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часто</a:t>
            </a:r>
            <a:r>
              <a:rPr sz="2000" spc="-55" dirty="0">
                <a:latin typeface="Microsoft Sans Serif"/>
                <a:cs typeface="Microsoft Sans Serif"/>
              </a:rPr>
              <a:t> заказчик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располагался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сотни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миль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места </a:t>
            </a:r>
            <a:r>
              <a:rPr sz="2000" dirty="0">
                <a:latin typeface="Microsoft Sans Serif"/>
                <a:cs typeface="Microsoft Sans Serif"/>
              </a:rPr>
              <a:t>воплощения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идей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жизнь.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Более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того,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разработчики </a:t>
            </a:r>
            <a:r>
              <a:rPr sz="2000" dirty="0">
                <a:latin typeface="Microsoft Sans Serif"/>
                <a:cs typeface="Microsoft Sans Serif"/>
              </a:rPr>
              <a:t>перестали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являться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специалистами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предметной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области </a:t>
            </a:r>
            <a:r>
              <a:rPr sz="2000" spc="-50" dirty="0">
                <a:latin typeface="Microsoft Sans Serif"/>
                <a:cs typeface="Microsoft Sans Serif"/>
              </a:rPr>
              <a:t>заказчика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(как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было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ранее).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Вместе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повышенной </a:t>
            </a:r>
            <a:r>
              <a:rPr sz="2000" dirty="0">
                <a:latin typeface="Microsoft Sans Serif"/>
                <a:cs typeface="Microsoft Sans Serif"/>
              </a:rPr>
              <a:t>сложностью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увеличившимися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трудозатратами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его </a:t>
            </a:r>
            <a:r>
              <a:rPr sz="2000" dirty="0">
                <a:latin typeface="Microsoft Sans Serif"/>
                <a:cs typeface="Microsoft Sans Serif"/>
              </a:rPr>
              <a:t>создание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факторы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привели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тому,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выходе,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после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водопадной</a:t>
            </a:r>
            <a:r>
              <a:rPr sz="20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модели,</a:t>
            </a:r>
            <a:r>
              <a:rPr sz="20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чаще</a:t>
            </a:r>
            <a:r>
              <a:rPr sz="20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всего</a:t>
            </a:r>
            <a:r>
              <a:rPr sz="20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заказчик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получал</a:t>
            </a:r>
            <a:r>
              <a:rPr sz="20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совсем</a:t>
            </a:r>
            <a:r>
              <a:rPr sz="2000"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не</a:t>
            </a:r>
            <a:r>
              <a:rPr sz="20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то,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что</a:t>
            </a:r>
            <a:r>
              <a:rPr sz="2000"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ему</a:t>
            </a:r>
            <a:r>
              <a:rPr sz="20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нужно,</a:t>
            </a:r>
            <a:r>
              <a:rPr sz="20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и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продукт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отправлялся</a:t>
            </a:r>
            <a:r>
              <a:rPr sz="2000"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в</a:t>
            </a:r>
            <a:r>
              <a:rPr sz="20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мусорную</a:t>
            </a:r>
            <a:r>
              <a:rPr sz="20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корзину,</a:t>
            </a:r>
            <a:r>
              <a:rPr sz="2000" spc="-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а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вместе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с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ним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525" dirty="0">
                <a:solidFill>
                  <a:srgbClr val="FF0000"/>
                </a:solidFill>
                <a:latin typeface="Microsoft Sans Serif"/>
                <a:cs typeface="Microsoft Sans Serif"/>
              </a:rPr>
              <a:t>–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и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миллионы</a:t>
            </a:r>
            <a:r>
              <a:rPr sz="20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долларов.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355600" marR="1151890" indent="-34353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Выходом</a:t>
            </a:r>
            <a:r>
              <a:rPr sz="20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подобной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ситуации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стала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инкрементальная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и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спиральная</a:t>
            </a:r>
            <a:r>
              <a:rPr sz="20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модели.</a:t>
            </a:r>
            <a:endParaRPr sz="2000">
              <a:latin typeface="Microsoft Sans Serif"/>
              <a:cs typeface="Microsoft Sans Serif"/>
            </a:endParaRPr>
          </a:p>
          <a:p>
            <a:pPr marL="355600" marR="278130" indent="-343535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Microsoft Sans Serif"/>
                <a:cs typeface="Microsoft Sans Serif"/>
              </a:rPr>
              <a:t>Одновременно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делается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попытка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приспособить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существующие</a:t>
            </a:r>
            <a:r>
              <a:rPr sz="2000" spc="-50" dirty="0">
                <a:latin typeface="Microsoft Sans Serif"/>
                <a:cs typeface="Microsoft Sans Serif"/>
              </a:rPr>
              <a:t> в </a:t>
            </a:r>
            <a:r>
              <a:rPr sz="2000" spc="-10" dirty="0">
                <a:latin typeface="Microsoft Sans Serif"/>
                <a:cs typeface="Microsoft Sans Serif"/>
              </a:rPr>
              <a:t>промышленности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стандарты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качества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 </a:t>
            </a:r>
            <a:r>
              <a:rPr sz="2000" spc="-10" dirty="0">
                <a:latin typeface="Microsoft Sans Serif"/>
                <a:cs typeface="Microsoft Sans Serif"/>
              </a:rPr>
              <a:t>ИТ-</a:t>
            </a:r>
            <a:r>
              <a:rPr sz="2000" dirty="0">
                <a:latin typeface="Microsoft Sans Serif"/>
                <a:cs typeface="Microsoft Sans Serif"/>
              </a:rPr>
              <a:t>индустрии.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spc="-10" dirty="0">
                <a:latin typeface="Microsoft Sans Serif"/>
                <a:cs typeface="Microsoft Sans Serif"/>
              </a:rPr>
              <a:t>западе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стандарты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ISO,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СССР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ГОСТы.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36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79703"/>
            <a:ext cx="8032750" cy="22815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ПО.</a:t>
            </a:r>
            <a:r>
              <a:rPr sz="20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Современность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Современный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кратко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возможно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определить</a:t>
            </a:r>
            <a:r>
              <a:rPr sz="2000" spc="50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как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"быстрее,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выше,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сильнее".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Сложность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приложений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их </a:t>
            </a:r>
            <a:r>
              <a:rPr sz="2000" dirty="0">
                <a:latin typeface="Microsoft Sans Serif"/>
                <a:cs typeface="Microsoft Sans Serif"/>
              </a:rPr>
              <a:t>объем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повысились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еще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несколько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порядков,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так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же,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как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стоимость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А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одной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из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основных</a:t>
            </a:r>
            <a:r>
              <a:rPr sz="20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тенденций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стала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 не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просто</a:t>
            </a:r>
            <a:r>
              <a:rPr sz="20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разработка</a:t>
            </a:r>
            <a:r>
              <a:rPr sz="20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качественного</a:t>
            </a:r>
            <a:r>
              <a:rPr sz="20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продукта,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а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возврат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инвестиций</a:t>
            </a:r>
            <a:r>
              <a:rPr sz="20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от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него.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940053"/>
            <a:ext cx="780732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Более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того,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практика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показала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ограниченность</a:t>
            </a:r>
            <a:r>
              <a:rPr spc="-7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применявшихся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ранее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инкрементальной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спиральной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моделей,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на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смену</a:t>
            </a:r>
            <a:r>
              <a:rPr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им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появилась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  <a:r>
              <a:rPr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была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почти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повсеместно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принята</a:t>
            </a:r>
            <a:r>
              <a:rPr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итеративная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модель</a:t>
            </a:r>
            <a:r>
              <a:rPr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разработки</a:t>
            </a:r>
            <a:r>
              <a:rPr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ПО.</a:t>
            </a:r>
            <a:r>
              <a:rPr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Стоит</a:t>
            </a:r>
            <a:r>
              <a:rPr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отметить,</a:t>
            </a:r>
            <a:r>
              <a:rPr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что</a:t>
            </a:r>
            <a:r>
              <a:rPr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большинство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успешных</a:t>
            </a:r>
            <a:r>
              <a:rPr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проектов</a:t>
            </a:r>
            <a:r>
              <a:rPr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было</a:t>
            </a:r>
            <a:r>
              <a:rPr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создано</a:t>
            </a:r>
            <a:r>
              <a:rPr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именно</a:t>
            </a:r>
            <a:r>
              <a:rPr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на</a:t>
            </a:r>
            <a:r>
              <a:rPr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ее</a:t>
            </a:r>
            <a:r>
              <a:rPr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основе.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525395"/>
            <a:ext cx="788860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Итеративная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была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впервые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предложена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широким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массам </a:t>
            </a:r>
            <a:r>
              <a:rPr sz="2000" spc="-20" dirty="0">
                <a:latin typeface="Microsoft Sans Serif"/>
                <a:cs typeface="Microsoft Sans Serif"/>
              </a:rPr>
              <a:t>ИТ-</a:t>
            </a:r>
            <a:r>
              <a:rPr sz="2000" dirty="0">
                <a:latin typeface="Microsoft Sans Serif"/>
                <a:cs typeface="Microsoft Sans Serif"/>
              </a:rPr>
              <a:t>специалистов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компанией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Rational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(сейчас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IBM),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является </a:t>
            </a:r>
            <a:r>
              <a:rPr sz="2000" dirty="0">
                <a:latin typeface="Microsoft Sans Serif"/>
                <a:cs typeface="Microsoft Sans Serif"/>
              </a:rPr>
              <a:t>основой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методологии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RUP.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Также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лежит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основе</a:t>
            </a:r>
            <a:r>
              <a:rPr sz="2000" spc="-25" dirty="0">
                <a:latin typeface="Microsoft Sans Serif"/>
                <a:cs typeface="Microsoft Sans Serif"/>
              </a:rPr>
              <a:t> MSF </a:t>
            </a:r>
            <a:r>
              <a:rPr sz="2000" dirty="0">
                <a:latin typeface="Microsoft Sans Serif"/>
                <a:cs typeface="Microsoft Sans Serif"/>
              </a:rPr>
              <a:t>(Microsoft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Solutions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Framework)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борландовской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ALM </a:t>
            </a:r>
            <a:r>
              <a:rPr sz="2000" dirty="0">
                <a:latin typeface="Microsoft Sans Serif"/>
                <a:cs typeface="Microsoft Sans Serif"/>
              </a:rPr>
              <a:t>(Application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Lifecycle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Management).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243585"/>
            <a:ext cx="8053070" cy="474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Arial"/>
              <a:cs typeface="Arial"/>
            </a:endParaRPr>
          </a:p>
          <a:p>
            <a:pPr marL="355600" marR="229235" indent="-343535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связи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тем,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постоянно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усложняется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всех </a:t>
            </a:r>
            <a:r>
              <a:rPr sz="2000" spc="-10" dirty="0">
                <a:latin typeface="Microsoft Sans Serif"/>
                <a:cs typeface="Microsoft Sans Serif"/>
              </a:rPr>
              <a:t>аспектах,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обнаружилась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потребность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давать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четкий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ответ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dirty="0">
                <a:latin typeface="Microsoft Sans Serif"/>
                <a:cs typeface="Microsoft Sans Serif"/>
              </a:rPr>
              <a:t>вопрос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"Может</a:t>
            </a:r>
            <a:r>
              <a:rPr sz="20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ли</a:t>
            </a:r>
            <a:r>
              <a:rPr sz="20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эта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организация</a:t>
            </a:r>
            <a:r>
              <a:rPr sz="20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разработать</a:t>
            </a:r>
            <a:r>
              <a:rPr sz="2000"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требуемый продукт?"</a:t>
            </a:r>
            <a:r>
              <a:rPr sz="20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как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развитие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вопроса,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возникла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необходимость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dirty="0">
                <a:latin typeface="Microsoft Sans Serif"/>
                <a:cs typeface="Microsoft Sans Serif"/>
              </a:rPr>
              <a:t>наборе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свойств,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признаков,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критериев,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позволяющих </a:t>
            </a:r>
            <a:r>
              <a:rPr sz="2000" spc="-20" dirty="0">
                <a:latin typeface="Microsoft Sans Serif"/>
                <a:cs typeface="Microsoft Sans Serif"/>
              </a:rPr>
              <a:t>количественно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оценить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степень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зрелости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организации, </a:t>
            </a:r>
            <a:r>
              <a:rPr sz="2000" dirty="0">
                <a:latin typeface="Microsoft Sans Serif"/>
                <a:cs typeface="Microsoft Sans Serif"/>
              </a:rPr>
              <a:t>вероятность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успеха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ниве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создания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так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сказать.</a:t>
            </a:r>
            <a:endParaRPr sz="2000">
              <a:latin typeface="Microsoft Sans Serif"/>
              <a:cs typeface="Microsoft Sans Serif"/>
            </a:endParaRPr>
          </a:p>
          <a:p>
            <a:pPr marL="355600" marR="139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Отсюда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берет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корни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CMM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дальнейшем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развившаяся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CMMI),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Capability</a:t>
            </a:r>
            <a:r>
              <a:rPr sz="20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Maturity</a:t>
            </a:r>
            <a:r>
              <a:rPr sz="20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Model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355600" marR="283845" indent="-3435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Вместе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тем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продолжается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совершенствование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стандартов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организации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самого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что </a:t>
            </a:r>
            <a:r>
              <a:rPr sz="2000" dirty="0">
                <a:latin typeface="Microsoft Sans Serif"/>
                <a:cs typeface="Microsoft Sans Serif"/>
              </a:rPr>
              <a:t>нашло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отражение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стандартах</a:t>
            </a:r>
            <a:r>
              <a:rPr sz="20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ISO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90003:2004</a:t>
            </a:r>
            <a:r>
              <a:rPr sz="20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и</a:t>
            </a:r>
            <a:r>
              <a:rPr sz="2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ISO/IEC 15504.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0011" y="838200"/>
            <a:ext cx="2974045" cy="4677261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940053"/>
            <a:ext cx="47231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1.1.2.</a:t>
            </a:r>
            <a:r>
              <a:rPr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Типичная</a:t>
            </a:r>
            <a:r>
              <a:rPr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схема</a:t>
            </a:r>
            <a:r>
              <a:rPr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разработки </a:t>
            </a:r>
            <a:r>
              <a:rPr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671955"/>
            <a:ext cx="7734300" cy="3318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Жизненный</a:t>
            </a: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цикл</a:t>
            </a: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программного</a:t>
            </a:r>
            <a:r>
              <a:rPr sz="20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обеспечения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(ПО)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период </a:t>
            </a:r>
            <a:r>
              <a:rPr sz="2000" dirty="0">
                <a:latin typeface="Microsoft Sans Serif"/>
                <a:cs typeface="Microsoft Sans Serif"/>
              </a:rPr>
              <a:t>времени,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начинается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момента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принятия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о </a:t>
            </a:r>
            <a:r>
              <a:rPr sz="2000" dirty="0">
                <a:latin typeface="Microsoft Sans Serif"/>
                <a:cs typeface="Microsoft Sans Serif"/>
              </a:rPr>
              <a:t>необходимости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создания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программного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20" dirty="0">
                <a:latin typeface="Microsoft Sans Serif"/>
                <a:cs typeface="Microsoft Sans Serif"/>
              </a:rPr>
              <a:t>заканчивается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момент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полного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изъятия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эксплуатации </a:t>
            </a:r>
            <a:r>
              <a:rPr sz="2000" dirty="0">
                <a:latin typeface="Microsoft Sans Serif"/>
                <a:cs typeface="Microsoft Sans Serif"/>
              </a:rPr>
              <a:t>[Стандарт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IEEE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Std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610.12,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Глоссарий]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C00CC"/>
                </a:solidFill>
                <a:latin typeface="Microsoft Sans Serif"/>
                <a:cs typeface="Microsoft Sans Serif"/>
              </a:rPr>
              <a:t>Стандарты</a:t>
            </a:r>
            <a:r>
              <a:rPr sz="2000" spc="-6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CC00CC"/>
                </a:solidFill>
                <a:latin typeface="Microsoft Sans Serif"/>
                <a:cs typeface="Microsoft Sans Serif"/>
              </a:rPr>
              <a:t>жизненного</a:t>
            </a:r>
            <a:r>
              <a:rPr sz="2000" spc="-7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цикла</a:t>
            </a:r>
            <a:r>
              <a:rPr sz="2000" spc="-5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CC00CC"/>
                </a:solidFill>
                <a:latin typeface="Microsoft Sans Serif"/>
                <a:cs typeface="Microsoft Sans Serif"/>
              </a:rPr>
              <a:t>ПО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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ГОСТ </a:t>
            </a:r>
            <a:r>
              <a:rPr sz="2000" spc="-10" dirty="0">
                <a:latin typeface="Microsoft Sans Serif"/>
                <a:cs typeface="Microsoft Sans Serif"/>
              </a:rPr>
              <a:t>34.601-</a:t>
            </a:r>
            <a:r>
              <a:rPr sz="2000" spc="-25" dirty="0">
                <a:latin typeface="Microsoft Sans Serif"/>
                <a:cs typeface="Microsoft Sans Serif"/>
              </a:rPr>
              <a:t>90</a:t>
            </a:r>
            <a:endParaRPr sz="2000">
              <a:latin typeface="Microsoft Sans Serif"/>
              <a:cs typeface="Microsoft Sans Serif"/>
            </a:endParaRPr>
          </a:p>
          <a:p>
            <a:pPr marL="355600" marR="104139" indent="-343535">
              <a:lnSpc>
                <a:spcPct val="100000"/>
              </a:lnSpc>
              <a:spcBef>
                <a:spcPts val="484"/>
              </a:spcBef>
              <a:buFont typeface="Wingdings"/>
              <a:buChar char="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ISO/IEC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12207:1995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(российский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аналог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ГОСТ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ИСО/МЭК </a:t>
            </a:r>
            <a:r>
              <a:rPr sz="2000" dirty="0">
                <a:latin typeface="Microsoft Sans Serif"/>
                <a:cs typeface="Microsoft Sans Serif"/>
              </a:rPr>
              <a:t>12207-</a:t>
            </a:r>
            <a:r>
              <a:rPr sz="2000" spc="-25" dirty="0">
                <a:latin typeface="Microsoft Sans Serif"/>
                <a:cs typeface="Microsoft Sans Serif"/>
              </a:rPr>
              <a:t>99)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07744" y="500253"/>
            <a:ext cx="32105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4.</a:t>
            </a:r>
            <a:r>
              <a:rPr sz="4000" spc="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11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СТАНДАРТЫ</a:t>
            </a:r>
            <a:endParaRPr sz="40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1816" y="1692221"/>
            <a:ext cx="7524115" cy="311721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</a:t>
            </a:r>
            <a:r>
              <a:rPr sz="28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(standard)</a:t>
            </a:r>
            <a:r>
              <a:rPr sz="28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-</a:t>
            </a:r>
            <a:r>
              <a:rPr sz="2800" spc="-1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норма,</a:t>
            </a:r>
            <a:r>
              <a:rPr sz="28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образец,</a:t>
            </a:r>
            <a:r>
              <a:rPr sz="28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мерило:</a:t>
            </a:r>
            <a:endParaRPr sz="2800">
              <a:latin typeface="Franklin Gothic Medium"/>
              <a:cs typeface="Franklin Gothic Medium"/>
            </a:endParaRPr>
          </a:p>
          <a:p>
            <a:pPr marL="660400" marR="1632585" indent="-382905">
              <a:lnSpc>
                <a:spcPts val="2710"/>
              </a:lnSpc>
              <a:spcBef>
                <a:spcPts val="765"/>
              </a:spcBef>
              <a:buFont typeface="Franklin Gothic Medium"/>
              <a:buChar char="–"/>
              <a:tabLst>
                <a:tab pos="660400" algn="l"/>
              </a:tabLst>
            </a:pPr>
            <a:r>
              <a:rPr sz="2400" i="1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утверждаемый</a:t>
            </a:r>
            <a:r>
              <a:rPr sz="2400" i="1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компетентным</a:t>
            </a:r>
            <a:r>
              <a:rPr sz="2400" i="1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органом </a:t>
            </a:r>
            <a:r>
              <a:rPr sz="2400" i="1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нормативно-технический</a:t>
            </a:r>
            <a:r>
              <a:rPr sz="2400" i="1" spc="1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документ,</a:t>
            </a:r>
            <a:endParaRPr sz="2400">
              <a:latin typeface="Franklin Gothic Medium"/>
              <a:cs typeface="Franklin Gothic Medium"/>
            </a:endParaRPr>
          </a:p>
          <a:p>
            <a:pPr marL="660400">
              <a:lnSpc>
                <a:spcPts val="2555"/>
              </a:lnSpc>
            </a:pPr>
            <a:r>
              <a:rPr sz="24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устанавливающий комплекс</a:t>
            </a:r>
            <a:r>
              <a:rPr sz="2400" i="1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норм</a:t>
            </a:r>
            <a:r>
              <a:rPr sz="2400" i="1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400" i="1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правил</a:t>
            </a:r>
            <a:r>
              <a:rPr sz="2400" i="1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endParaRPr sz="2400">
              <a:latin typeface="Franklin Gothic Medium"/>
              <a:cs typeface="Franklin Gothic Medium"/>
            </a:endParaRPr>
          </a:p>
          <a:p>
            <a:pPr marL="660400">
              <a:lnSpc>
                <a:spcPts val="2795"/>
              </a:lnSpc>
            </a:pPr>
            <a:r>
              <a:rPr sz="24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отношению</a:t>
            </a:r>
            <a:r>
              <a:rPr sz="24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</a:t>
            </a:r>
            <a:r>
              <a:rPr sz="24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объекту</a:t>
            </a:r>
            <a:r>
              <a:rPr sz="24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стандартизации</a:t>
            </a:r>
            <a:endParaRPr sz="2400">
              <a:latin typeface="Franklin Gothic Medium"/>
              <a:cs typeface="Franklin Gothic Medium"/>
            </a:endParaRPr>
          </a:p>
          <a:p>
            <a:pPr marL="660400" marR="5080" indent="-382905">
              <a:lnSpc>
                <a:spcPct val="94000"/>
              </a:lnSpc>
              <a:spcBef>
                <a:spcPts val="700"/>
              </a:spcBef>
              <a:buFont typeface="Franklin Gothic Medium"/>
              <a:buChar char="–"/>
              <a:tabLst>
                <a:tab pos="660400" algn="l"/>
              </a:tabLst>
            </a:pPr>
            <a:r>
              <a:rPr sz="24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типовой</a:t>
            </a:r>
            <a:r>
              <a:rPr sz="2400" i="1" spc="-11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образец,</a:t>
            </a:r>
            <a:r>
              <a:rPr sz="2400" i="1" spc="-11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эталон,</a:t>
            </a:r>
            <a:r>
              <a:rPr sz="2400" i="1" spc="-11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модель,</a:t>
            </a:r>
            <a:r>
              <a:rPr sz="2400" i="1" spc="-1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принимаемые</a:t>
            </a:r>
            <a:r>
              <a:rPr sz="2400" i="1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за исходные</a:t>
            </a:r>
            <a:r>
              <a:rPr sz="2400" i="1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для</a:t>
            </a:r>
            <a:r>
              <a:rPr sz="2400" i="1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сопоставления</a:t>
            </a:r>
            <a:r>
              <a:rPr sz="24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</a:t>
            </a:r>
            <a:r>
              <a:rPr sz="2400" i="1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ними</a:t>
            </a:r>
            <a:r>
              <a:rPr sz="24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других предметов</a:t>
            </a:r>
            <a:endParaRPr sz="2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940053"/>
            <a:ext cx="77914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Стандарт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ГОСТ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34.601-90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предусматривает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следующие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стадии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</a:p>
          <a:p>
            <a:pPr marR="10795" algn="ctr">
              <a:lnSpc>
                <a:spcPct val="100000"/>
              </a:lnSpc>
            </a:pP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этапы</a:t>
            </a:r>
            <a:r>
              <a:rPr b="1" i="1" spc="-2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создания</a:t>
            </a:r>
            <a:r>
              <a:rPr b="1" i="1" spc="-1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автоматизированной</a:t>
            </a:r>
            <a:r>
              <a:rPr b="1" i="1" spc="-2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системы</a:t>
            </a:r>
            <a:r>
              <a:rPr b="1" i="1" spc="-3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spc="-10" dirty="0">
                <a:solidFill>
                  <a:srgbClr val="CC00CC"/>
                </a:solidFill>
                <a:latin typeface="Arial"/>
                <a:cs typeface="Arial"/>
              </a:rPr>
              <a:t>(АС)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550644"/>
            <a:ext cx="7997825" cy="45377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2735" indent="-280035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292735" algn="l"/>
              </a:tabLst>
            </a:pPr>
            <a:r>
              <a:rPr sz="2000" spc="-20" dirty="0">
                <a:solidFill>
                  <a:srgbClr val="CC00CC"/>
                </a:solidFill>
                <a:latin typeface="Microsoft Sans Serif"/>
                <a:cs typeface="Microsoft Sans Serif"/>
              </a:rPr>
              <a:t>Формирование</a:t>
            </a:r>
            <a:r>
              <a:rPr sz="2000" spc="-7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CC00CC"/>
                </a:solidFill>
                <a:latin typeface="Microsoft Sans Serif"/>
                <a:cs typeface="Microsoft Sans Serif"/>
              </a:rPr>
              <a:t>требований</a:t>
            </a:r>
            <a:r>
              <a:rPr sz="2000" spc="-8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CC00CC"/>
                </a:solidFill>
                <a:latin typeface="Microsoft Sans Serif"/>
                <a:cs typeface="Microsoft Sans Serif"/>
              </a:rPr>
              <a:t>к</a:t>
            </a:r>
            <a:r>
              <a:rPr sz="2000" spc="-4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CC00CC"/>
                </a:solidFill>
                <a:latin typeface="Microsoft Sans Serif"/>
                <a:cs typeface="Microsoft Sans Serif"/>
              </a:rPr>
              <a:t>АС</a:t>
            </a:r>
            <a:endParaRPr sz="2000">
              <a:latin typeface="Microsoft Sans Serif"/>
              <a:cs typeface="Microsoft Sans Serif"/>
            </a:endParaRPr>
          </a:p>
          <a:p>
            <a:pPr marL="756285" marR="74549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Обследование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объекта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обоснование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необходимости </a:t>
            </a:r>
            <a:r>
              <a:rPr sz="2000" dirty="0">
                <a:latin typeface="Microsoft Sans Serif"/>
                <a:cs typeface="Microsoft Sans Serif"/>
              </a:rPr>
              <a:t>создания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АС.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Формирование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АС.</a:t>
            </a:r>
            <a:endParaRPr sz="2000">
              <a:latin typeface="Microsoft Sans Serif"/>
              <a:cs typeface="Microsoft Sans Serif"/>
            </a:endParaRPr>
          </a:p>
          <a:p>
            <a:pPr marL="756285" marR="90043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Оформление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отчета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заявки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spc="-20" dirty="0">
                <a:latin typeface="Microsoft Sans Serif"/>
                <a:cs typeface="Microsoft Sans Serif"/>
              </a:rPr>
              <a:t>разработку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АС.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spc="-20" dirty="0">
                <a:solidFill>
                  <a:srgbClr val="CC00CC"/>
                </a:solidFill>
                <a:latin typeface="Microsoft Sans Serif"/>
                <a:cs typeface="Microsoft Sans Serif"/>
              </a:rPr>
              <a:t>Разработка</a:t>
            </a:r>
            <a:r>
              <a:rPr sz="2000" spc="-6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концепции</a:t>
            </a:r>
            <a:r>
              <a:rPr sz="2000" spc="-5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CC00CC"/>
                </a:solidFill>
                <a:latin typeface="Microsoft Sans Serif"/>
                <a:cs typeface="Microsoft Sans Serif"/>
              </a:rPr>
              <a:t>АС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Изучение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объекта.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Проведение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необходимых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научно-</a:t>
            </a:r>
            <a:r>
              <a:rPr sz="2000" spc="-10" dirty="0">
                <a:latin typeface="Microsoft Sans Serif"/>
                <a:cs typeface="Microsoft Sans Serif"/>
              </a:rPr>
              <a:t>исследовательских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работ.</a:t>
            </a:r>
            <a:endParaRPr sz="2000">
              <a:latin typeface="Microsoft Sans Serif"/>
              <a:cs typeface="Microsoft Sans Serif"/>
            </a:endParaRPr>
          </a:p>
          <a:p>
            <a:pPr marL="756285" marR="63119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вариантов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концепции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АС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выбор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варианта концепции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АС,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удовлетворяющего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требованиям пользователей.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Оформление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отчета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проделанной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работе.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879703"/>
            <a:ext cx="6964045" cy="10623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>
                <a:solidFill>
                  <a:srgbClr val="CC00CC"/>
                </a:solidFill>
                <a:latin typeface="Microsoft Sans Serif"/>
                <a:cs typeface="Microsoft Sans Serif"/>
              </a:rPr>
              <a:t>3.</a:t>
            </a:r>
            <a:r>
              <a:rPr spc="-4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Техническое</a:t>
            </a:r>
            <a:r>
              <a:rPr spc="-4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задание</a:t>
            </a:r>
          </a:p>
          <a:p>
            <a:pPr marL="756285" marR="5080" indent="-28702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pc="475" dirty="0">
                <a:solidFill>
                  <a:srgbClr val="000000"/>
                </a:solidFill>
                <a:latin typeface="Microsoft Sans Serif"/>
                <a:cs typeface="Microsoft Sans Serif"/>
              </a:rPr>
              <a:t>–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	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Разработка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утверждение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технического</a:t>
            </a:r>
            <a:r>
              <a:rPr spc="-7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задания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на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создание</a:t>
            </a:r>
            <a:r>
              <a:rPr spc="-114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АС.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916404"/>
            <a:ext cx="7696834" cy="38671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2735" indent="-280035">
              <a:lnSpc>
                <a:spcPct val="100000"/>
              </a:lnSpc>
              <a:spcBef>
                <a:spcPts val="580"/>
              </a:spcBef>
              <a:buAutoNum type="arabicPeriod" startAt="4"/>
              <a:tabLst>
                <a:tab pos="292735" algn="l"/>
              </a:tabLst>
            </a:pPr>
            <a:r>
              <a:rPr sz="2000" spc="-20" dirty="0">
                <a:solidFill>
                  <a:srgbClr val="CC00CC"/>
                </a:solidFill>
                <a:latin typeface="Microsoft Sans Serif"/>
                <a:cs typeface="Microsoft Sans Serif"/>
              </a:rPr>
              <a:t>Эскизный</a:t>
            </a:r>
            <a:r>
              <a:rPr sz="2000" spc="-7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проект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предварительных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</a:t>
            </a:r>
            <a:endParaRPr sz="20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системе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частям.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 </a:t>
            </a:r>
            <a:r>
              <a:rPr sz="2000" spc="-20" dirty="0">
                <a:latin typeface="Microsoft Sans Serif"/>
                <a:cs typeface="Microsoft Sans Serif"/>
              </a:rPr>
              <a:t>документации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АС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части.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 startAt="4"/>
              <a:tabLst>
                <a:tab pos="292735" algn="l"/>
              </a:tabLst>
            </a:pPr>
            <a:r>
              <a:rPr sz="2000"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Технический</a:t>
            </a:r>
            <a:r>
              <a:rPr sz="2000" spc="-9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проект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проектных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10" dirty="0">
                <a:latin typeface="Microsoft Sans Serif"/>
                <a:cs typeface="Microsoft Sans Serif"/>
              </a:rPr>
              <a:t> частям.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 </a:t>
            </a:r>
            <a:r>
              <a:rPr sz="2000" spc="-20" dirty="0">
                <a:latin typeface="Microsoft Sans Serif"/>
                <a:cs typeface="Microsoft Sans Serif"/>
              </a:rPr>
              <a:t>документации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АС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части.</a:t>
            </a:r>
            <a:endParaRPr sz="2000">
              <a:latin typeface="Microsoft Sans Serif"/>
              <a:cs typeface="Microsoft Sans Serif"/>
            </a:endParaRPr>
          </a:p>
          <a:p>
            <a:pPr marL="756285" marR="56769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оформление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документации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поставку </a:t>
            </a:r>
            <a:r>
              <a:rPr sz="2000" spc="-25" dirty="0">
                <a:latin typeface="Microsoft Sans Serif"/>
                <a:cs typeface="Microsoft Sans Serif"/>
              </a:rPr>
              <a:t>комплектующих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изделий.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Разработка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заданий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проектирование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смежных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частях</a:t>
            </a:r>
            <a:endParaRPr sz="20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243585"/>
            <a:ext cx="8053070" cy="643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266065" indent="-253365">
              <a:lnSpc>
                <a:spcPct val="100000"/>
              </a:lnSpc>
              <a:buAutoNum type="arabicPeriod" startAt="6"/>
              <a:tabLst>
                <a:tab pos="266065" algn="l"/>
              </a:tabLst>
            </a:pPr>
            <a:r>
              <a:rPr sz="1800" dirty="0">
                <a:solidFill>
                  <a:srgbClr val="CC00CC"/>
                </a:solidFill>
                <a:latin typeface="Microsoft Sans Serif"/>
                <a:cs typeface="Microsoft Sans Serif"/>
              </a:rPr>
              <a:t>Рабочая</a:t>
            </a:r>
            <a:r>
              <a:rPr sz="1800" spc="-5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документация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Разработка </a:t>
            </a:r>
            <a:r>
              <a:rPr sz="1800" dirty="0">
                <a:latin typeface="Microsoft Sans Serif"/>
                <a:cs typeface="Microsoft Sans Serif"/>
              </a:rPr>
              <a:t>рабочей</a:t>
            </a:r>
            <a:r>
              <a:rPr sz="1800" spc="-20" dirty="0">
                <a:latin typeface="Microsoft Sans Serif"/>
                <a:cs typeface="Microsoft Sans Serif"/>
              </a:rPr>
              <a:t> документации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АС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ее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части.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Разработка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адаптация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программ.</a:t>
            </a:r>
            <a:endParaRPr sz="1800">
              <a:latin typeface="Microsoft Sans Serif"/>
              <a:cs typeface="Microsoft Sans Serif"/>
            </a:endParaRPr>
          </a:p>
          <a:p>
            <a:pPr marL="266065" indent="-253365">
              <a:lnSpc>
                <a:spcPct val="100000"/>
              </a:lnSpc>
              <a:spcBef>
                <a:spcPts val="434"/>
              </a:spcBef>
              <a:buAutoNum type="arabicPeriod" startAt="6"/>
              <a:tabLst>
                <a:tab pos="266065" algn="l"/>
              </a:tabLst>
            </a:pPr>
            <a:r>
              <a:rPr sz="1800" dirty="0">
                <a:solidFill>
                  <a:srgbClr val="CC00CC"/>
                </a:solidFill>
                <a:latin typeface="Microsoft Sans Serif"/>
                <a:cs typeface="Microsoft Sans Serif"/>
              </a:rPr>
              <a:t>Ввод</a:t>
            </a:r>
            <a:r>
              <a:rPr sz="1800" spc="1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CC00CC"/>
                </a:solidFill>
                <a:latin typeface="Microsoft Sans Serif"/>
                <a:cs typeface="Microsoft Sans Serif"/>
              </a:rPr>
              <a:t>в</a:t>
            </a:r>
            <a:r>
              <a:rPr sz="1800" spc="3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действие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Подготовка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объекта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автоматизации.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Подготовка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персонала.</a:t>
            </a:r>
            <a:endParaRPr sz="1800">
              <a:latin typeface="Microsoft Sans Serif"/>
              <a:cs typeface="Microsoft Sans Serif"/>
            </a:endParaRPr>
          </a:p>
          <a:p>
            <a:pPr marL="756285" marR="16510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Комплектация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АС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поставляемыми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изделиями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(программными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и </a:t>
            </a:r>
            <a:r>
              <a:rPr sz="1800" spc="-20" dirty="0">
                <a:latin typeface="Microsoft Sans Serif"/>
                <a:cs typeface="Microsoft Sans Serif"/>
              </a:rPr>
              <a:t>техническими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средствами,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программно-</a:t>
            </a:r>
            <a:r>
              <a:rPr sz="1800" spc="-20" dirty="0">
                <a:latin typeface="Microsoft Sans Serif"/>
                <a:cs typeface="Microsoft Sans Serif"/>
              </a:rPr>
              <a:t>техническими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комплексами, </a:t>
            </a:r>
            <a:r>
              <a:rPr sz="1800" spc="-20" dirty="0">
                <a:latin typeface="Microsoft Sans Serif"/>
                <a:cs typeface="Microsoft Sans Serif"/>
              </a:rPr>
              <a:t>информационными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изделиями).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Строительно-</a:t>
            </a:r>
            <a:r>
              <a:rPr sz="1800" spc="-20" dirty="0">
                <a:latin typeface="Microsoft Sans Serif"/>
                <a:cs typeface="Microsoft Sans Serif"/>
              </a:rPr>
              <a:t>монтажные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работы.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Пусконаладочные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работы.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Проведение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предварительных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испытаний.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Проведение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опытной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эксплуатации.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Проведение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приемочных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испытаний.</a:t>
            </a:r>
            <a:endParaRPr sz="1800">
              <a:latin typeface="Microsoft Sans Serif"/>
              <a:cs typeface="Microsoft Sans Serif"/>
            </a:endParaRPr>
          </a:p>
          <a:p>
            <a:pPr marL="266065" indent="-253365">
              <a:lnSpc>
                <a:spcPct val="100000"/>
              </a:lnSpc>
              <a:spcBef>
                <a:spcPts val="434"/>
              </a:spcBef>
              <a:buAutoNum type="arabicPeriod" startAt="6"/>
              <a:tabLst>
                <a:tab pos="266065" algn="l"/>
              </a:tabLst>
            </a:pPr>
            <a:r>
              <a:rPr sz="1800"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Сопровождение</a:t>
            </a:r>
            <a:r>
              <a:rPr sz="1800" spc="-5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CC00CC"/>
                </a:solidFill>
                <a:latin typeface="Microsoft Sans Serif"/>
                <a:cs typeface="Microsoft Sans Serif"/>
              </a:rPr>
              <a:t>АС.</a:t>
            </a:r>
            <a:endParaRPr sz="1800">
              <a:latin typeface="Microsoft Sans Serif"/>
              <a:cs typeface="Microsoft Sans Serif"/>
            </a:endParaRPr>
          </a:p>
          <a:p>
            <a:pPr marL="756285" marR="1834514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</a:tabLst>
            </a:pPr>
            <a:r>
              <a:rPr sz="1800" dirty="0">
                <a:latin typeface="Microsoft Sans Serif"/>
                <a:cs typeface="Microsoft Sans Serif"/>
              </a:rPr>
              <a:t>Выполнение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работ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соответствии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гарантийными обязательствами.</a:t>
            </a:r>
            <a:endParaRPr sz="1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Послегарантийное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обслуживание.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940053"/>
            <a:ext cx="72771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CC00CC"/>
                </a:solidFill>
                <a:latin typeface="Arial"/>
                <a:cs typeface="Arial"/>
              </a:rPr>
              <a:t>Стандартная</a:t>
            </a:r>
            <a:r>
              <a:rPr b="1" spc="-1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CC00CC"/>
                </a:solidFill>
                <a:latin typeface="Arial"/>
                <a:cs typeface="Arial"/>
              </a:rPr>
              <a:t>последовательность</a:t>
            </a:r>
            <a:r>
              <a:rPr b="1" spc="-3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CC00CC"/>
                </a:solidFill>
                <a:latin typeface="Arial"/>
                <a:cs typeface="Arial"/>
              </a:rPr>
              <a:t>шагов</a:t>
            </a:r>
            <a:r>
              <a:rPr b="1" spc="-7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CC00CC"/>
                </a:solidFill>
                <a:latin typeface="Arial"/>
                <a:cs typeface="Arial"/>
              </a:rPr>
              <a:t>разработки</a:t>
            </a:r>
            <a:r>
              <a:rPr b="1" spc="-3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spc="-25" dirty="0">
                <a:solidFill>
                  <a:srgbClr val="CC00CC"/>
                </a:solidFill>
                <a:latin typeface="Arial"/>
                <a:cs typeface="Arial"/>
              </a:rPr>
              <a:t>ПО.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9144" y="1305813"/>
            <a:ext cx="664083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1115" indent="29972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1242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Понять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природу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сферу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предлагаемого продукта.</a:t>
            </a:r>
            <a:endParaRPr sz="2000">
              <a:latin typeface="Microsoft Sans Serif"/>
              <a:cs typeface="Microsoft Sans Serif"/>
            </a:endParaRPr>
          </a:p>
          <a:p>
            <a:pPr marL="312420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12420" algn="l"/>
              </a:tabLst>
            </a:pPr>
            <a:r>
              <a:rPr sz="2000" dirty="0">
                <a:latin typeface="Microsoft Sans Serif"/>
                <a:cs typeface="Microsoft Sans Serif"/>
              </a:rPr>
              <a:t>Выбрать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создать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план.</a:t>
            </a:r>
            <a:endParaRPr sz="2000">
              <a:latin typeface="Microsoft Sans Serif"/>
              <a:cs typeface="Microsoft Sans Serif"/>
            </a:endParaRPr>
          </a:p>
          <a:p>
            <a:pPr marL="312420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1242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Собрать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требования.</a:t>
            </a:r>
            <a:endParaRPr sz="2000">
              <a:latin typeface="Microsoft Sans Serif"/>
              <a:cs typeface="Microsoft Sans Serif"/>
            </a:endParaRPr>
          </a:p>
          <a:p>
            <a:pPr marL="311785" indent="-2794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1178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Спроектировать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собрать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продукт.</a:t>
            </a:r>
            <a:endParaRPr sz="2000">
              <a:latin typeface="Microsoft Sans Serif"/>
              <a:cs typeface="Microsoft Sans Serif"/>
            </a:endParaRPr>
          </a:p>
          <a:p>
            <a:pPr marL="312420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12420" algn="l"/>
              </a:tabLst>
            </a:pPr>
            <a:r>
              <a:rPr sz="2000" dirty="0">
                <a:latin typeface="Microsoft Sans Serif"/>
                <a:cs typeface="Microsoft Sans Serif"/>
              </a:rPr>
              <a:t>Выполнить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тестирование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продукта.</a:t>
            </a:r>
            <a:endParaRPr sz="2000">
              <a:latin typeface="Microsoft Sans Serif"/>
              <a:cs typeface="Microsoft Sans Serif"/>
            </a:endParaRPr>
          </a:p>
          <a:p>
            <a:pPr marL="312420" indent="-280035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12420" algn="l"/>
              </a:tabLst>
            </a:pPr>
            <a:r>
              <a:rPr sz="2000" dirty="0">
                <a:latin typeface="Microsoft Sans Serif"/>
                <a:cs typeface="Microsoft Sans Serif"/>
              </a:rPr>
              <a:t>Выпустить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обеспечить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сопровождение.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879703"/>
            <a:ext cx="6090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Разновидности</a:t>
            </a:r>
            <a:r>
              <a:rPr spc="-6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моделей</a:t>
            </a:r>
            <a:r>
              <a:rPr b="1" i="1" spc="-5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CC00CC"/>
                </a:solidFill>
                <a:latin typeface="Microsoft Sans Serif"/>
                <a:cs typeface="Microsoft Sans Serif"/>
              </a:rPr>
              <a:t>процесса</a:t>
            </a:r>
            <a:r>
              <a:rPr spc="-5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CC00CC"/>
                </a:solidFill>
                <a:latin typeface="Microsoft Sans Serif"/>
                <a:cs typeface="Microsoft Sans Serif"/>
              </a:rPr>
              <a:t>разработки</a:t>
            </a:r>
            <a:r>
              <a:rPr spc="-7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CC00CC"/>
                </a:solidFill>
                <a:latin typeface="Microsoft Sans Serif"/>
                <a:cs typeface="Microsoft Sans Serif"/>
              </a:rPr>
              <a:t>ПО: </a:t>
            </a:r>
            <a:r>
              <a:rPr spc="525" dirty="0">
                <a:solidFill>
                  <a:srgbClr val="000000"/>
                </a:solidFill>
                <a:latin typeface="Microsoft Sans Serif"/>
                <a:cs typeface="Microsoft Sans Serif"/>
              </a:rPr>
              <a:t>–</a:t>
            </a:r>
            <a:r>
              <a:rPr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водопадная;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611604"/>
            <a:ext cx="7465059" cy="36226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24154" indent="-211454">
              <a:lnSpc>
                <a:spcPct val="100000"/>
              </a:lnSpc>
              <a:spcBef>
                <a:spcPts val="580"/>
              </a:spcBef>
              <a:buChar char="–"/>
              <a:tabLst>
                <a:tab pos="224154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спиральная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(итерационная);</a:t>
            </a:r>
            <a:endParaRPr sz="2000">
              <a:latin typeface="Microsoft Sans Serif"/>
              <a:cs typeface="Microsoft Sans Serif"/>
            </a:endParaRPr>
          </a:p>
          <a:p>
            <a:pPr marL="224154" indent="-211454">
              <a:lnSpc>
                <a:spcPct val="100000"/>
              </a:lnSpc>
              <a:spcBef>
                <a:spcPts val="480"/>
              </a:spcBef>
              <a:buChar char="–"/>
              <a:tabLst>
                <a:tab pos="224154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инкрементная;</a:t>
            </a:r>
            <a:endParaRPr sz="2000">
              <a:latin typeface="Microsoft Sans Serif"/>
              <a:cs typeface="Microsoft Sans Serif"/>
            </a:endParaRPr>
          </a:p>
          <a:p>
            <a:pPr marL="224154" indent="-211454">
              <a:lnSpc>
                <a:spcPct val="100000"/>
              </a:lnSpc>
              <a:spcBef>
                <a:spcPts val="480"/>
              </a:spcBef>
              <a:buChar char="–"/>
              <a:tabLst>
                <a:tab pos="224154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макетирование;</a:t>
            </a:r>
            <a:endParaRPr sz="2000">
              <a:latin typeface="Microsoft Sans Serif"/>
              <a:cs typeface="Microsoft Sans Serif"/>
            </a:endParaRPr>
          </a:p>
          <a:p>
            <a:pPr marL="292100" lvl="1" indent="-209550">
              <a:lnSpc>
                <a:spcPct val="100000"/>
              </a:lnSpc>
              <a:spcBef>
                <a:spcPts val="480"/>
              </a:spcBef>
              <a:buChar char="–"/>
              <a:tabLst>
                <a:tab pos="29210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объектно-</a:t>
            </a:r>
            <a:r>
              <a:rPr sz="2000" spc="-10" dirty="0">
                <a:latin typeface="Microsoft Sans Serif"/>
                <a:cs typeface="Microsoft Sans Serif"/>
              </a:rPr>
              <a:t>ориентированное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программирование;</a:t>
            </a:r>
            <a:endParaRPr sz="2000">
              <a:latin typeface="Microsoft Sans Serif"/>
              <a:cs typeface="Microsoft Sans Serif"/>
            </a:endParaRPr>
          </a:p>
          <a:p>
            <a:pPr marL="224154" indent="-211454">
              <a:lnSpc>
                <a:spcPct val="100000"/>
              </a:lnSpc>
              <a:spcBef>
                <a:spcPts val="480"/>
              </a:spcBef>
              <a:buChar char="–"/>
              <a:tabLst>
                <a:tab pos="224154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компонентный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подход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(COM,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CORBA);</a:t>
            </a:r>
            <a:endParaRPr sz="2000">
              <a:latin typeface="Microsoft Sans Serif"/>
              <a:cs typeface="Microsoft Sans Serif"/>
            </a:endParaRPr>
          </a:p>
          <a:p>
            <a:pPr marL="292735" lvl="1" indent="-210185">
              <a:lnSpc>
                <a:spcPct val="100000"/>
              </a:lnSpc>
              <a:spcBef>
                <a:spcPts val="480"/>
              </a:spcBef>
              <a:buChar char="–"/>
              <a:tabLst>
                <a:tab pos="29273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САSЕ-технологии;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Char char="–"/>
              <a:tabLst>
                <a:tab pos="29273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RAD;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4"/>
              </a:spcBef>
              <a:buChar char="–"/>
              <a:tabLst>
                <a:tab pos="29273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RUP;</a:t>
            </a:r>
            <a:endParaRPr sz="2000">
              <a:latin typeface="Microsoft Sans Serif"/>
              <a:cs typeface="Microsoft Sans Serif"/>
            </a:endParaRPr>
          </a:p>
          <a:p>
            <a:pPr marL="223520" marR="5080" indent="-211454">
              <a:lnSpc>
                <a:spcPct val="100000"/>
              </a:lnSpc>
              <a:spcBef>
                <a:spcPts val="480"/>
              </a:spcBef>
              <a:buChar char="–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гибкие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(agile)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технологии: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экстремальное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программирование 	</a:t>
            </a:r>
            <a:r>
              <a:rPr sz="2000" dirty="0">
                <a:latin typeface="Microsoft Sans Serif"/>
                <a:cs typeface="Microsoft Sans Serif"/>
              </a:rPr>
              <a:t>(XP),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Scrum,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TDD, </a:t>
            </a:r>
            <a:r>
              <a:rPr sz="2000" spc="-20" dirty="0">
                <a:latin typeface="Microsoft Sans Serif"/>
                <a:cs typeface="Microsoft Sans Serif"/>
              </a:rPr>
              <a:t>FDD.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940053"/>
            <a:ext cx="5833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1.2.Традиционные</a:t>
            </a:r>
            <a:r>
              <a:rPr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технологии</a:t>
            </a:r>
            <a:r>
              <a:rPr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разработки</a:t>
            </a:r>
            <a:r>
              <a:rPr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25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245082"/>
            <a:ext cx="7953375" cy="31972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1.2.1.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Водопадная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(waterfall)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модель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Водопадная</a:t>
            </a:r>
            <a:r>
              <a:rPr sz="20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или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каскадная</a:t>
            </a:r>
            <a:r>
              <a:rPr sz="20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модель</a:t>
            </a: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жизненного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цикла</a:t>
            </a:r>
            <a:endParaRPr sz="20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(англ.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waterfall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model</a:t>
            </a:r>
            <a:r>
              <a:rPr sz="2000" dirty="0">
                <a:latin typeface="Microsoft Sans Serif"/>
                <a:cs typeface="Microsoft Sans Serif"/>
              </a:rPr>
              <a:t>)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была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предложена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1970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г.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Уинстоном </a:t>
            </a:r>
            <a:r>
              <a:rPr sz="2000" dirty="0">
                <a:latin typeface="Microsoft Sans Serif"/>
                <a:cs typeface="Microsoft Sans Serif"/>
              </a:rPr>
              <a:t>Ройсом.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предусматривает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последовательное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выполнение </a:t>
            </a:r>
            <a:r>
              <a:rPr sz="2000" dirty="0">
                <a:latin typeface="Microsoft Sans Serif"/>
                <a:cs typeface="Microsoft Sans Serif"/>
              </a:rPr>
              <a:t>всех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этапов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строго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фиксированном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порядке.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Переход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следующий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означает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полное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dirty="0">
                <a:latin typeface="Microsoft Sans Serif"/>
                <a:cs typeface="Microsoft Sans Serif"/>
              </a:rPr>
              <a:t>предыдущем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этапе.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Разработка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рассматривается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как </a:t>
            </a:r>
            <a:r>
              <a:rPr sz="2000" spc="-20" dirty="0">
                <a:latin typeface="Microsoft Sans Serif"/>
                <a:cs typeface="Microsoft Sans Serif"/>
              </a:rPr>
              <a:t>последовательность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этапов,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причем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переход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следующий, иерархически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нижний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происходит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только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после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полного завершения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текущем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(рис.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1.1).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36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010" y="1283407"/>
            <a:ext cx="7109912" cy="429118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83588" y="5972352"/>
            <a:ext cx="65995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Рис.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1.1.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Классический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жизненный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цикл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разработки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940053"/>
            <a:ext cx="730694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Системный</a:t>
            </a:r>
            <a:r>
              <a:rPr b="1" i="1" spc="-7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анализ</a:t>
            </a:r>
            <a:r>
              <a:rPr b="1" i="1" spc="-4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задает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роль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каждого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элемента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в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компьютерной</a:t>
            </a:r>
            <a:r>
              <a:rPr spc="-8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системе,</a:t>
            </a:r>
            <a:r>
              <a:rPr spc="-9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взаимодействие</a:t>
            </a:r>
            <a:r>
              <a:rPr spc="-9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элементов</a:t>
            </a:r>
            <a:r>
              <a:rPr spc="-7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друг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с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другом.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915795"/>
            <a:ext cx="7795259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436880" indent="-34353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Анализ</a:t>
            </a:r>
            <a:r>
              <a:rPr sz="2000" b="1" i="1" spc="-5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требований</a:t>
            </a:r>
            <a:r>
              <a:rPr sz="2000" b="1" i="1" spc="-5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относится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программному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элементу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780" dirty="0">
                <a:latin typeface="Microsoft Sans Serif"/>
                <a:cs typeface="Microsoft Sans Serif"/>
              </a:rPr>
              <a:t>— </a:t>
            </a:r>
            <a:r>
              <a:rPr sz="2000" spc="-25" dirty="0">
                <a:latin typeface="Microsoft Sans Serif"/>
                <a:cs typeface="Microsoft Sans Serif"/>
              </a:rPr>
              <a:t>программному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обеспечению.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Кодирование</a:t>
            </a:r>
            <a:r>
              <a:rPr sz="2000" b="1" i="1" spc="-7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состоит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переводе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результатов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проектирования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текст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языке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программирования.</a:t>
            </a:r>
            <a:endParaRPr sz="2000">
              <a:latin typeface="Microsoft Sans Serif"/>
              <a:cs typeface="Microsoft Sans Serif"/>
            </a:endParaRPr>
          </a:p>
          <a:p>
            <a:pPr marL="355600" marR="784860" indent="-343535">
              <a:lnSpc>
                <a:spcPct val="100000"/>
              </a:lnSpc>
              <a:spcBef>
                <a:spcPts val="480"/>
              </a:spcBef>
            </a:pP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Тестирование</a:t>
            </a:r>
            <a:r>
              <a:rPr sz="2000" b="1" i="1" spc="-4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программы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10" dirty="0">
                <a:latin typeface="Microsoft Sans Serif"/>
                <a:cs typeface="Microsoft Sans Serif"/>
              </a:rPr>
              <a:t> выявления дефектов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функциях,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логике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форме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реализации </a:t>
            </a:r>
            <a:r>
              <a:rPr sz="2000" spc="-25" dirty="0">
                <a:latin typeface="Microsoft Sans Serif"/>
                <a:cs typeface="Microsoft Sans Serif"/>
              </a:rPr>
              <a:t>программного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продукта.</a:t>
            </a:r>
            <a:endParaRPr sz="2000">
              <a:latin typeface="Microsoft Sans Serif"/>
              <a:cs typeface="Microsoft Sans Serif"/>
            </a:endParaRPr>
          </a:p>
          <a:p>
            <a:pPr marL="355600" marR="25400" indent="-273685">
              <a:lnSpc>
                <a:spcPct val="100000"/>
              </a:lnSpc>
              <a:spcBef>
                <a:spcPts val="480"/>
              </a:spcBef>
            </a:pP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Сопровождение</a:t>
            </a:r>
            <a:r>
              <a:rPr sz="2000" b="1" i="1" spc="-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—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внесение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изменений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эксплуатируемое </a:t>
            </a:r>
            <a:r>
              <a:rPr sz="2000" spc="-25" dirty="0">
                <a:latin typeface="Microsoft Sans Serif"/>
                <a:cs typeface="Microsoft Sans Serif"/>
              </a:rPr>
              <a:t>ПО.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940053"/>
            <a:ext cx="45808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Достоинства</a:t>
            </a:r>
            <a:r>
              <a:rPr b="1" i="1" spc="-3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водопадной</a:t>
            </a:r>
            <a:r>
              <a:rPr b="1" i="1" spc="-3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spc="-10" dirty="0">
                <a:solidFill>
                  <a:srgbClr val="CC00CC"/>
                </a:solidFill>
                <a:latin typeface="Arial"/>
                <a:cs typeface="Arial"/>
              </a:rPr>
              <a:t>модели: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245082"/>
            <a:ext cx="7948295" cy="423354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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дает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временной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график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всем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этапам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проекта;</a:t>
            </a:r>
            <a:endParaRPr sz="2000">
              <a:latin typeface="Microsoft Sans Serif"/>
              <a:cs typeface="Microsoft Sans Serif"/>
            </a:endParaRPr>
          </a:p>
          <a:p>
            <a:pPr marL="425450" indent="-412750">
              <a:lnSpc>
                <a:spcPct val="100000"/>
              </a:lnSpc>
              <a:spcBef>
                <a:spcPts val="484"/>
              </a:spcBef>
              <a:buFont typeface="Wingdings"/>
              <a:buChar char=""/>
              <a:tabLst>
                <a:tab pos="42545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упорядочивает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ход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конструирования;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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полная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согласованная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документация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каждом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этапе;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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легко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определить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сроки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затраты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"/>
            </a:pPr>
            <a:endParaRPr sz="29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Недостатки</a:t>
            </a:r>
            <a:r>
              <a:rPr sz="2000" b="1" i="1" spc="-5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водопадной</a:t>
            </a:r>
            <a:r>
              <a:rPr sz="2000" b="1" i="1" spc="-1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i="1" spc="-10" dirty="0">
                <a:solidFill>
                  <a:srgbClr val="CC00CC"/>
                </a:solidFill>
                <a:latin typeface="Arial"/>
                <a:cs typeface="Arial"/>
              </a:rPr>
              <a:t>модели:</a:t>
            </a:r>
            <a:endParaRPr sz="2000">
              <a:latin typeface="Arial"/>
              <a:cs typeface="Arial"/>
            </a:endParaRPr>
          </a:p>
          <a:p>
            <a:pPr marL="355600" marR="280035" indent="-343535">
              <a:lnSpc>
                <a:spcPct val="100000"/>
              </a:lnSpc>
              <a:spcBef>
                <a:spcPts val="480"/>
              </a:spcBef>
              <a:buFont typeface="Wingdings"/>
              <a:buChar char="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реальные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проекты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часто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требуют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отклонения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стандартной последовательности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шагов;</a:t>
            </a:r>
            <a:endParaRPr sz="2000">
              <a:latin typeface="Microsoft Sans Serif"/>
              <a:cs typeface="Microsoft Sans Serif"/>
            </a:endParaRPr>
          </a:p>
          <a:p>
            <a:pPr marL="355600" marR="112395" indent="-343535">
              <a:lnSpc>
                <a:spcPct val="100000"/>
              </a:lnSpc>
              <a:spcBef>
                <a:spcPts val="484"/>
              </a:spcBef>
              <a:buFont typeface="Wingdings"/>
              <a:buChar char="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цикл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основан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точной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формулировке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исходных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требований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(реально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начале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заказчика </a:t>
            </a:r>
            <a:r>
              <a:rPr sz="2000" dirty="0">
                <a:latin typeface="Microsoft Sans Serif"/>
                <a:cs typeface="Microsoft Sans Serif"/>
              </a:rPr>
              <a:t>определены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лишь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частично);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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результаты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доступны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заказчику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только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конце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работы.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914400"/>
            <a:ext cx="7869935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426796"/>
            <a:ext cx="70008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ОСНОВНЫЕ</a:t>
            </a:r>
            <a:r>
              <a:rPr sz="4000" spc="-2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ТИПЫ</a:t>
            </a:r>
            <a:r>
              <a:rPr sz="4000" spc="-1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СТАНДАРТОВ</a:t>
            </a:r>
            <a:endParaRPr sz="40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168" y="1445864"/>
            <a:ext cx="7900034" cy="2662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4970" marR="5080" indent="-382905" algn="just">
              <a:lnSpc>
                <a:spcPct val="120000"/>
              </a:lnSpc>
              <a:spcBef>
                <a:spcPts val="95"/>
              </a:spcBef>
              <a:buChar char="■"/>
              <a:tabLst>
                <a:tab pos="394970" algn="l"/>
              </a:tabLst>
            </a:pPr>
            <a:r>
              <a:rPr sz="2000" spc="-3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Корпоративные</a:t>
            </a:r>
            <a:r>
              <a:rPr sz="2000" spc="-7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стандарты</a:t>
            </a:r>
            <a:r>
              <a:rPr sz="2000" spc="-6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40" dirty="0">
                <a:latin typeface="Franklin Gothic Medium"/>
                <a:cs typeface="Franklin Gothic Medium"/>
              </a:rPr>
              <a:t>разрабатываются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spc="-45" dirty="0">
                <a:latin typeface="Franklin Gothic Medium"/>
                <a:cs typeface="Franklin Gothic Medium"/>
              </a:rPr>
              <a:t>крупными</a:t>
            </a:r>
            <a:r>
              <a:rPr sz="2000" spc="-30" dirty="0">
                <a:latin typeface="Franklin Gothic Medium"/>
                <a:cs typeface="Franklin Gothic Medium"/>
              </a:rPr>
              <a:t> </a:t>
            </a:r>
            <a:r>
              <a:rPr sz="2000" spc="-40" dirty="0">
                <a:latin typeface="Franklin Gothic Medium"/>
                <a:cs typeface="Franklin Gothic Medium"/>
              </a:rPr>
              <a:t>фирмами</a:t>
            </a:r>
            <a:r>
              <a:rPr sz="2000" spc="-55" dirty="0">
                <a:latin typeface="Franklin Gothic Medium"/>
                <a:cs typeface="Franklin Gothic Medium"/>
              </a:rPr>
              <a:t> </a:t>
            </a:r>
            <a:r>
              <a:rPr sz="2000" spc="-50" dirty="0">
                <a:latin typeface="Franklin Gothic Medium"/>
                <a:cs typeface="Franklin Gothic Medium"/>
              </a:rPr>
              <a:t>с </a:t>
            </a:r>
            <a:r>
              <a:rPr sz="2000" spc="-25" dirty="0">
                <a:latin typeface="Franklin Gothic Medium"/>
                <a:cs typeface="Franklin Gothic Medium"/>
              </a:rPr>
              <a:t>целью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40" dirty="0">
                <a:latin typeface="Franklin Gothic Medium"/>
                <a:cs typeface="Franklin Gothic Medium"/>
              </a:rPr>
              <a:t>повышения</a:t>
            </a:r>
            <a:r>
              <a:rPr sz="2000" spc="-75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качества</a:t>
            </a:r>
            <a:r>
              <a:rPr sz="2000" spc="-7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своей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продукции.</a:t>
            </a:r>
            <a:r>
              <a:rPr sz="2000" spc="-8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Не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сертифицируются, </a:t>
            </a:r>
            <a:r>
              <a:rPr sz="2000" dirty="0">
                <a:latin typeface="Franklin Gothic Medium"/>
                <a:cs typeface="Franklin Gothic Medium"/>
              </a:rPr>
              <a:t>но</a:t>
            </a:r>
            <a:r>
              <a:rPr sz="2000" spc="-55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являются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45" dirty="0">
                <a:latin typeface="Franklin Gothic Medium"/>
                <a:cs typeface="Franklin Gothic Medium"/>
              </a:rPr>
              <a:t>обязательными</a:t>
            </a:r>
            <a:r>
              <a:rPr sz="2000" spc="-7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для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применения</a:t>
            </a:r>
            <a:r>
              <a:rPr sz="2000" spc="-9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внутри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корпорации</a:t>
            </a:r>
            <a:endParaRPr sz="2000">
              <a:latin typeface="Franklin Gothic Medium"/>
              <a:cs typeface="Franklin Gothic Medium"/>
            </a:endParaRPr>
          </a:p>
          <a:p>
            <a:pPr marL="394970" indent="-382270" algn="just">
              <a:lnSpc>
                <a:spcPct val="100000"/>
              </a:lnSpc>
              <a:spcBef>
                <a:spcPts val="1080"/>
              </a:spcBef>
              <a:buChar char="■"/>
              <a:tabLst>
                <a:tab pos="394970" algn="l"/>
              </a:tabLst>
            </a:pPr>
            <a:r>
              <a:rPr sz="2000" spc="-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Отраслевые</a:t>
            </a:r>
            <a:r>
              <a:rPr sz="2000" spc="-8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стандарты</a:t>
            </a:r>
            <a:r>
              <a:rPr sz="2000" spc="-6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действуют</a:t>
            </a:r>
            <a:r>
              <a:rPr sz="2000" spc="-5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в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пределах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организаций</a:t>
            </a:r>
            <a:endParaRPr sz="2000">
              <a:latin typeface="Franklin Gothic Medium"/>
              <a:cs typeface="Franklin Gothic Medium"/>
            </a:endParaRPr>
          </a:p>
          <a:p>
            <a:pPr marL="394970">
              <a:lnSpc>
                <a:spcPct val="100000"/>
              </a:lnSpc>
              <a:spcBef>
                <a:spcPts val="480"/>
              </a:spcBef>
            </a:pPr>
            <a:r>
              <a:rPr sz="2000" spc="-40" dirty="0">
                <a:latin typeface="Franklin Gothic Medium"/>
                <a:cs typeface="Franklin Gothic Medium"/>
              </a:rPr>
              <a:t>некоторой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отрасли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(министерства).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spc="-50" dirty="0">
                <a:latin typeface="Franklin Gothic Medium"/>
                <a:cs typeface="Franklin Gothic Medium"/>
              </a:rPr>
              <a:t>Разрабатываются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с</a:t>
            </a:r>
            <a:r>
              <a:rPr sz="2000" spc="-1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учетом</a:t>
            </a:r>
            <a:endParaRPr sz="2000">
              <a:latin typeface="Franklin Gothic Medium"/>
              <a:cs typeface="Franklin Gothic Medium"/>
            </a:endParaRPr>
          </a:p>
          <a:p>
            <a:pPr marL="394970" marR="810895">
              <a:lnSpc>
                <a:spcPct val="120000"/>
              </a:lnSpc>
              <a:spcBef>
                <a:spcPts val="5"/>
              </a:spcBef>
            </a:pPr>
            <a:r>
              <a:rPr sz="2000" spc="-25" dirty="0">
                <a:latin typeface="Franklin Gothic Medium"/>
                <a:cs typeface="Franklin Gothic Medium"/>
              </a:rPr>
              <a:t>требований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мирового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опыта</a:t>
            </a:r>
            <a:r>
              <a:rPr sz="2000" spc="-7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и</a:t>
            </a:r>
            <a:r>
              <a:rPr sz="2000" spc="-55" dirty="0">
                <a:latin typeface="Franklin Gothic Medium"/>
                <a:cs typeface="Franklin Gothic Medium"/>
              </a:rPr>
              <a:t> </a:t>
            </a:r>
            <a:r>
              <a:rPr sz="2000" spc="-40" dirty="0">
                <a:latin typeface="Franklin Gothic Medium"/>
                <a:cs typeface="Franklin Gothic Medium"/>
              </a:rPr>
              <a:t>специфики</a:t>
            </a:r>
            <a:r>
              <a:rPr sz="2000" spc="-7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отрасли.</a:t>
            </a:r>
            <a:r>
              <a:rPr sz="2000" spc="-8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Подлежат сертификации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36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79703"/>
            <a:ext cx="7831455" cy="35623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1.2.2.</a:t>
            </a:r>
            <a:r>
              <a:rPr sz="20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Спиральная</a:t>
            </a:r>
            <a:r>
              <a:rPr sz="20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(spiral)</a:t>
            </a:r>
            <a:r>
              <a:rPr sz="20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модель</a:t>
            </a:r>
            <a:endParaRPr sz="2000">
              <a:latin typeface="Arial"/>
              <a:cs typeface="Arial"/>
            </a:endParaRPr>
          </a:p>
          <a:p>
            <a:pPr marL="355600" marR="374015" indent="-343535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Спиральная</a:t>
            </a:r>
            <a:r>
              <a:rPr sz="20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модель</a:t>
            </a: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(англ.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spiral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model</a:t>
            </a:r>
            <a:r>
              <a:rPr sz="2000" dirty="0">
                <a:latin typeface="Microsoft Sans Serif"/>
                <a:cs typeface="Microsoft Sans Serif"/>
              </a:rPr>
              <a:t>)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была</a:t>
            </a:r>
            <a:r>
              <a:rPr sz="2000" spc="-10" dirty="0">
                <a:latin typeface="Microsoft Sans Serif"/>
                <a:cs typeface="Microsoft Sans Serif"/>
              </a:rPr>
              <a:t> разработана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dirty="0">
                <a:latin typeface="Microsoft Sans Serif"/>
                <a:cs typeface="Microsoft Sans Serif"/>
              </a:rPr>
              <a:t>середине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1980-х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годов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Барри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Боэмом.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основана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spc="-30" dirty="0">
                <a:latin typeface="Microsoft Sans Serif"/>
                <a:cs typeface="Microsoft Sans Serif"/>
              </a:rPr>
              <a:t>классическом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цикле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Деминга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PDCA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(plan-</a:t>
            </a:r>
            <a:r>
              <a:rPr sz="2000" dirty="0">
                <a:latin typeface="Microsoft Sans Serif"/>
                <a:cs typeface="Microsoft Sans Serif"/>
              </a:rPr>
              <a:t>do-</a:t>
            </a:r>
            <a:r>
              <a:rPr sz="2000" spc="-10" dirty="0">
                <a:latin typeface="Microsoft Sans Serif"/>
                <a:cs typeface="Microsoft Sans Serif"/>
              </a:rPr>
              <a:t>check-</a:t>
            </a:r>
            <a:r>
              <a:rPr sz="2000" dirty="0">
                <a:latin typeface="Microsoft Sans Serif"/>
                <a:cs typeface="Microsoft Sans Serif"/>
              </a:rPr>
              <a:t>act).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При </a:t>
            </a:r>
            <a:r>
              <a:rPr sz="2000" spc="-10" dirty="0">
                <a:latin typeface="Microsoft Sans Serif"/>
                <a:cs typeface="Microsoft Sans Serif"/>
              </a:rPr>
              <a:t>использовании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модели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создается</a:t>
            </a:r>
            <a:r>
              <a:rPr sz="2000" spc="-50" dirty="0">
                <a:latin typeface="Microsoft Sans Serif"/>
                <a:cs typeface="Microsoft Sans Serif"/>
              </a:rPr>
              <a:t> в</a:t>
            </a:r>
            <a:endParaRPr sz="2000">
              <a:latin typeface="Microsoft Sans Serif"/>
              <a:cs typeface="Microsoft Sans Serif"/>
            </a:endParaRPr>
          </a:p>
          <a:p>
            <a:pPr marL="355600" marR="1919605">
              <a:lnSpc>
                <a:spcPct val="100000"/>
              </a:lnSpc>
            </a:pPr>
            <a:r>
              <a:rPr sz="2000" spc="-30" dirty="0">
                <a:latin typeface="Microsoft Sans Serif"/>
                <a:cs typeface="Microsoft Sans Serif"/>
              </a:rPr>
              <a:t>несколько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(витков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спирали)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методом прототипирования.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</a:pPr>
            <a:r>
              <a:rPr sz="2000" spc="-35" dirty="0">
                <a:latin typeface="Microsoft Sans Serif"/>
                <a:cs typeface="Microsoft Sans Serif"/>
              </a:rPr>
              <a:t>Каждая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соответствует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созданию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фрагмента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версии </a:t>
            </a:r>
            <a:r>
              <a:rPr sz="2000" dirty="0">
                <a:latin typeface="Microsoft Sans Serif"/>
                <a:cs typeface="Microsoft Sans Serif"/>
              </a:rPr>
              <a:t>ПО,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ней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уточняются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характеристики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 </a:t>
            </a:r>
            <a:r>
              <a:rPr sz="2000" dirty="0">
                <a:latin typeface="Microsoft Sans Serif"/>
                <a:cs typeface="Microsoft Sans Serif"/>
              </a:rPr>
              <a:t>оценивается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качество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полученных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результатов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планируются </a:t>
            </a:r>
            <a:r>
              <a:rPr sz="2000" dirty="0">
                <a:latin typeface="Microsoft Sans Serif"/>
                <a:cs typeface="Microsoft Sans Serif"/>
              </a:rPr>
              <a:t>работы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следующей </a:t>
            </a:r>
            <a:r>
              <a:rPr sz="2000" spc="-10" dirty="0">
                <a:latin typeface="Microsoft Sans Serif"/>
                <a:cs typeface="Microsoft Sans Serif"/>
              </a:rPr>
              <a:t>итерации.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940053"/>
            <a:ext cx="798385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CC00CC"/>
                </a:solidFill>
                <a:latin typeface="Arial"/>
                <a:cs typeface="Arial"/>
              </a:rPr>
              <a:t>PDCA</a:t>
            </a:r>
            <a:r>
              <a:rPr b="1" spc="-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CC00CC"/>
                </a:solidFill>
                <a:latin typeface="Microsoft Sans Serif"/>
                <a:cs typeface="Microsoft Sans Serif"/>
              </a:rPr>
              <a:t>(«</a:t>
            </a:r>
            <a:r>
              <a:rPr b="1" spc="-10" dirty="0">
                <a:solidFill>
                  <a:srgbClr val="CC00CC"/>
                </a:solidFill>
                <a:latin typeface="Arial"/>
                <a:cs typeface="Arial"/>
              </a:rPr>
              <a:t>Plan-</a:t>
            </a:r>
            <a:r>
              <a:rPr b="1" dirty="0">
                <a:solidFill>
                  <a:srgbClr val="CC00CC"/>
                </a:solidFill>
                <a:latin typeface="Arial"/>
                <a:cs typeface="Arial"/>
              </a:rPr>
              <a:t>Do-</a:t>
            </a:r>
            <a:r>
              <a:rPr b="1" spc="-10" dirty="0">
                <a:solidFill>
                  <a:srgbClr val="CC00CC"/>
                </a:solidFill>
                <a:latin typeface="Arial"/>
                <a:cs typeface="Arial"/>
              </a:rPr>
              <a:t>Check-</a:t>
            </a:r>
            <a:r>
              <a:rPr b="1" dirty="0">
                <a:solidFill>
                  <a:srgbClr val="CC00CC"/>
                </a:solidFill>
                <a:latin typeface="Arial"/>
                <a:cs typeface="Arial"/>
              </a:rPr>
              <a:t>Act</a:t>
            </a:r>
            <a:r>
              <a:rPr dirty="0">
                <a:solidFill>
                  <a:srgbClr val="CC00CC"/>
                </a:solidFill>
                <a:latin typeface="Microsoft Sans Serif"/>
                <a:cs typeface="Microsoft Sans Serif"/>
              </a:rPr>
              <a:t>»)</a:t>
            </a:r>
            <a:r>
              <a:rPr spc="-3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циклически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повторяющийся</a:t>
            </a:r>
            <a:r>
              <a:rPr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процесс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принятия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решения,</a:t>
            </a:r>
            <a:r>
              <a:rPr spc="-7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используемый</a:t>
            </a:r>
            <a:r>
              <a:rPr spc="-10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в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управлении</a:t>
            </a:r>
            <a:r>
              <a:rPr spc="-7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качеством.</a:t>
            </a:r>
          </a:p>
          <a:p>
            <a:pPr marL="355600">
              <a:lnSpc>
                <a:spcPct val="100000"/>
              </a:lnSpc>
            </a:pPr>
            <a:r>
              <a:rPr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Также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известен</a:t>
            </a:r>
            <a:r>
              <a:rPr spc="-8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как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Deming</a:t>
            </a:r>
            <a:r>
              <a:rPr b="1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Cycle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,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Shewhart</a:t>
            </a:r>
            <a:r>
              <a:rPr b="1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cycle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,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1" spc="-10" dirty="0">
                <a:solidFill>
                  <a:srgbClr val="000000"/>
                </a:solidFill>
                <a:latin typeface="Arial"/>
                <a:cs typeface="Arial"/>
              </a:rPr>
              <a:t>Deming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9144" y="1854835"/>
            <a:ext cx="37299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Wheel</a:t>
            </a:r>
            <a:r>
              <a:rPr sz="2000" dirty="0">
                <a:latin typeface="Microsoft Sans Serif"/>
                <a:cs typeface="Microsoft Sans Serif"/>
              </a:rPr>
              <a:t>,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b="1" spc="-10" dirty="0">
                <a:latin typeface="Arial"/>
                <a:cs typeface="Arial"/>
              </a:rPr>
              <a:t>Plan-</a:t>
            </a:r>
            <a:r>
              <a:rPr sz="2000" b="1" dirty="0">
                <a:latin typeface="Arial"/>
                <a:cs typeface="Arial"/>
              </a:rPr>
              <a:t>Do-</a:t>
            </a:r>
            <a:r>
              <a:rPr sz="2000" b="1" spc="-10" dirty="0">
                <a:latin typeface="Arial"/>
                <a:cs typeface="Arial"/>
              </a:rPr>
              <a:t>Study-</a:t>
            </a:r>
            <a:r>
              <a:rPr sz="2000" b="1" spc="-20" dirty="0">
                <a:latin typeface="Arial"/>
                <a:cs typeface="Arial"/>
              </a:rPr>
              <a:t>Act</a:t>
            </a:r>
            <a:r>
              <a:rPr sz="2000" spc="-2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934" y="2464733"/>
            <a:ext cx="5187939" cy="3528732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101" y="880109"/>
            <a:ext cx="774192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Методология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PDCA</a:t>
            </a:r>
            <a:r>
              <a:rPr spc="-1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представляет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собой</a:t>
            </a:r>
            <a:r>
              <a:rPr spc="-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простейший</a:t>
            </a:r>
            <a:r>
              <a:rPr spc="-8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алгоритм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действий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руководителя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по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 управлению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процессом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достижению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его</a:t>
            </a:r>
            <a:r>
              <a:rPr spc="-7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целей.</a:t>
            </a:r>
            <a:r>
              <a:rPr spc="-7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Цикл</a:t>
            </a:r>
            <a:r>
              <a:rPr spc="-8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управления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начинается</a:t>
            </a:r>
            <a:r>
              <a:rPr spc="-8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</a:t>
            </a:r>
            <a:r>
              <a:rPr spc="-7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планирования.</a:t>
            </a:r>
          </a:p>
          <a:p>
            <a:pPr marL="12700">
              <a:lnSpc>
                <a:spcPct val="100000"/>
              </a:lnSpc>
            </a:pPr>
            <a:r>
              <a:rPr b="1" spc="-10" dirty="0">
                <a:solidFill>
                  <a:srgbClr val="CC00CC"/>
                </a:solidFill>
                <a:latin typeface="Arial"/>
                <a:cs typeface="Arial"/>
              </a:rPr>
              <a:t>Планирование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2101" y="2099563"/>
            <a:ext cx="7662545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Microsoft Sans Serif"/>
                <a:cs typeface="Microsoft Sans Serif"/>
              </a:rPr>
              <a:t>установление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целей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процессов,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необходимых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достижения </a:t>
            </a:r>
            <a:r>
              <a:rPr sz="2000" dirty="0">
                <a:latin typeface="Microsoft Sans Serif"/>
                <a:cs typeface="Microsoft Sans Serif"/>
              </a:rPr>
              <a:t>целей,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планирование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достижению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целей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удовлетворения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потребителя,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планирование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выделения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распределения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необходимых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ресурсов.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CC"/>
                </a:solidFill>
                <a:latin typeface="Arial"/>
                <a:cs typeface="Arial"/>
              </a:rPr>
              <a:t>Выполнение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выполнение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запланированных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solidFill>
                  <a:srgbClr val="CC00CC"/>
                </a:solidFill>
                <a:latin typeface="Arial"/>
                <a:cs typeface="Arial"/>
              </a:rPr>
              <a:t>Проверка</a:t>
            </a:r>
            <a:endParaRPr sz="2000">
              <a:latin typeface="Arial"/>
              <a:cs typeface="Arial"/>
            </a:endParaRPr>
          </a:p>
          <a:p>
            <a:pPr marL="12700" marR="328295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сбор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информации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контроль</a:t>
            </a:r>
            <a:r>
              <a:rPr sz="2000" spc="-45" dirty="0">
                <a:latin typeface="Microsoft Sans Serif"/>
                <a:cs typeface="Microsoft Sans Serif"/>
              </a:rPr>
              <a:t> результата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ключевых </a:t>
            </a:r>
            <a:r>
              <a:rPr sz="2000" spc="-30" dirty="0">
                <a:latin typeface="Microsoft Sans Serif"/>
                <a:cs typeface="Microsoft Sans Serif"/>
              </a:rPr>
              <a:t>показателей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эффективности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</a:t>
            </a:r>
            <a:r>
              <a:rPr sz="2000" dirty="0">
                <a:solidFill>
                  <a:srgbClr val="0A0080"/>
                </a:solidFill>
                <a:latin typeface="Microsoft Sans Serif"/>
                <a:cs typeface="Microsoft Sans Serif"/>
              </a:rPr>
              <a:t>KPI</a:t>
            </a:r>
            <a:r>
              <a:rPr sz="2000" dirty="0">
                <a:latin typeface="Microsoft Sans Serif"/>
                <a:cs typeface="Microsoft Sans Serif"/>
              </a:rPr>
              <a:t>),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получившегося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ходе </a:t>
            </a:r>
            <a:r>
              <a:rPr sz="2000" spc="-10" dirty="0">
                <a:latin typeface="Microsoft Sans Serif"/>
                <a:cs typeface="Microsoft Sans Serif"/>
              </a:rPr>
              <a:t>выполнения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процесса,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выявление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анализ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отклонений, установление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причин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отклонений.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C00CC"/>
                </a:solidFill>
                <a:latin typeface="Arial"/>
                <a:cs typeface="Arial"/>
              </a:rPr>
              <a:t>Воздействие</a:t>
            </a:r>
            <a:r>
              <a:rPr sz="2000" b="1" spc="-10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C00CC"/>
                </a:solidFill>
                <a:latin typeface="Arial"/>
                <a:cs typeface="Arial"/>
              </a:rPr>
              <a:t>(управление,</a:t>
            </a:r>
            <a:r>
              <a:rPr sz="2000" b="1" spc="-9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CC00CC"/>
                </a:solidFill>
                <a:latin typeface="Arial"/>
                <a:cs typeface="Arial"/>
              </a:rPr>
              <a:t>корректировка)</a:t>
            </a:r>
            <a:endParaRPr sz="2000">
              <a:latin typeface="Arial"/>
              <a:cs typeface="Arial"/>
            </a:endParaRPr>
          </a:p>
          <a:p>
            <a:pPr marL="12700" marR="54102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принятие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мер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устранению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причин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отклонений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от </a:t>
            </a:r>
            <a:r>
              <a:rPr sz="2000" spc="-20" dirty="0">
                <a:latin typeface="Microsoft Sans Serif"/>
                <a:cs typeface="Microsoft Sans Serif"/>
              </a:rPr>
              <a:t>запланированного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результата,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изменения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планировании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20" dirty="0">
                <a:latin typeface="Microsoft Sans Serif"/>
                <a:cs typeface="Microsoft Sans Serif"/>
              </a:rPr>
              <a:t>распределении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ресурсов.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36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1000" y="1264281"/>
            <a:ext cx="8534400" cy="5470525"/>
            <a:chOff x="381000" y="1264281"/>
            <a:chExt cx="8534400" cy="5470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8167" y="1264281"/>
              <a:ext cx="5055334" cy="31776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1000" y="4425696"/>
              <a:ext cx="8534400" cy="2308860"/>
            </a:xfrm>
            <a:custGeom>
              <a:avLst/>
              <a:gdLst/>
              <a:ahLst/>
              <a:cxnLst/>
              <a:rect l="l" t="t" r="r" b="b"/>
              <a:pathLst>
                <a:path w="8534400" h="2308859">
                  <a:moveTo>
                    <a:pt x="8534400" y="0"/>
                  </a:moveTo>
                  <a:lnTo>
                    <a:pt x="0" y="0"/>
                  </a:lnTo>
                  <a:lnTo>
                    <a:pt x="0" y="2308860"/>
                  </a:lnTo>
                  <a:lnTo>
                    <a:pt x="8534400" y="2308860"/>
                  </a:lnTo>
                  <a:lnTo>
                    <a:pt x="853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66825" y="4465066"/>
            <a:ext cx="694309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Рис.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1.2.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Спиральная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модель:</a:t>
            </a:r>
            <a:endParaRPr sz="1800">
              <a:latin typeface="Microsoft Sans Serif"/>
              <a:cs typeface="Microsoft Sans Serif"/>
            </a:endParaRPr>
          </a:p>
          <a:p>
            <a:pPr marL="189865" indent="-189865" algn="ctr">
              <a:lnSpc>
                <a:spcPct val="100000"/>
              </a:lnSpc>
              <a:buFont typeface="Arial"/>
              <a:buAutoNum type="arabicPlain"/>
              <a:tabLst>
                <a:tab pos="189865" algn="l"/>
              </a:tabLst>
            </a:pP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начальный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сбор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требований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планирование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проекта;</a:t>
            </a:r>
            <a:endParaRPr sz="1800">
              <a:latin typeface="Microsoft Sans Serif"/>
              <a:cs typeface="Microsoft Sans Serif"/>
            </a:endParaRPr>
          </a:p>
          <a:p>
            <a:pPr marL="189865" indent="-189865" algn="ctr">
              <a:lnSpc>
                <a:spcPct val="100000"/>
              </a:lnSpc>
              <a:buFont typeface="Arial"/>
              <a:buAutoNum type="arabicPlain"/>
              <a:tabLst>
                <a:tab pos="189865" algn="l"/>
              </a:tabLst>
            </a:pP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та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же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работа,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но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основе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рекомендаций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заказчика;</a:t>
            </a:r>
            <a:endParaRPr sz="1800">
              <a:latin typeface="Microsoft Sans Serif"/>
              <a:cs typeface="Microsoft Sans Serif"/>
            </a:endParaRPr>
          </a:p>
          <a:p>
            <a:pPr marL="189865" indent="-189865" algn="ctr">
              <a:lnSpc>
                <a:spcPct val="100000"/>
              </a:lnSpc>
              <a:buAutoNum type="arabicPlain"/>
              <a:tabLst>
                <a:tab pos="189865" algn="l"/>
              </a:tabLst>
            </a:pP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анализ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риска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основе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начальных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требований;</a:t>
            </a:r>
            <a:endParaRPr sz="1800">
              <a:latin typeface="Microsoft Sans Serif"/>
              <a:cs typeface="Microsoft Sans Serif"/>
            </a:endParaRPr>
          </a:p>
          <a:p>
            <a:pPr marL="191135" indent="-189865" algn="ctr">
              <a:lnSpc>
                <a:spcPct val="100000"/>
              </a:lnSpc>
              <a:buFont typeface="Arial"/>
              <a:buAutoNum type="arabicPlain"/>
              <a:tabLst>
                <a:tab pos="191135" algn="l"/>
              </a:tabLst>
            </a:pP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анализ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риска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основе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реакции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заказчика;</a:t>
            </a:r>
            <a:endParaRPr sz="1800">
              <a:latin typeface="Microsoft Sans Serif"/>
              <a:cs typeface="Microsoft Sans Serif"/>
            </a:endParaRPr>
          </a:p>
          <a:p>
            <a:pPr marL="191770" indent="-189865" algn="ctr">
              <a:lnSpc>
                <a:spcPct val="100000"/>
              </a:lnSpc>
              <a:buAutoNum type="arabicPlain"/>
              <a:tabLst>
                <a:tab pos="191770" algn="l"/>
              </a:tabLst>
            </a:pP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переход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комплексной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системе;</a:t>
            </a:r>
            <a:endParaRPr sz="1800">
              <a:latin typeface="Microsoft Sans Serif"/>
              <a:cs typeface="Microsoft Sans Serif"/>
            </a:endParaRPr>
          </a:p>
          <a:p>
            <a:pPr marL="189865" indent="-189865" algn="ctr">
              <a:lnSpc>
                <a:spcPct val="100000"/>
              </a:lnSpc>
              <a:buAutoNum type="arabicPlain"/>
              <a:tabLst>
                <a:tab pos="189865" algn="l"/>
              </a:tabLst>
            </a:pP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начальный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макет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системы;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7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следующий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уровень </a:t>
            </a:r>
            <a:r>
              <a:rPr sz="1800" spc="-10" dirty="0">
                <a:latin typeface="Microsoft Sans Serif"/>
                <a:cs typeface="Microsoft Sans Serif"/>
              </a:rPr>
              <a:t>макета;</a:t>
            </a:r>
            <a:endParaRPr sz="1800">
              <a:latin typeface="Microsoft Sans Serif"/>
              <a:cs typeface="Microsoft Sans Serif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latin typeface="Arial"/>
                <a:cs typeface="Arial"/>
              </a:rPr>
              <a:t>8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—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сконструированная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система; </a:t>
            </a:r>
            <a:r>
              <a:rPr sz="1800" dirty="0">
                <a:latin typeface="Microsoft Sans Serif"/>
                <a:cs typeface="Microsoft Sans Serif"/>
              </a:rPr>
              <a:t>9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оценивание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заказчиком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101" y="1087374"/>
            <a:ext cx="7811134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Модель</a:t>
            </a:r>
            <a:r>
              <a:rPr spc="-7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определяет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четыре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действия,</a:t>
            </a:r>
            <a:r>
              <a:rPr spc="-8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представляемые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четырьмя 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квадрантами</a:t>
            </a:r>
            <a:r>
              <a:rPr spc="-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спирали.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2101" y="2002027"/>
            <a:ext cx="797242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indent="-28003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2735" algn="l"/>
              </a:tabLst>
            </a:pPr>
            <a:r>
              <a:rPr sz="2000" dirty="0">
                <a:solidFill>
                  <a:srgbClr val="CC00CC"/>
                </a:solidFill>
                <a:latin typeface="Microsoft Sans Serif"/>
                <a:cs typeface="Microsoft Sans Serif"/>
              </a:rPr>
              <a:t>Планирование</a:t>
            </a:r>
            <a:r>
              <a:rPr sz="2000" spc="-8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определение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целей,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вариантов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ограничений.</a:t>
            </a:r>
            <a:endParaRPr sz="2000">
              <a:latin typeface="Microsoft Sans Serif"/>
              <a:cs typeface="Microsoft Sans Serif"/>
            </a:endParaRPr>
          </a:p>
          <a:p>
            <a:pPr marL="12700" marR="680720" indent="280035">
              <a:lnSpc>
                <a:spcPct val="100000"/>
              </a:lnSpc>
              <a:buAutoNum type="arabicPeriod"/>
              <a:tabLst>
                <a:tab pos="292735" algn="l"/>
              </a:tabLst>
            </a:pPr>
            <a:r>
              <a:rPr sz="2000" dirty="0">
                <a:solidFill>
                  <a:srgbClr val="CC00CC"/>
                </a:solidFill>
                <a:latin typeface="Microsoft Sans Serif"/>
                <a:cs typeface="Microsoft Sans Serif"/>
              </a:rPr>
              <a:t>Анализ</a:t>
            </a:r>
            <a:r>
              <a:rPr sz="2000" spc="-60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CC00CC"/>
                </a:solidFill>
                <a:latin typeface="Microsoft Sans Serif"/>
                <a:cs typeface="Microsoft Sans Serif"/>
              </a:rPr>
              <a:t>риска</a:t>
            </a:r>
            <a:r>
              <a:rPr sz="2000" spc="-6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анализ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вариантов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распознавание/выбор риска.</a:t>
            </a:r>
            <a:endParaRPr sz="2000">
              <a:latin typeface="Microsoft Sans Serif"/>
              <a:cs typeface="Microsoft Sans Serif"/>
            </a:endParaRPr>
          </a:p>
          <a:p>
            <a:pPr marL="292100" indent="-279400">
              <a:lnSpc>
                <a:spcPct val="100000"/>
              </a:lnSpc>
              <a:buAutoNum type="arabicPeriod"/>
              <a:tabLst>
                <a:tab pos="292100" algn="l"/>
              </a:tabLst>
            </a:pPr>
            <a:r>
              <a:rPr sz="2000" spc="-20" dirty="0">
                <a:solidFill>
                  <a:srgbClr val="CC00CC"/>
                </a:solidFill>
                <a:latin typeface="Microsoft Sans Serif"/>
                <a:cs typeface="Microsoft Sans Serif"/>
              </a:rPr>
              <a:t>Конструирование</a:t>
            </a:r>
            <a:r>
              <a:rPr sz="2000" spc="-6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продукта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следующего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уровня.</a:t>
            </a:r>
            <a:endParaRPr sz="2000">
              <a:latin typeface="Microsoft Sans Serif"/>
              <a:cs typeface="Microsoft Sans Serif"/>
            </a:endParaRPr>
          </a:p>
          <a:p>
            <a:pPr marL="12700" marR="1079500" indent="280035">
              <a:lnSpc>
                <a:spcPct val="100000"/>
              </a:lnSpc>
              <a:buAutoNum type="arabicPeriod"/>
              <a:tabLst>
                <a:tab pos="292735" algn="l"/>
              </a:tabLst>
            </a:pPr>
            <a:r>
              <a:rPr sz="2000" dirty="0">
                <a:solidFill>
                  <a:srgbClr val="CC00CC"/>
                </a:solidFill>
                <a:latin typeface="Microsoft Sans Serif"/>
                <a:cs typeface="Microsoft Sans Serif"/>
              </a:rPr>
              <a:t>Оценивание</a:t>
            </a:r>
            <a:r>
              <a:rPr sz="2000" spc="-75" dirty="0">
                <a:solidFill>
                  <a:srgbClr val="CC00CC"/>
                </a:solidFill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оценка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заказчиком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текущих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результатов </a:t>
            </a:r>
            <a:r>
              <a:rPr sz="2000" spc="-10" dirty="0">
                <a:latin typeface="Microsoft Sans Serif"/>
                <a:cs typeface="Microsoft Sans Serif"/>
              </a:rPr>
              <a:t>конструирования.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36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301" y="870584"/>
            <a:ext cx="7604759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Достоинства</a:t>
            </a:r>
            <a:r>
              <a:rPr sz="2000" b="1" i="1" spc="-6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спиральной</a:t>
            </a:r>
            <a:r>
              <a:rPr sz="2000" b="1" i="1" spc="-5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i="1" spc="-10" dirty="0">
                <a:solidFill>
                  <a:srgbClr val="CC00CC"/>
                </a:solidFill>
                <a:latin typeface="Arial"/>
                <a:cs typeface="Arial"/>
              </a:rPr>
              <a:t>модели:</a:t>
            </a:r>
            <a:endParaRPr sz="2000">
              <a:latin typeface="Arial"/>
              <a:cs typeface="Arial"/>
            </a:endParaRPr>
          </a:p>
          <a:p>
            <a:pPr marL="12700" marR="21590" indent="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наиболее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реально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виде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эволюции)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отображает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разработку </a:t>
            </a:r>
            <a:r>
              <a:rPr sz="2000" spc="-25" dirty="0">
                <a:latin typeface="Microsoft Sans Serif"/>
                <a:cs typeface="Microsoft Sans Serif"/>
              </a:rPr>
              <a:t>программного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обеспечения;</a:t>
            </a:r>
            <a:endParaRPr sz="2000">
              <a:latin typeface="Microsoft Sans Serif"/>
              <a:cs typeface="Microsoft Sans Serif"/>
            </a:endParaRPr>
          </a:p>
          <a:p>
            <a:pPr marL="12700" marR="330200" indent="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позволяет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явно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учитывать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риск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каждом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витке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эволюции разработки;</a:t>
            </a:r>
            <a:endParaRPr sz="2000">
              <a:latin typeface="Microsoft Sans Serif"/>
              <a:cs typeface="Microsoft Sans Serif"/>
            </a:endParaRPr>
          </a:p>
          <a:p>
            <a:pPr marL="12700" marR="56515" indent="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включает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шаг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системного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подхода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итерационную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структуру разработки;</a:t>
            </a:r>
            <a:endParaRPr sz="2000">
              <a:latin typeface="Microsoft Sans Serif"/>
              <a:cs typeface="Microsoft Sans Serif"/>
            </a:endParaRPr>
          </a:p>
          <a:p>
            <a:pPr marL="12700" marR="1056005" indent="29464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0734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использует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моделирование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уменьшения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риска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совершенствования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программного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изделия.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Sans Serif"/>
              <a:buAutoNum type="arabicParenR"/>
            </a:pPr>
            <a:endParaRPr sz="2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Недостатки</a:t>
            </a:r>
            <a:r>
              <a:rPr sz="2000" b="1" i="1" spc="-4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спиральной </a:t>
            </a:r>
            <a:r>
              <a:rPr sz="2000" b="1" i="1" spc="-10" dirty="0">
                <a:solidFill>
                  <a:srgbClr val="CC00CC"/>
                </a:solidFill>
                <a:latin typeface="Arial"/>
                <a:cs typeface="Arial"/>
              </a:rPr>
              <a:t>модели:</a:t>
            </a:r>
            <a:endParaRPr sz="2000">
              <a:latin typeface="Arial"/>
              <a:cs typeface="Arial"/>
            </a:endParaRPr>
          </a:p>
          <a:p>
            <a:pPr marL="12700" marR="5080" lvl="1" indent="29464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0734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новизна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(отсутствует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достаточная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статистика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эффективности модели);</a:t>
            </a:r>
            <a:endParaRPr sz="2000">
              <a:latin typeface="Microsoft Sans Serif"/>
              <a:cs typeface="Microsoft Sans Serif"/>
            </a:endParaRPr>
          </a:p>
          <a:p>
            <a:pPr marL="307340" lvl="1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повышенные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заказчику;</a:t>
            </a:r>
            <a:endParaRPr sz="2000">
              <a:latin typeface="Microsoft Sans Serif"/>
              <a:cs typeface="Microsoft Sans Serif"/>
            </a:endParaRPr>
          </a:p>
          <a:p>
            <a:pPr marL="307340" lvl="1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трудности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контроля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временем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122" y="938783"/>
            <a:ext cx="7516695" cy="5564062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901" y="800862"/>
            <a:ext cx="675767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1.2.3.</a:t>
            </a:r>
            <a:r>
              <a:rPr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Инкрементная</a:t>
            </a:r>
            <a:r>
              <a:rPr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FF0000"/>
                </a:solidFill>
                <a:latin typeface="Arial"/>
                <a:cs typeface="Arial"/>
              </a:rPr>
              <a:t>модель</a:t>
            </a:r>
          </a:p>
          <a:p>
            <a:pPr marL="12700">
              <a:lnSpc>
                <a:spcPct val="100000"/>
              </a:lnSpc>
            </a:pP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Модель</a:t>
            </a:r>
            <a:r>
              <a:rPr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итеративной</a:t>
            </a:r>
            <a:r>
              <a:rPr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и</a:t>
            </a:r>
            <a:r>
              <a:rPr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инкрементальной</a:t>
            </a:r>
            <a:r>
              <a:rPr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FF0000"/>
                </a:solidFill>
                <a:latin typeface="Arial"/>
                <a:cs typeface="Arial"/>
              </a:rPr>
              <a:t>разработки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5901" y="1410462"/>
            <a:ext cx="7964805" cy="5208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(англ.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iterative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and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incremental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development,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IID</a:t>
            </a:r>
            <a:r>
              <a:rPr sz="2000" dirty="0">
                <a:latin typeface="Microsoft Sans Serif"/>
                <a:cs typeface="Microsoft Sans Serif"/>
              </a:rPr>
              <a:t>),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получившей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также</a:t>
            </a:r>
            <a:endParaRPr sz="20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Т.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Гилба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70-е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гг.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название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i="1" spc="-10" dirty="0">
                <a:latin typeface="Arial"/>
                <a:cs typeface="Arial"/>
              </a:rPr>
              <a:t>эволюционной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модели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12700" marR="115570" algn="just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Модель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IID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предполагает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разбиение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жизненного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цикла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spc="-20" dirty="0">
                <a:latin typeface="Microsoft Sans Serif"/>
                <a:cs typeface="Microsoft Sans Serif"/>
              </a:rPr>
              <a:t>последовательность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итераций,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каждая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напоминает</a:t>
            </a:r>
            <a:endParaRPr sz="2000">
              <a:latin typeface="Microsoft Sans Serif"/>
              <a:cs typeface="Microsoft Sans Serif"/>
            </a:endParaRPr>
          </a:p>
          <a:p>
            <a:pPr marL="12700" marR="78740" algn="just">
              <a:lnSpc>
                <a:spcPct val="100000"/>
              </a:lnSpc>
            </a:pPr>
            <a:r>
              <a:rPr sz="2000" spc="-20" dirty="0">
                <a:latin typeface="Microsoft Sans Serif"/>
                <a:cs typeface="Microsoft Sans Serif"/>
              </a:rPr>
              <a:t>«мини-</a:t>
            </a:r>
            <a:r>
              <a:rPr sz="2000" spc="-10" dirty="0">
                <a:latin typeface="Microsoft Sans Serif"/>
                <a:cs typeface="Microsoft Sans Serif"/>
              </a:rPr>
              <a:t>проект»,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включая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процессы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разработки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 </a:t>
            </a:r>
            <a:r>
              <a:rPr sz="2000" spc="-10" dirty="0">
                <a:latin typeface="Microsoft Sans Serif"/>
                <a:cs typeface="Microsoft Sans Serif"/>
              </a:rPr>
              <a:t>созданию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меньших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фрагментов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функциональности,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сравнению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проектом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0" dirty="0">
                <a:latin typeface="Microsoft Sans Serif"/>
                <a:cs typeface="Microsoft Sans Serif"/>
              </a:rPr>
              <a:t> целом.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2000" b="1" dirty="0">
                <a:solidFill>
                  <a:srgbClr val="CC00CC"/>
                </a:solidFill>
                <a:latin typeface="Arial"/>
                <a:cs typeface="Arial"/>
              </a:rPr>
              <a:t>Цель</a:t>
            </a:r>
            <a:r>
              <a:rPr sz="2000" b="1" spc="-5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C00CC"/>
                </a:solidFill>
                <a:latin typeface="Arial"/>
                <a:cs typeface="Arial"/>
              </a:rPr>
              <a:t>каждой</a:t>
            </a:r>
            <a:r>
              <a:rPr sz="2000" b="1" spc="-6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итерации</a:t>
            </a:r>
            <a:r>
              <a:rPr sz="2000" b="1" i="1" spc="-5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получение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работающей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версии </a:t>
            </a:r>
            <a:r>
              <a:rPr sz="2000" spc="-20" dirty="0">
                <a:latin typeface="Microsoft Sans Serif"/>
                <a:cs typeface="Microsoft Sans Serif"/>
              </a:rPr>
              <a:t>программной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включающей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функциональность, определённую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интегрированным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содержанием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предыдущих</a:t>
            </a:r>
            <a:r>
              <a:rPr sz="2000" spc="-50" dirty="0">
                <a:latin typeface="Microsoft Sans Serif"/>
                <a:cs typeface="Microsoft Sans Serif"/>
              </a:rPr>
              <a:t> и </a:t>
            </a:r>
            <a:r>
              <a:rPr sz="2000" spc="-10" dirty="0">
                <a:latin typeface="Microsoft Sans Serif"/>
                <a:cs typeface="Microsoft Sans Serif"/>
              </a:rPr>
              <a:t>текущей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итерации.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Результат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финальной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содержит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всю </a:t>
            </a:r>
            <a:r>
              <a:rPr sz="2000" dirty="0">
                <a:latin typeface="Microsoft Sans Serif"/>
                <a:cs typeface="Microsoft Sans Serif"/>
              </a:rPr>
              <a:t>требуемую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функциональность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продукта.</a:t>
            </a:r>
            <a:r>
              <a:rPr sz="2000" spc="-45" dirty="0">
                <a:latin typeface="Microsoft Sans Serif"/>
                <a:cs typeface="Microsoft Sans Serif"/>
              </a:rPr>
              <a:t> Таким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образом,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с </a:t>
            </a:r>
            <a:r>
              <a:rPr sz="2000" spc="-20" dirty="0">
                <a:latin typeface="Microsoft Sans Serif"/>
                <a:cs typeface="Microsoft Sans Serif"/>
              </a:rPr>
              <a:t>завершением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каждой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получает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приращение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780" dirty="0">
                <a:latin typeface="Microsoft Sans Serif"/>
                <a:cs typeface="Microsoft Sans Serif"/>
              </a:rPr>
              <a:t>— </a:t>
            </a:r>
            <a:r>
              <a:rPr sz="2000" i="1" dirty="0">
                <a:solidFill>
                  <a:srgbClr val="CC00CC"/>
                </a:solidFill>
                <a:latin typeface="Arial"/>
                <a:cs typeface="Arial"/>
              </a:rPr>
              <a:t>инкремент</a:t>
            </a:r>
            <a:r>
              <a:rPr sz="2000" i="1" spc="-9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возможностям,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следовательно, </a:t>
            </a:r>
            <a:r>
              <a:rPr sz="2000" spc="-20" dirty="0">
                <a:latin typeface="Microsoft Sans Serif"/>
                <a:cs typeface="Microsoft Sans Serif"/>
              </a:rPr>
              <a:t>развиваются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i="1" spc="-10" dirty="0">
                <a:solidFill>
                  <a:srgbClr val="CC00CC"/>
                </a:solidFill>
                <a:latin typeface="Arial"/>
                <a:cs typeface="Arial"/>
              </a:rPr>
              <a:t>эволюционно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Итеративность,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инкрементальность</a:t>
            </a:r>
            <a:r>
              <a:rPr sz="2000" spc="-50" dirty="0">
                <a:latin typeface="Microsoft Sans Serif"/>
                <a:cs typeface="Microsoft Sans Serif"/>
              </a:rPr>
              <a:t> и </a:t>
            </a:r>
            <a:r>
              <a:rPr sz="2000" spc="-10" dirty="0">
                <a:latin typeface="Microsoft Sans Serif"/>
                <a:cs typeface="Microsoft Sans Serif"/>
              </a:rPr>
              <a:t>эволюционность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данном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случае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есть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выражение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одного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же </a:t>
            </a:r>
            <a:r>
              <a:rPr sz="2000" dirty="0">
                <a:latin typeface="Microsoft Sans Serif"/>
                <a:cs typeface="Microsoft Sans Serif"/>
              </a:rPr>
              <a:t>смысла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разными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словами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слегка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разных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точек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зрения.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36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04" y="1756495"/>
            <a:ext cx="8496744" cy="33639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00020" y="6001003"/>
            <a:ext cx="37458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Microsoft Sans Serif"/>
                <a:cs typeface="Microsoft Sans Serif"/>
              </a:rPr>
              <a:t>Рис. 1.3.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Инкрементная </a:t>
            </a:r>
            <a:r>
              <a:rPr sz="2000" spc="-10" dirty="0">
                <a:latin typeface="Microsoft Sans Serif"/>
                <a:cs typeface="Microsoft Sans Serif"/>
              </a:rPr>
              <a:t>модель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901" y="1180591"/>
            <a:ext cx="792924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Достоинства</a:t>
            </a:r>
            <a:r>
              <a:rPr b="1" i="1" spc="-8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итеративной</a:t>
            </a:r>
            <a:r>
              <a:rPr b="1" i="1" spc="-7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spc="-10" dirty="0">
                <a:solidFill>
                  <a:srgbClr val="CC00CC"/>
                </a:solidFill>
                <a:latin typeface="Arial"/>
                <a:cs typeface="Arial"/>
              </a:rPr>
              <a:t>модели:</a:t>
            </a:r>
          </a:p>
          <a:p>
            <a:pPr marL="12700" marR="5080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По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выражению</a:t>
            </a:r>
            <a:r>
              <a:rPr spc="-7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85" dirty="0">
                <a:solidFill>
                  <a:srgbClr val="000000"/>
                </a:solidFill>
                <a:latin typeface="Microsoft Sans Serif"/>
                <a:cs typeface="Microsoft Sans Serif"/>
              </a:rPr>
              <a:t>Т.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Гилба,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«эволюция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830" dirty="0">
                <a:solidFill>
                  <a:srgbClr val="000000"/>
                </a:solidFill>
                <a:latin typeface="Microsoft Sans Serif"/>
                <a:cs typeface="Microsoft Sans Serif"/>
              </a:rPr>
              <a:t>—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прием,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предназначенный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для</a:t>
            </a:r>
            <a:r>
              <a:rPr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создания</a:t>
            </a:r>
            <a:r>
              <a:rPr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видимости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стабильности.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Шансы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 успешного создания</a:t>
            </a:r>
            <a:r>
              <a:rPr spc="-7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сложной</a:t>
            </a:r>
            <a:r>
              <a:rPr spc="-7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системы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будут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максимальными,</a:t>
            </a:r>
            <a:r>
              <a:rPr spc="-8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если</a:t>
            </a:r>
            <a:r>
              <a:rPr spc="-7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она 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реализуется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в</a:t>
            </a:r>
            <a:r>
              <a:rPr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серии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небольших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шагов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если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каждый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шаг </a:t>
            </a:r>
            <a:r>
              <a:rPr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заключает</a:t>
            </a:r>
            <a:r>
              <a:rPr spc="-8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в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себе</a:t>
            </a:r>
            <a:r>
              <a:rPr spc="-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четко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определённый</a:t>
            </a:r>
            <a:r>
              <a:rPr spc="-7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успех,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а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также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возможность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5901" y="3010026"/>
            <a:ext cx="7884795" cy="176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0"/>
              </a:spcBef>
            </a:pPr>
            <a:r>
              <a:rPr sz="2000" spc="-20" dirty="0">
                <a:latin typeface="Microsoft Sans Serif"/>
                <a:cs typeface="Microsoft Sans Serif"/>
              </a:rPr>
              <a:t>«отката»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предыдущему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успешному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этапу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случае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неудачи. </a:t>
            </a:r>
            <a:r>
              <a:rPr sz="2000" dirty="0">
                <a:latin typeface="Microsoft Sans Serif"/>
                <a:cs typeface="Microsoft Sans Serif"/>
              </a:rPr>
              <a:t>Перед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тем,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как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пустить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дело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ресурсы,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предназначенные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 </a:t>
            </a:r>
            <a:r>
              <a:rPr sz="2000" spc="-10" dirty="0">
                <a:latin typeface="Microsoft Sans Serif"/>
                <a:cs typeface="Microsoft Sans Serif"/>
              </a:rPr>
              <a:t>создания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разработчик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имеет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возможность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получать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из </a:t>
            </a:r>
            <a:r>
              <a:rPr sz="2000" spc="-10" dirty="0">
                <a:latin typeface="Microsoft Sans Serif"/>
                <a:cs typeface="Microsoft Sans Serif"/>
              </a:rPr>
              <a:t>реального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мира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сигналы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обратной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связи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исправлять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возможные ошибки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проекте»</a:t>
            </a:r>
            <a:r>
              <a:rPr sz="2000" spc="-1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[Ларман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К.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Итеративная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 </a:t>
            </a:r>
            <a:r>
              <a:rPr sz="1400" spc="-20" dirty="0">
                <a:latin typeface="Microsoft Sans Serif"/>
                <a:cs typeface="Microsoft Sans Serif"/>
              </a:rPr>
              <a:t>инкрементальная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разработка: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краткая </a:t>
            </a:r>
            <a:r>
              <a:rPr sz="1400" dirty="0">
                <a:latin typeface="Microsoft Sans Serif"/>
                <a:cs typeface="Microsoft Sans Serif"/>
              </a:rPr>
              <a:t>история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/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К.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Ларман,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В.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Базили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//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Открытые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системы.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580" dirty="0">
                <a:latin typeface="Microsoft Sans Serif"/>
                <a:cs typeface="Microsoft Sans Serif"/>
              </a:rPr>
              <a:t>—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90" dirty="0">
                <a:latin typeface="Microsoft Sans Serif"/>
                <a:cs typeface="Microsoft Sans Serif"/>
              </a:rPr>
              <a:t>2003.—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9]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50442" y="599897"/>
            <a:ext cx="70008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ОСНОВНЫЕ</a:t>
            </a:r>
            <a:r>
              <a:rPr sz="4000" spc="-2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ТИПЫ</a:t>
            </a:r>
            <a:r>
              <a:rPr sz="4000" spc="-1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СТАНДАРТОВ</a:t>
            </a:r>
            <a:endParaRPr sz="40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967" y="1605381"/>
            <a:ext cx="7160895" cy="412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 marR="1158240" indent="-382905">
              <a:lnSpc>
                <a:spcPct val="120100"/>
              </a:lnSpc>
              <a:spcBef>
                <a:spcPts val="100"/>
              </a:spcBef>
              <a:buChar char="■"/>
              <a:tabLst>
                <a:tab pos="394970" algn="l"/>
              </a:tabLst>
            </a:pPr>
            <a:r>
              <a:rPr sz="2000" spc="-4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Государственные</a:t>
            </a:r>
            <a:r>
              <a:rPr sz="2000" spc="-7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стандарты</a:t>
            </a:r>
            <a:r>
              <a:rPr sz="2000" spc="-4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(ГОСТы)</a:t>
            </a:r>
            <a:r>
              <a:rPr sz="2000" spc="-3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принимаются </a:t>
            </a:r>
            <a:r>
              <a:rPr sz="2000" spc="-40" dirty="0">
                <a:latin typeface="Franklin Gothic Medium"/>
                <a:cs typeface="Franklin Gothic Medium"/>
              </a:rPr>
              <a:t>государственными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органами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и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spc="-55" dirty="0">
                <a:latin typeface="Franklin Gothic Medium"/>
                <a:cs typeface="Franklin Gothic Medium"/>
              </a:rPr>
              <a:t>имеют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силу</a:t>
            </a:r>
            <a:r>
              <a:rPr sz="2000" spc="-5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закона.</a:t>
            </a:r>
            <a:endParaRPr sz="2000">
              <a:latin typeface="Franklin Gothic Medium"/>
              <a:cs typeface="Franklin Gothic Medium"/>
            </a:endParaRPr>
          </a:p>
          <a:p>
            <a:pPr marL="394970" marR="62865">
              <a:lnSpc>
                <a:spcPct val="120000"/>
              </a:lnSpc>
            </a:pPr>
            <a:r>
              <a:rPr sz="2000" spc="-50" dirty="0">
                <a:latin typeface="Franklin Gothic Medium"/>
                <a:cs typeface="Franklin Gothic Medium"/>
              </a:rPr>
              <a:t>Разрабатываются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с</a:t>
            </a:r>
            <a:r>
              <a:rPr sz="2000" spc="-35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учетом</a:t>
            </a:r>
            <a:r>
              <a:rPr sz="2000" spc="-75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мирового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опыта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или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на</a:t>
            </a:r>
            <a:r>
              <a:rPr sz="2000" spc="-5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основе </a:t>
            </a:r>
            <a:r>
              <a:rPr sz="2000" spc="-25" dirty="0">
                <a:latin typeface="Franklin Gothic Medium"/>
                <a:cs typeface="Franklin Gothic Medium"/>
              </a:rPr>
              <a:t>отраслевых</a:t>
            </a:r>
            <a:r>
              <a:rPr sz="2000" spc="-90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стандартов.</a:t>
            </a:r>
            <a:r>
              <a:rPr sz="2000" spc="-7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Могут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иметь</a:t>
            </a:r>
            <a:r>
              <a:rPr sz="2000" spc="-8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как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рекомендательный, </a:t>
            </a:r>
            <a:r>
              <a:rPr sz="2000" spc="-10" dirty="0">
                <a:latin typeface="Franklin Gothic Medium"/>
                <a:cs typeface="Franklin Gothic Medium"/>
              </a:rPr>
              <a:t>так</a:t>
            </a:r>
            <a:r>
              <a:rPr sz="2000" spc="-8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и</a:t>
            </a:r>
            <a:r>
              <a:rPr sz="2000" spc="-85" dirty="0">
                <a:latin typeface="Franklin Gothic Medium"/>
                <a:cs typeface="Franklin Gothic Medium"/>
              </a:rPr>
              <a:t> </a:t>
            </a:r>
            <a:r>
              <a:rPr sz="2000" spc="-45" dirty="0">
                <a:latin typeface="Franklin Gothic Medium"/>
                <a:cs typeface="Franklin Gothic Medium"/>
              </a:rPr>
              <a:t>обязательный</a:t>
            </a:r>
            <a:r>
              <a:rPr sz="2000" spc="-8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характер.</a:t>
            </a:r>
            <a:r>
              <a:rPr sz="2000" spc="34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Для</a:t>
            </a:r>
            <a:r>
              <a:rPr sz="2000" spc="-70" dirty="0">
                <a:latin typeface="Franklin Gothic Medium"/>
                <a:cs typeface="Franklin Gothic Medium"/>
              </a:rPr>
              <a:t> </a:t>
            </a:r>
            <a:r>
              <a:rPr sz="2000" spc="-40" dirty="0">
                <a:latin typeface="Franklin Gothic Medium"/>
                <a:cs typeface="Franklin Gothic Medium"/>
              </a:rPr>
              <a:t>сертификации</a:t>
            </a:r>
            <a:r>
              <a:rPr sz="2000" spc="-8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создаются </a:t>
            </a:r>
            <a:r>
              <a:rPr sz="2000" spc="-35" dirty="0">
                <a:latin typeface="Franklin Gothic Medium"/>
                <a:cs typeface="Franklin Gothic Medium"/>
              </a:rPr>
              <a:t>государственные</a:t>
            </a:r>
            <a:r>
              <a:rPr sz="2000" spc="-3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или</a:t>
            </a:r>
            <a:r>
              <a:rPr sz="2000" spc="-25" dirty="0">
                <a:latin typeface="Franklin Gothic Medium"/>
                <a:cs typeface="Franklin Gothic Medium"/>
              </a:rPr>
              <a:t> </a:t>
            </a:r>
            <a:r>
              <a:rPr sz="2000" spc="-35" dirty="0">
                <a:latin typeface="Franklin Gothic Medium"/>
                <a:cs typeface="Franklin Gothic Medium"/>
              </a:rPr>
              <a:t>лицензированные</a:t>
            </a:r>
            <a:r>
              <a:rPr sz="2000" spc="-3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органы</a:t>
            </a:r>
            <a:endParaRPr sz="2000">
              <a:latin typeface="Franklin Gothic Medium"/>
              <a:cs typeface="Franklin Gothic Medium"/>
            </a:endParaRPr>
          </a:p>
          <a:p>
            <a:pPr marL="39497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Franklin Gothic Medium"/>
                <a:cs typeface="Franklin Gothic Medium"/>
              </a:rPr>
              <a:t>сертификации</a:t>
            </a:r>
            <a:endParaRPr sz="2000">
              <a:latin typeface="Franklin Gothic Medium"/>
              <a:cs typeface="Franklin Gothic Medium"/>
            </a:endParaRPr>
          </a:p>
          <a:p>
            <a:pPr marL="394970" indent="-382270">
              <a:lnSpc>
                <a:spcPct val="100000"/>
              </a:lnSpc>
              <a:spcBef>
                <a:spcPts val="1080"/>
              </a:spcBef>
              <a:buChar char="■"/>
              <a:tabLst>
                <a:tab pos="394970" algn="l"/>
              </a:tabLst>
            </a:pPr>
            <a:r>
              <a:rPr sz="2000" spc="-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Международные</a:t>
            </a:r>
            <a:r>
              <a:rPr sz="2000" spc="-4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стандарты</a:t>
            </a:r>
            <a:r>
              <a:rPr sz="2000" spc="-2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45" dirty="0">
                <a:latin typeface="Franklin Gothic Medium"/>
                <a:cs typeface="Franklin Gothic Medium"/>
              </a:rPr>
              <a:t>разрабатываются</a:t>
            </a:r>
            <a:r>
              <a:rPr sz="200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специальными</a:t>
            </a:r>
            <a:endParaRPr sz="2000">
              <a:latin typeface="Franklin Gothic Medium"/>
              <a:cs typeface="Franklin Gothic Medium"/>
            </a:endParaRPr>
          </a:p>
          <a:p>
            <a:pPr marL="394970" marR="395605">
              <a:lnSpc>
                <a:spcPct val="120000"/>
              </a:lnSpc>
            </a:pPr>
            <a:r>
              <a:rPr sz="2000" spc="-40" dirty="0">
                <a:latin typeface="Franklin Gothic Medium"/>
                <a:cs typeface="Franklin Gothic Medium"/>
              </a:rPr>
              <a:t>международными</a:t>
            </a:r>
            <a:r>
              <a:rPr sz="2000" spc="-70" dirty="0">
                <a:latin typeface="Franklin Gothic Medium"/>
                <a:cs typeface="Franklin Gothic Medium"/>
              </a:rPr>
              <a:t> </a:t>
            </a:r>
            <a:r>
              <a:rPr sz="2000" spc="-35" dirty="0">
                <a:latin typeface="Franklin Gothic Medium"/>
                <a:cs typeface="Franklin Gothic Medium"/>
              </a:rPr>
              <a:t>организациями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на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основе</a:t>
            </a:r>
            <a:r>
              <a:rPr sz="2000" spc="-5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мирового </a:t>
            </a:r>
            <a:r>
              <a:rPr sz="2000" spc="-30" dirty="0">
                <a:latin typeface="Franklin Gothic Medium"/>
                <a:cs typeface="Franklin Gothic Medium"/>
              </a:rPr>
              <a:t>опыта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и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лучших</a:t>
            </a:r>
            <a:r>
              <a:rPr sz="2000" spc="-35" dirty="0">
                <a:latin typeface="Franklin Gothic Medium"/>
                <a:cs typeface="Franklin Gothic Medium"/>
              </a:rPr>
              <a:t> </a:t>
            </a:r>
            <a:r>
              <a:rPr sz="2000" spc="-40" dirty="0">
                <a:latin typeface="Franklin Gothic Medium"/>
                <a:cs typeface="Franklin Gothic Medium"/>
              </a:rPr>
              <a:t>корпоративных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стандартов.</a:t>
            </a:r>
            <a:r>
              <a:rPr sz="2000" spc="-45" dirty="0">
                <a:latin typeface="Franklin Gothic Medium"/>
                <a:cs typeface="Franklin Gothic Medium"/>
              </a:rPr>
              <a:t> Имеют</a:t>
            </a:r>
            <a:r>
              <a:rPr sz="2000" spc="-6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сугубо </a:t>
            </a:r>
            <a:r>
              <a:rPr sz="2000" spc="-40" dirty="0">
                <a:latin typeface="Franklin Gothic Medium"/>
                <a:cs typeface="Franklin Gothic Medium"/>
              </a:rPr>
              <a:t>рекомендательный</a:t>
            </a:r>
            <a:r>
              <a:rPr sz="2000" spc="1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характер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901" y="1288541"/>
            <a:ext cx="737108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Недостатки</a:t>
            </a:r>
            <a:r>
              <a:rPr b="1" i="1" spc="-6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итеративной</a:t>
            </a:r>
            <a:r>
              <a:rPr b="1" i="1" spc="-20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spc="-10" dirty="0">
                <a:solidFill>
                  <a:srgbClr val="CC00CC"/>
                </a:solidFill>
                <a:latin typeface="Arial"/>
                <a:cs typeface="Arial"/>
              </a:rPr>
              <a:t>модели: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1)целостное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понимание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возможностей</a:t>
            </a:r>
            <a:r>
              <a:rPr spc="-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ограничений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проекта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5901" y="1897837"/>
            <a:ext cx="7857490" cy="307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очень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долгое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отсутствует;</a:t>
            </a:r>
            <a:endParaRPr sz="2000">
              <a:latin typeface="Microsoft Sans Serif"/>
              <a:cs typeface="Microsoft Sans Serif"/>
            </a:endParaRPr>
          </a:p>
          <a:p>
            <a:pPr marL="12700" marR="5080" indent="294640">
              <a:lnSpc>
                <a:spcPct val="100000"/>
              </a:lnSpc>
              <a:buAutoNum type="arabicParenR" startAt="2"/>
              <a:tabLst>
                <a:tab pos="30734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итерациях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приходится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отбрасывать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часть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сделанной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ранее работы;</a:t>
            </a:r>
            <a:endParaRPr sz="2000">
              <a:latin typeface="Microsoft Sans Serif"/>
              <a:cs typeface="Microsoft Sans Serif"/>
            </a:endParaRPr>
          </a:p>
          <a:p>
            <a:pPr marL="12700" marR="67310" indent="294640">
              <a:lnSpc>
                <a:spcPct val="100000"/>
              </a:lnSpc>
              <a:buAutoNum type="arabicParenR" startAt="2"/>
              <a:tabLst>
                <a:tab pos="307340" algn="l"/>
              </a:tabLst>
            </a:pPr>
            <a:r>
              <a:rPr sz="2000" dirty="0">
                <a:latin typeface="Microsoft Sans Serif"/>
                <a:cs typeface="Microsoft Sans Serif"/>
              </a:rPr>
              <a:t>добросовестность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специалистов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выполнении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всё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же </a:t>
            </a:r>
            <a:r>
              <a:rPr sz="2000" spc="-10" dirty="0">
                <a:latin typeface="Microsoft Sans Serif"/>
                <a:cs typeface="Microsoft Sans Serif"/>
              </a:rPr>
              <a:t>снижается,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психологически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объяснимо,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ведь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над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ними </a:t>
            </a:r>
            <a:r>
              <a:rPr sz="2000" spc="-10" dirty="0">
                <a:latin typeface="Microsoft Sans Serif"/>
                <a:cs typeface="Microsoft Sans Serif"/>
              </a:rPr>
              <a:t>постоянно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довлеет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ощущение,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«всё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равно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всё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можно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будет переделать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улучшить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позже»;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25" dirty="0">
                <a:latin typeface="Microsoft Sans Serif"/>
                <a:cs typeface="Microsoft Sans Serif"/>
              </a:rPr>
              <a:t>Различные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варианты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итерационного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подхода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реализованы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большинстве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современных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методологий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35" dirty="0">
                <a:latin typeface="Microsoft Sans Serif"/>
                <a:cs typeface="Microsoft Sans Serif"/>
              </a:rPr>
              <a:t>(RUP,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MSF,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XP).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990600"/>
            <a:ext cx="6771132" cy="5502947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36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801" y="1020318"/>
            <a:ext cx="7911465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1.2.4.</a:t>
            </a:r>
            <a:r>
              <a:rPr sz="20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Макетирование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или</a:t>
            </a:r>
            <a:r>
              <a:rPr sz="20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прототипирование</a:t>
            </a:r>
            <a:r>
              <a:rPr sz="20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(prototyping)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50800" marR="43180">
              <a:lnSpc>
                <a:spcPct val="100000"/>
              </a:lnSpc>
            </a:pPr>
            <a:r>
              <a:rPr sz="2000" b="1" spc="-65" dirty="0">
                <a:solidFill>
                  <a:srgbClr val="FF0000"/>
                </a:solidFill>
                <a:latin typeface="Arial"/>
                <a:cs typeface="Arial"/>
              </a:rPr>
              <a:t>Прототипи</a:t>
            </a:r>
            <a:r>
              <a:rPr sz="3000" b="1" spc="-97" baseline="-8333" dirty="0">
                <a:solidFill>
                  <a:srgbClr val="FF0000"/>
                </a:solidFill>
                <a:latin typeface="Arial"/>
                <a:cs typeface="Arial"/>
              </a:rPr>
              <a:t>́</a:t>
            </a:r>
            <a:r>
              <a:rPr sz="3000" b="1" spc="-277" baseline="-83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рование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программного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обеспечения</a:t>
            </a:r>
            <a:r>
              <a:rPr sz="2000" b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(от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англ. </a:t>
            </a:r>
            <a:r>
              <a:rPr sz="2000" dirty="0">
                <a:latin typeface="Microsoft Sans Serif"/>
                <a:cs typeface="Microsoft Sans Serif"/>
              </a:rPr>
              <a:t>prototyping)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разработки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программного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(ПО),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создания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b="1" spc="-90" dirty="0">
                <a:latin typeface="Arial"/>
                <a:cs typeface="Arial"/>
              </a:rPr>
              <a:t>прототи</a:t>
            </a:r>
            <a:r>
              <a:rPr sz="3000" b="1" spc="-135" baseline="-9722" dirty="0">
                <a:latin typeface="Arial"/>
                <a:cs typeface="Arial"/>
              </a:rPr>
              <a:t>́</a:t>
            </a:r>
            <a:r>
              <a:rPr sz="3000" b="1" spc="-277" baseline="-9722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па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программы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макета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(черновой, </a:t>
            </a:r>
            <a:r>
              <a:rPr sz="2000" dirty="0">
                <a:latin typeface="Microsoft Sans Serif"/>
                <a:cs typeface="Microsoft Sans Serif"/>
              </a:rPr>
              <a:t>пробной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версии)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программы,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обычно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целью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проверки </a:t>
            </a:r>
            <a:r>
              <a:rPr sz="2000" spc="-20" dirty="0">
                <a:latin typeface="Microsoft Sans Serif"/>
                <a:cs typeface="Microsoft Sans Serif"/>
              </a:rPr>
              <a:t>пригодности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предлагаемых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концепций, архитектурных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и/или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технологических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решений,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также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 </a:t>
            </a:r>
            <a:r>
              <a:rPr sz="2000" spc="-10" dirty="0">
                <a:latin typeface="Microsoft Sans Serif"/>
                <a:cs typeface="Microsoft Sans Serif"/>
              </a:rPr>
              <a:t>представления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программы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заказчику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ранних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стадиях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процесса разработки.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36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809" y="1770549"/>
            <a:ext cx="6959287" cy="36277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80079" y="6001003"/>
            <a:ext cx="2967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Рис.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1.4.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Макетирование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36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3042" y="898484"/>
            <a:ext cx="3478695" cy="48549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2563" y="6077203"/>
            <a:ext cx="71227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Рис.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1.5.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Последовательность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действий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макетировании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6963" y="1265936"/>
            <a:ext cx="842327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Быстрое</a:t>
            </a:r>
            <a:r>
              <a:rPr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FF0000"/>
                </a:solidFill>
                <a:latin typeface="Arial"/>
                <a:cs typeface="Arial"/>
              </a:rPr>
              <a:t>прототипирование</a:t>
            </a:r>
          </a:p>
          <a:p>
            <a:pPr marL="12700" marR="5080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При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быстром</a:t>
            </a:r>
            <a:r>
              <a:rPr i="1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0000"/>
                </a:solidFill>
                <a:latin typeface="Arial"/>
                <a:cs typeface="Arial"/>
              </a:rPr>
              <a:t>прототипировании</a:t>
            </a:r>
            <a:r>
              <a:rPr i="1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(англ.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Rapid</a:t>
            </a:r>
            <a:r>
              <a:rPr i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rototyping</a:t>
            </a:r>
            <a:r>
              <a:rPr i="1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или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throwaway</a:t>
            </a:r>
            <a:r>
              <a:rPr i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prototyping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)</a:t>
            </a:r>
            <a:r>
              <a:rPr spc="-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предполагается,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что</a:t>
            </a:r>
            <a:r>
              <a:rPr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мы</a:t>
            </a:r>
            <a:r>
              <a:rPr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создаем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70" dirty="0">
                <a:solidFill>
                  <a:srgbClr val="000000"/>
                </a:solidFill>
                <a:latin typeface="Microsoft Sans Serif"/>
                <a:cs typeface="Microsoft Sans Serif"/>
              </a:rPr>
              <a:t>макет,</a:t>
            </a:r>
            <a:r>
              <a:rPr spc="-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который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на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45" dirty="0">
                <a:solidFill>
                  <a:srgbClr val="000000"/>
                </a:solidFill>
                <a:latin typeface="Microsoft Sans Serif"/>
                <a:cs typeface="Microsoft Sans Serif"/>
              </a:rPr>
              <a:t>каком-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то</a:t>
            </a:r>
            <a:r>
              <a:rPr spc="-7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этапе</a:t>
            </a:r>
            <a:r>
              <a:rPr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будет</a:t>
            </a:r>
            <a:r>
              <a:rPr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оставлен</a:t>
            </a:r>
            <a:r>
              <a:rPr spc="-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(«выброшен»)</a:t>
            </a:r>
            <a:r>
              <a:rPr spc="-7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не</a:t>
            </a:r>
            <a:r>
              <a:rPr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станет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частью </a:t>
            </a:r>
            <a:r>
              <a:rPr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готовой</a:t>
            </a:r>
            <a:r>
              <a:rPr spc="-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системы.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6963" y="3094685"/>
            <a:ext cx="783272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Эволюционное</a:t>
            </a:r>
            <a:r>
              <a:rPr sz="20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прототипирование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Arial"/>
                <a:cs typeface="Arial"/>
              </a:rPr>
              <a:t>Эволюционное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прототипирование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(англ.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evolutionary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prototyping</a:t>
            </a:r>
            <a:r>
              <a:rPr sz="2000" spc="-10" dirty="0">
                <a:latin typeface="Microsoft Sans Serif"/>
                <a:cs typeface="Microsoft Sans Serif"/>
              </a:rPr>
              <a:t>) </a:t>
            </a:r>
            <a:r>
              <a:rPr sz="2000" dirty="0">
                <a:latin typeface="Microsoft Sans Serif"/>
                <a:cs typeface="Microsoft Sans Serif"/>
              </a:rPr>
              <a:t>ставит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своей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целью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последовательно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создавать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макеты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системы, </a:t>
            </a:r>
            <a:r>
              <a:rPr sz="2000" spc="-20" dirty="0">
                <a:latin typeface="Microsoft Sans Serif"/>
                <a:cs typeface="Microsoft Sans Serif"/>
              </a:rPr>
              <a:t>которые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будут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ближе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ближе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реальному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продукту.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6963" y="1113536"/>
            <a:ext cx="46177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i="1" dirty="0">
                <a:solidFill>
                  <a:srgbClr val="CC00CC"/>
                </a:solidFill>
                <a:latin typeface="Arial"/>
                <a:cs typeface="Arial"/>
              </a:rPr>
              <a:t>Достоинство</a:t>
            </a:r>
            <a:r>
              <a:rPr b="1" i="1" spc="-10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b="1" i="1" spc="-10" dirty="0">
                <a:solidFill>
                  <a:srgbClr val="CC00CC"/>
                </a:solidFill>
                <a:latin typeface="Arial"/>
                <a:cs typeface="Arial"/>
              </a:rPr>
              <a:t>прототипирования: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6963" y="1418336"/>
            <a:ext cx="7114540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7340" indent="-294640">
              <a:lnSpc>
                <a:spcPct val="100000"/>
              </a:lnSpc>
              <a:spcBef>
                <a:spcPts val="105"/>
              </a:spcBef>
              <a:buSzPct val="97500"/>
              <a:buAutoNum type="arabicParenR"/>
              <a:tabLst>
                <a:tab pos="30734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обеспечивает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определение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полных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требований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ПО.</a:t>
            </a:r>
            <a:endParaRPr sz="2000">
              <a:latin typeface="Microsoft Sans Serif"/>
              <a:cs typeface="Microsoft Sans Serif"/>
            </a:endParaRPr>
          </a:p>
          <a:p>
            <a:pPr marL="307975" indent="-295275">
              <a:lnSpc>
                <a:spcPct val="100000"/>
              </a:lnSpc>
              <a:buSzPct val="97500"/>
              <a:buAutoNum type="arabicParenR"/>
              <a:tabLst>
                <a:tab pos="30797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уменьшение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времени,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стоимости,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рисков;</a:t>
            </a:r>
            <a:endParaRPr sz="2000">
              <a:latin typeface="Microsoft Sans Serif"/>
              <a:cs typeface="Microsoft Sans Serif"/>
            </a:endParaRPr>
          </a:p>
          <a:p>
            <a:pPr marL="238125" indent="-233045">
              <a:lnSpc>
                <a:spcPct val="100000"/>
              </a:lnSpc>
              <a:buSzPct val="97500"/>
              <a:buAutoNum type="arabicParenR"/>
              <a:tabLst>
                <a:tab pos="23812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вовлечение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пользователя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Font typeface="Microsoft Sans Serif"/>
              <a:buAutoNum type="arabicParenR"/>
            </a:pP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Microsoft Sans Serif"/>
              <a:buAutoNum type="arabicParenR"/>
            </a:pP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Недостатки</a:t>
            </a:r>
            <a:r>
              <a:rPr sz="2000" b="1" i="1" spc="-10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CC00CC"/>
                </a:solidFill>
                <a:latin typeface="Arial"/>
                <a:cs typeface="Arial"/>
              </a:rPr>
              <a:t>прототипирования</a:t>
            </a:r>
            <a:r>
              <a:rPr sz="2000" b="1" i="1" spc="-65" dirty="0">
                <a:solidFill>
                  <a:srgbClr val="CC00CC"/>
                </a:solidFill>
                <a:latin typeface="Arial"/>
                <a:cs typeface="Arial"/>
              </a:rPr>
              <a:t> </a:t>
            </a:r>
            <a:r>
              <a:rPr sz="2000" b="1" i="1" spc="-50" dirty="0">
                <a:solidFill>
                  <a:srgbClr val="CC00CC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307340" lvl="1" indent="-29464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07340" algn="l"/>
              </a:tabLst>
            </a:pPr>
            <a:r>
              <a:rPr sz="2000" spc="-60" dirty="0">
                <a:latin typeface="Microsoft Sans Serif"/>
                <a:cs typeface="Microsoft Sans Serif"/>
              </a:rPr>
              <a:t>заказчик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может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принять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макет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продукт;</a:t>
            </a:r>
            <a:endParaRPr sz="2000">
              <a:latin typeface="Microsoft Sans Serif"/>
              <a:cs typeface="Microsoft Sans Serif"/>
            </a:endParaRPr>
          </a:p>
          <a:p>
            <a:pPr marL="12700" marR="1383665" lvl="1" indent="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разработчик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может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принять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макет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продукт; </a:t>
            </a:r>
            <a:r>
              <a:rPr sz="2000" spc="-20" dirty="0">
                <a:latin typeface="Microsoft Sans Serif"/>
                <a:cs typeface="Microsoft Sans Serif"/>
              </a:rPr>
              <a:t>недостаточный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анализ;</a:t>
            </a:r>
            <a:endParaRPr sz="2000">
              <a:latin typeface="Microsoft Sans Serif"/>
              <a:cs typeface="Microsoft Sans Serif"/>
            </a:endParaRPr>
          </a:p>
          <a:p>
            <a:pPr marL="307975" lvl="1" indent="-295275">
              <a:lnSpc>
                <a:spcPct val="100000"/>
              </a:lnSpc>
              <a:buAutoNum type="arabicParenR"/>
              <a:tabLst>
                <a:tab pos="30797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смешение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прототипа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готовой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представлении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пользователей;</a:t>
            </a:r>
            <a:endParaRPr sz="2000">
              <a:latin typeface="Microsoft Sans Serif"/>
              <a:cs typeface="Microsoft Sans Serif"/>
            </a:endParaRPr>
          </a:p>
          <a:p>
            <a:pPr marL="307340" lvl="1" indent="-294640">
              <a:lnSpc>
                <a:spcPct val="100000"/>
              </a:lnSpc>
              <a:buAutoNum type="arabicParenR" startAt="4"/>
              <a:tabLst>
                <a:tab pos="30734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чрезмерное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создание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прототипа.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837" y="243585"/>
            <a:ext cx="803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972311"/>
            <a:ext cx="7162800" cy="5428488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1998"/>
            <a:ext cx="9144000" cy="6096000"/>
            <a:chOff x="0" y="761998"/>
            <a:chExt cx="9144000" cy="6096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1998"/>
              <a:ext cx="9143999" cy="6095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4960" y="4477511"/>
              <a:ext cx="6094475" cy="10698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6963" y="4511040"/>
              <a:ext cx="6094476" cy="10698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894713" y="4622749"/>
            <a:ext cx="55073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FFFFFF"/>
                </a:solidFill>
                <a:latin typeface="Arial"/>
                <a:cs typeface="Arial"/>
              </a:rPr>
              <a:t>Спасибо</a:t>
            </a:r>
            <a:r>
              <a:rPr sz="40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FFFFFF"/>
                </a:solidFill>
                <a:latin typeface="Arial"/>
                <a:cs typeface="Arial"/>
              </a:rPr>
              <a:t>за</a:t>
            </a:r>
            <a:r>
              <a:rPr sz="40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Arial"/>
                <a:cs typeface="Arial"/>
              </a:rPr>
              <a:t>внимание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9336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9993" y="2067560"/>
            <a:ext cx="7661909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успех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зависит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вовлеченности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заказчика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уровня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программистов,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методология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работает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только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senior </a:t>
            </a:r>
            <a:r>
              <a:rPr sz="2000" spc="-10" dirty="0">
                <a:latin typeface="Microsoft Sans Serif"/>
                <a:cs typeface="Microsoft Sans Serif"/>
              </a:rPr>
              <a:t>специалистами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трудно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предугадать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затраты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т.к.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начале никто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знает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полного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списка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требований</a:t>
            </a:r>
            <a:endParaRPr sz="2000">
              <a:latin typeface="Microsoft Sans Serif"/>
              <a:cs typeface="Microsoft Sans Serif"/>
            </a:endParaRPr>
          </a:p>
          <a:p>
            <a:pPr marL="355600" marR="114490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менеджмент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негативно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относится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парному </a:t>
            </a:r>
            <a:r>
              <a:rPr sz="2000" spc="-20" dirty="0">
                <a:latin typeface="Microsoft Sans Serif"/>
                <a:cs typeface="Microsoft Sans Serif"/>
              </a:rPr>
              <a:t>программированию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(почему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нужно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оплачивать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двух программистов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вместо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одного?)</a:t>
            </a:r>
            <a:endParaRPr sz="2000">
              <a:latin typeface="Microsoft Sans Serif"/>
              <a:cs typeface="Microsoft Sans Serif"/>
            </a:endParaRPr>
          </a:p>
          <a:p>
            <a:pPr marL="355600" marR="48069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регулярные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встречи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программистами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дорого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обходятся заказчикам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из-</a:t>
            </a:r>
            <a:r>
              <a:rPr sz="2000" dirty="0">
                <a:latin typeface="Microsoft Sans Serif"/>
                <a:cs typeface="Microsoft Sans Serif"/>
              </a:rPr>
              <a:t>за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недостатка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документации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подходит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крупных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проектов</a:t>
            </a:r>
            <a:endParaRPr sz="2000">
              <a:latin typeface="Microsoft Sans Serif"/>
              <a:cs typeface="Microsoft Sans Serif"/>
            </a:endParaRPr>
          </a:p>
          <a:p>
            <a:pPr marL="355600" marR="17208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т.к.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гибкие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методологии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функционально-</a:t>
            </a:r>
            <a:r>
              <a:rPr sz="2000" spc="-10" dirty="0">
                <a:latin typeface="Microsoft Sans Serif"/>
                <a:cs typeface="Microsoft Sans Serif"/>
              </a:rPr>
              <a:t>ориентированные, </a:t>
            </a:r>
            <a:r>
              <a:rPr sz="2000" spc="-20" dirty="0">
                <a:latin typeface="Microsoft Sans Serif"/>
                <a:cs typeface="Microsoft Sans Serif"/>
              </a:rPr>
              <a:t>нефункциональные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качеству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сложно </a:t>
            </a:r>
            <a:r>
              <a:rPr sz="2000" dirty="0">
                <a:latin typeface="Microsoft Sans Serif"/>
                <a:cs typeface="Microsoft Sans Serif"/>
              </a:rPr>
              <a:t>описать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виде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пользовательских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историй.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78991" y="817829"/>
            <a:ext cx="597154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Инкрементная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модель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экстремального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программирования: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недостатки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0467" y="282397"/>
            <a:ext cx="4077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КЛАССИФИКАЦИЯ</a:t>
            </a:r>
            <a:endParaRPr sz="40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070" y="1861185"/>
            <a:ext cx="7037705" cy="26720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4965" algn="l"/>
              </a:tabLst>
            </a:pPr>
            <a:r>
              <a:rPr sz="21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Стандарты,</a:t>
            </a:r>
            <a:r>
              <a:rPr sz="21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определяющие</a:t>
            </a:r>
            <a:r>
              <a:rPr sz="21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требования</a:t>
            </a:r>
            <a:r>
              <a:rPr sz="21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</a:t>
            </a:r>
            <a:r>
              <a:rPr sz="21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качеству</a:t>
            </a:r>
            <a:r>
              <a:rPr sz="21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ПО.</a:t>
            </a:r>
            <a:endParaRPr sz="2100">
              <a:latin typeface="Franklin Gothic Medium"/>
              <a:cs typeface="Franklin Gothic Medium"/>
            </a:endParaRPr>
          </a:p>
          <a:p>
            <a:pPr marL="354965" indent="-342265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354965" algn="l"/>
              </a:tabLst>
            </a:pPr>
            <a:r>
              <a:rPr sz="21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Стандарты,</a:t>
            </a:r>
            <a:r>
              <a:rPr sz="21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определяющие</a:t>
            </a:r>
            <a:r>
              <a:rPr sz="21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требования</a:t>
            </a:r>
            <a:r>
              <a:rPr sz="21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</a:t>
            </a:r>
            <a:r>
              <a:rPr sz="21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документации.</a:t>
            </a:r>
            <a:endParaRPr sz="2100">
              <a:latin typeface="Franklin Gothic Medium"/>
              <a:cs typeface="Franklin Gothic Medium"/>
            </a:endParaRPr>
          </a:p>
          <a:p>
            <a:pPr marL="354965" marR="316865" indent="-342900">
              <a:lnSpc>
                <a:spcPts val="2110"/>
              </a:lnSpc>
              <a:spcBef>
                <a:spcPts val="1210"/>
              </a:spcBef>
              <a:buAutoNum type="arabicPeriod"/>
              <a:tabLst>
                <a:tab pos="354965" algn="l"/>
              </a:tabLst>
            </a:pPr>
            <a:r>
              <a:rPr sz="21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Стандарты,</a:t>
            </a:r>
            <a:r>
              <a:rPr sz="21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определяющие</a:t>
            </a:r>
            <a:r>
              <a:rPr sz="21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термины</a:t>
            </a:r>
            <a:r>
              <a:rPr sz="21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1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программному </a:t>
            </a:r>
            <a:r>
              <a:rPr sz="21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обеспечению.</a:t>
            </a:r>
            <a:endParaRPr sz="2100">
              <a:latin typeface="Franklin Gothic Medium"/>
              <a:cs typeface="Franklin Gothic Medium"/>
            </a:endParaRPr>
          </a:p>
          <a:p>
            <a:pPr marL="354965" indent="-342265">
              <a:lnSpc>
                <a:spcPts val="2315"/>
              </a:lnSpc>
              <a:spcBef>
                <a:spcPts val="800"/>
              </a:spcBef>
              <a:buAutoNum type="arabicPeriod"/>
              <a:tabLst>
                <a:tab pos="354965" algn="l"/>
              </a:tabLst>
            </a:pPr>
            <a:r>
              <a:rPr sz="21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Стандарты</a:t>
            </a:r>
            <a:r>
              <a:rPr sz="21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на</a:t>
            </a:r>
            <a:r>
              <a:rPr sz="21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процессы</a:t>
            </a:r>
            <a:r>
              <a:rPr sz="21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жизненного</a:t>
            </a:r>
            <a:r>
              <a:rPr sz="21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цикла</a:t>
            </a:r>
            <a:r>
              <a:rPr sz="21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программного</a:t>
            </a:r>
            <a:endParaRPr sz="2100">
              <a:latin typeface="Franklin Gothic Medium"/>
              <a:cs typeface="Franklin Gothic Medium"/>
            </a:endParaRPr>
          </a:p>
          <a:p>
            <a:pPr marL="354965">
              <a:lnSpc>
                <a:spcPts val="2315"/>
              </a:lnSpc>
            </a:pPr>
            <a:r>
              <a:rPr sz="21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обеспечения.</a:t>
            </a:r>
            <a:endParaRPr sz="2100">
              <a:latin typeface="Franklin Gothic Medium"/>
              <a:cs typeface="Franklin Gothic Medium"/>
            </a:endParaRPr>
          </a:p>
          <a:p>
            <a:pPr marL="354965" indent="-342265">
              <a:lnSpc>
                <a:spcPct val="100000"/>
              </a:lnSpc>
              <a:spcBef>
                <a:spcPts val="810"/>
              </a:spcBef>
              <a:buAutoNum type="arabicPeriod" startAt="5"/>
              <a:tabLst>
                <a:tab pos="354965" algn="l"/>
              </a:tabLst>
            </a:pPr>
            <a:r>
              <a:rPr sz="21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Обучающие</a:t>
            </a:r>
            <a:r>
              <a:rPr sz="21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1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стандарты.</a:t>
            </a:r>
            <a:endParaRPr sz="21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3294" y="1370964"/>
            <a:ext cx="5785485" cy="281940"/>
            <a:chOff x="1013294" y="1370964"/>
            <a:chExt cx="5785485" cy="281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628" y="1376298"/>
              <a:ext cx="5774347" cy="2712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63472" y="1465452"/>
              <a:ext cx="5429885" cy="129539"/>
            </a:xfrm>
            <a:custGeom>
              <a:avLst/>
              <a:gdLst/>
              <a:ahLst/>
              <a:cxnLst/>
              <a:rect l="l" t="t" r="r" b="b"/>
              <a:pathLst>
                <a:path w="5429884" h="129540">
                  <a:moveTo>
                    <a:pt x="5390642" y="90677"/>
                  </a:moveTo>
                  <a:lnTo>
                    <a:pt x="5429504" y="90677"/>
                  </a:lnTo>
                  <a:lnTo>
                    <a:pt x="5429504" y="129286"/>
                  </a:lnTo>
                  <a:lnTo>
                    <a:pt x="5390642" y="129286"/>
                  </a:lnTo>
                  <a:lnTo>
                    <a:pt x="5390642" y="90677"/>
                  </a:lnTo>
                  <a:close/>
                </a:path>
                <a:path w="5429884" h="129540">
                  <a:moveTo>
                    <a:pt x="2553716" y="56769"/>
                  </a:moveTo>
                  <a:lnTo>
                    <a:pt x="2553716" y="105410"/>
                  </a:lnTo>
                  <a:lnTo>
                    <a:pt x="2589403" y="105410"/>
                  </a:lnTo>
                  <a:lnTo>
                    <a:pt x="2599477" y="104007"/>
                  </a:lnTo>
                  <a:lnTo>
                    <a:pt x="2606659" y="99806"/>
                  </a:lnTo>
                  <a:lnTo>
                    <a:pt x="2610959" y="92819"/>
                  </a:lnTo>
                  <a:lnTo>
                    <a:pt x="2612390" y="83058"/>
                  </a:lnTo>
                  <a:lnTo>
                    <a:pt x="2610959" y="71556"/>
                  </a:lnTo>
                  <a:lnTo>
                    <a:pt x="2606659" y="63341"/>
                  </a:lnTo>
                  <a:lnTo>
                    <a:pt x="2599477" y="58412"/>
                  </a:lnTo>
                  <a:lnTo>
                    <a:pt x="2589403" y="56769"/>
                  </a:lnTo>
                  <a:lnTo>
                    <a:pt x="2553716" y="56769"/>
                  </a:lnTo>
                  <a:close/>
                </a:path>
                <a:path w="5429884" h="129540">
                  <a:moveTo>
                    <a:pt x="4821047" y="54991"/>
                  </a:moveTo>
                  <a:lnTo>
                    <a:pt x="4780915" y="63119"/>
                  </a:lnTo>
                  <a:lnTo>
                    <a:pt x="4767072" y="86741"/>
                  </a:lnTo>
                  <a:lnTo>
                    <a:pt x="4767072" y="93218"/>
                  </a:lnTo>
                  <a:lnTo>
                    <a:pt x="4769358" y="98551"/>
                  </a:lnTo>
                  <a:lnTo>
                    <a:pt x="4774183" y="102997"/>
                  </a:lnTo>
                  <a:lnTo>
                    <a:pt x="4778883" y="107442"/>
                  </a:lnTo>
                  <a:lnTo>
                    <a:pt x="4785995" y="109727"/>
                  </a:lnTo>
                  <a:lnTo>
                    <a:pt x="4795393" y="109727"/>
                  </a:lnTo>
                  <a:lnTo>
                    <a:pt x="4832770" y="88272"/>
                  </a:lnTo>
                  <a:lnTo>
                    <a:pt x="4839843" y="62484"/>
                  </a:lnTo>
                  <a:lnTo>
                    <a:pt x="4839843" y="59944"/>
                  </a:lnTo>
                  <a:lnTo>
                    <a:pt x="4839716" y="57658"/>
                  </a:lnTo>
                  <a:lnTo>
                    <a:pt x="4839589" y="55625"/>
                  </a:lnTo>
                  <a:lnTo>
                    <a:pt x="4831969" y="55245"/>
                  </a:lnTo>
                  <a:lnTo>
                    <a:pt x="4825745" y="54991"/>
                  </a:lnTo>
                  <a:lnTo>
                    <a:pt x="4821047" y="54991"/>
                  </a:lnTo>
                  <a:close/>
                </a:path>
                <a:path w="5429884" h="129540">
                  <a:moveTo>
                    <a:pt x="4095623" y="54991"/>
                  </a:moveTo>
                  <a:lnTo>
                    <a:pt x="4055491" y="63119"/>
                  </a:lnTo>
                  <a:lnTo>
                    <a:pt x="4041648" y="86741"/>
                  </a:lnTo>
                  <a:lnTo>
                    <a:pt x="4041648" y="93218"/>
                  </a:lnTo>
                  <a:lnTo>
                    <a:pt x="4043933" y="98551"/>
                  </a:lnTo>
                  <a:lnTo>
                    <a:pt x="4048760" y="102997"/>
                  </a:lnTo>
                  <a:lnTo>
                    <a:pt x="4053458" y="107442"/>
                  </a:lnTo>
                  <a:lnTo>
                    <a:pt x="4060570" y="109727"/>
                  </a:lnTo>
                  <a:lnTo>
                    <a:pt x="4069968" y="109727"/>
                  </a:lnTo>
                  <a:lnTo>
                    <a:pt x="4107346" y="88272"/>
                  </a:lnTo>
                  <a:lnTo>
                    <a:pt x="4114418" y="62484"/>
                  </a:lnTo>
                  <a:lnTo>
                    <a:pt x="4114418" y="59944"/>
                  </a:lnTo>
                  <a:lnTo>
                    <a:pt x="4114291" y="57658"/>
                  </a:lnTo>
                  <a:lnTo>
                    <a:pt x="4114165" y="55625"/>
                  </a:lnTo>
                  <a:lnTo>
                    <a:pt x="4106544" y="55245"/>
                  </a:lnTo>
                  <a:lnTo>
                    <a:pt x="4100322" y="54991"/>
                  </a:lnTo>
                  <a:lnTo>
                    <a:pt x="4095623" y="54991"/>
                  </a:lnTo>
                  <a:close/>
                </a:path>
                <a:path w="5429884" h="129540">
                  <a:moveTo>
                    <a:pt x="3620135" y="54991"/>
                  </a:moveTo>
                  <a:lnTo>
                    <a:pt x="3580003" y="63119"/>
                  </a:lnTo>
                  <a:lnTo>
                    <a:pt x="3566160" y="86741"/>
                  </a:lnTo>
                  <a:lnTo>
                    <a:pt x="3566160" y="93218"/>
                  </a:lnTo>
                  <a:lnTo>
                    <a:pt x="3568445" y="98551"/>
                  </a:lnTo>
                  <a:lnTo>
                    <a:pt x="3573272" y="102997"/>
                  </a:lnTo>
                  <a:lnTo>
                    <a:pt x="3577970" y="107442"/>
                  </a:lnTo>
                  <a:lnTo>
                    <a:pt x="3585082" y="109727"/>
                  </a:lnTo>
                  <a:lnTo>
                    <a:pt x="3594480" y="109727"/>
                  </a:lnTo>
                  <a:lnTo>
                    <a:pt x="3631858" y="88272"/>
                  </a:lnTo>
                  <a:lnTo>
                    <a:pt x="3638930" y="62484"/>
                  </a:lnTo>
                  <a:lnTo>
                    <a:pt x="3638930" y="59944"/>
                  </a:lnTo>
                  <a:lnTo>
                    <a:pt x="3638804" y="57658"/>
                  </a:lnTo>
                  <a:lnTo>
                    <a:pt x="3638677" y="55625"/>
                  </a:lnTo>
                  <a:lnTo>
                    <a:pt x="3631056" y="55245"/>
                  </a:lnTo>
                  <a:lnTo>
                    <a:pt x="3624833" y="54991"/>
                  </a:lnTo>
                  <a:lnTo>
                    <a:pt x="3620135" y="54991"/>
                  </a:lnTo>
                  <a:close/>
                </a:path>
                <a:path w="5429884" h="129540">
                  <a:moveTo>
                    <a:pt x="1161923" y="54991"/>
                  </a:moveTo>
                  <a:lnTo>
                    <a:pt x="1121791" y="63119"/>
                  </a:lnTo>
                  <a:lnTo>
                    <a:pt x="1107948" y="86741"/>
                  </a:lnTo>
                  <a:lnTo>
                    <a:pt x="1107948" y="93218"/>
                  </a:lnTo>
                  <a:lnTo>
                    <a:pt x="1110234" y="98551"/>
                  </a:lnTo>
                  <a:lnTo>
                    <a:pt x="1115060" y="102997"/>
                  </a:lnTo>
                  <a:lnTo>
                    <a:pt x="1119759" y="107442"/>
                  </a:lnTo>
                  <a:lnTo>
                    <a:pt x="1126871" y="109727"/>
                  </a:lnTo>
                  <a:lnTo>
                    <a:pt x="1136269" y="109727"/>
                  </a:lnTo>
                  <a:lnTo>
                    <a:pt x="1173646" y="88272"/>
                  </a:lnTo>
                  <a:lnTo>
                    <a:pt x="1180719" y="62484"/>
                  </a:lnTo>
                  <a:lnTo>
                    <a:pt x="1180719" y="59944"/>
                  </a:lnTo>
                  <a:lnTo>
                    <a:pt x="1180592" y="57658"/>
                  </a:lnTo>
                  <a:lnTo>
                    <a:pt x="1180465" y="55625"/>
                  </a:lnTo>
                  <a:lnTo>
                    <a:pt x="1172845" y="55245"/>
                  </a:lnTo>
                  <a:lnTo>
                    <a:pt x="1166622" y="54991"/>
                  </a:lnTo>
                  <a:lnTo>
                    <a:pt x="1161923" y="54991"/>
                  </a:lnTo>
                  <a:close/>
                </a:path>
                <a:path w="5429884" h="129540">
                  <a:moveTo>
                    <a:pt x="53975" y="54991"/>
                  </a:moveTo>
                  <a:lnTo>
                    <a:pt x="13843" y="63119"/>
                  </a:lnTo>
                  <a:lnTo>
                    <a:pt x="0" y="86741"/>
                  </a:lnTo>
                  <a:lnTo>
                    <a:pt x="0" y="93218"/>
                  </a:lnTo>
                  <a:lnTo>
                    <a:pt x="2286" y="98551"/>
                  </a:lnTo>
                  <a:lnTo>
                    <a:pt x="7112" y="102997"/>
                  </a:lnTo>
                  <a:lnTo>
                    <a:pt x="11811" y="107442"/>
                  </a:lnTo>
                  <a:lnTo>
                    <a:pt x="18922" y="109727"/>
                  </a:lnTo>
                  <a:lnTo>
                    <a:pt x="28321" y="109727"/>
                  </a:lnTo>
                  <a:lnTo>
                    <a:pt x="65698" y="88272"/>
                  </a:lnTo>
                  <a:lnTo>
                    <a:pt x="72771" y="62484"/>
                  </a:lnTo>
                  <a:lnTo>
                    <a:pt x="72771" y="59944"/>
                  </a:lnTo>
                  <a:lnTo>
                    <a:pt x="72643" y="57658"/>
                  </a:lnTo>
                  <a:lnTo>
                    <a:pt x="72516" y="55625"/>
                  </a:lnTo>
                  <a:lnTo>
                    <a:pt x="64896" y="55245"/>
                  </a:lnTo>
                  <a:lnTo>
                    <a:pt x="58674" y="54991"/>
                  </a:lnTo>
                  <a:lnTo>
                    <a:pt x="53975" y="54991"/>
                  </a:lnTo>
                  <a:close/>
                </a:path>
                <a:path w="5429884" h="129540">
                  <a:moveTo>
                    <a:pt x="3927093" y="3937"/>
                  </a:moveTo>
                  <a:lnTo>
                    <a:pt x="3894708" y="105410"/>
                  </a:lnTo>
                  <a:lnTo>
                    <a:pt x="3958843" y="105410"/>
                  </a:lnTo>
                  <a:lnTo>
                    <a:pt x="3929126" y="3937"/>
                  </a:lnTo>
                  <a:lnTo>
                    <a:pt x="3927093" y="3937"/>
                  </a:lnTo>
                  <a:close/>
                </a:path>
                <a:path w="5429884" h="129540">
                  <a:moveTo>
                    <a:pt x="1618107" y="0"/>
                  </a:moveTo>
                  <a:lnTo>
                    <a:pt x="1608512" y="1498"/>
                  </a:lnTo>
                  <a:lnTo>
                    <a:pt x="1601644" y="5984"/>
                  </a:lnTo>
                  <a:lnTo>
                    <a:pt x="1597515" y="13448"/>
                  </a:lnTo>
                  <a:lnTo>
                    <a:pt x="1596136" y="23875"/>
                  </a:lnTo>
                  <a:lnTo>
                    <a:pt x="1597394" y="33470"/>
                  </a:lnTo>
                  <a:lnTo>
                    <a:pt x="1601152" y="40338"/>
                  </a:lnTo>
                  <a:lnTo>
                    <a:pt x="1607387" y="44467"/>
                  </a:lnTo>
                  <a:lnTo>
                    <a:pt x="1616075" y="45847"/>
                  </a:lnTo>
                  <a:lnTo>
                    <a:pt x="1654937" y="45847"/>
                  </a:lnTo>
                  <a:lnTo>
                    <a:pt x="1654937" y="0"/>
                  </a:lnTo>
                  <a:lnTo>
                    <a:pt x="1618107" y="0"/>
                  </a:lnTo>
                  <a:close/>
                </a:path>
              </a:pathLst>
            </a:custGeom>
            <a:ln w="10668">
              <a:solidFill>
                <a:srgbClr val="509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929" y="1459356"/>
              <a:ext cx="117220" cy="11722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77967" y="1463420"/>
              <a:ext cx="71755" cy="110489"/>
            </a:xfrm>
            <a:custGeom>
              <a:avLst/>
              <a:gdLst/>
              <a:ahLst/>
              <a:cxnLst/>
              <a:rect l="l" t="t" r="r" b="b"/>
              <a:pathLst>
                <a:path w="71754" h="110490">
                  <a:moveTo>
                    <a:pt x="35813" y="0"/>
                  </a:moveTo>
                  <a:lnTo>
                    <a:pt x="27559" y="0"/>
                  </a:lnTo>
                  <a:lnTo>
                    <a:pt x="20066" y="3301"/>
                  </a:lnTo>
                  <a:lnTo>
                    <a:pt x="0" y="33781"/>
                  </a:lnTo>
                  <a:lnTo>
                    <a:pt x="0" y="74929"/>
                  </a:lnTo>
                  <a:lnTo>
                    <a:pt x="20447" y="107187"/>
                  </a:lnTo>
                  <a:lnTo>
                    <a:pt x="28194" y="110489"/>
                  </a:lnTo>
                  <a:lnTo>
                    <a:pt x="35941" y="110489"/>
                  </a:lnTo>
                  <a:lnTo>
                    <a:pt x="68564" y="81406"/>
                  </a:lnTo>
                  <a:lnTo>
                    <a:pt x="71247" y="54990"/>
                  </a:lnTo>
                  <a:lnTo>
                    <a:pt x="70629" y="42368"/>
                  </a:lnTo>
                  <a:lnTo>
                    <a:pt x="50117" y="3524"/>
                  </a:lnTo>
                  <a:lnTo>
                    <a:pt x="35813" y="0"/>
                  </a:lnTo>
                  <a:close/>
                </a:path>
              </a:pathLst>
            </a:custGeom>
            <a:ln w="10668">
              <a:solidFill>
                <a:srgbClr val="509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514" y="1456943"/>
              <a:ext cx="85344" cy="1223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40480" y="1441449"/>
              <a:ext cx="3452495" cy="132715"/>
            </a:xfrm>
            <a:custGeom>
              <a:avLst/>
              <a:gdLst/>
              <a:ahLst/>
              <a:cxnLst/>
              <a:rect l="l" t="t" r="r" b="b"/>
              <a:pathLst>
                <a:path w="3452495" h="132715">
                  <a:moveTo>
                    <a:pt x="270764" y="20827"/>
                  </a:moveTo>
                  <a:lnTo>
                    <a:pt x="235934" y="50863"/>
                  </a:lnTo>
                  <a:lnTo>
                    <a:pt x="233172" y="75946"/>
                  </a:lnTo>
                  <a:lnTo>
                    <a:pt x="233860" y="90310"/>
                  </a:lnTo>
                  <a:lnTo>
                    <a:pt x="249926" y="125335"/>
                  </a:lnTo>
                  <a:lnTo>
                    <a:pt x="271018" y="132461"/>
                  </a:lnTo>
                  <a:lnTo>
                    <a:pt x="278782" y="131625"/>
                  </a:lnTo>
                  <a:lnTo>
                    <a:pt x="306482" y="101536"/>
                  </a:lnTo>
                  <a:lnTo>
                    <a:pt x="309245" y="76073"/>
                  </a:lnTo>
                  <a:lnTo>
                    <a:pt x="308510" y="62428"/>
                  </a:lnTo>
                  <a:lnTo>
                    <a:pt x="291641" y="28114"/>
                  </a:lnTo>
                  <a:lnTo>
                    <a:pt x="270764" y="20827"/>
                  </a:lnTo>
                  <a:close/>
                </a:path>
                <a:path w="3452495" h="132715">
                  <a:moveTo>
                    <a:pt x="37592" y="20827"/>
                  </a:moveTo>
                  <a:lnTo>
                    <a:pt x="2762" y="50863"/>
                  </a:lnTo>
                  <a:lnTo>
                    <a:pt x="0" y="75946"/>
                  </a:lnTo>
                  <a:lnTo>
                    <a:pt x="688" y="90310"/>
                  </a:lnTo>
                  <a:lnTo>
                    <a:pt x="16754" y="125335"/>
                  </a:lnTo>
                  <a:lnTo>
                    <a:pt x="37846" y="132461"/>
                  </a:lnTo>
                  <a:lnTo>
                    <a:pt x="45610" y="131625"/>
                  </a:lnTo>
                  <a:lnTo>
                    <a:pt x="73310" y="101536"/>
                  </a:lnTo>
                  <a:lnTo>
                    <a:pt x="76073" y="76073"/>
                  </a:lnTo>
                  <a:lnTo>
                    <a:pt x="75338" y="62428"/>
                  </a:lnTo>
                  <a:lnTo>
                    <a:pt x="58469" y="28114"/>
                  </a:lnTo>
                  <a:lnTo>
                    <a:pt x="37592" y="20827"/>
                  </a:lnTo>
                  <a:close/>
                </a:path>
                <a:path w="3452495" h="132715">
                  <a:moveTo>
                    <a:pt x="756920" y="19558"/>
                  </a:moveTo>
                  <a:lnTo>
                    <a:pt x="721534" y="43529"/>
                  </a:lnTo>
                  <a:lnTo>
                    <a:pt x="717804" y="58674"/>
                  </a:lnTo>
                  <a:lnTo>
                    <a:pt x="792607" y="58674"/>
                  </a:lnTo>
                  <a:lnTo>
                    <a:pt x="792480" y="52832"/>
                  </a:lnTo>
                  <a:lnTo>
                    <a:pt x="791210" y="46989"/>
                  </a:lnTo>
                  <a:lnTo>
                    <a:pt x="788797" y="41021"/>
                  </a:lnTo>
                  <a:lnTo>
                    <a:pt x="786384" y="35051"/>
                  </a:lnTo>
                  <a:lnTo>
                    <a:pt x="782447" y="29972"/>
                  </a:lnTo>
                  <a:lnTo>
                    <a:pt x="776859" y="25780"/>
                  </a:lnTo>
                  <a:lnTo>
                    <a:pt x="771398" y="21589"/>
                  </a:lnTo>
                  <a:lnTo>
                    <a:pt x="764667" y="19558"/>
                  </a:lnTo>
                  <a:lnTo>
                    <a:pt x="756920" y="19558"/>
                  </a:lnTo>
                  <a:close/>
                </a:path>
                <a:path w="3452495" h="132715">
                  <a:moveTo>
                    <a:pt x="3413633" y="0"/>
                  </a:moveTo>
                  <a:lnTo>
                    <a:pt x="3452495" y="0"/>
                  </a:lnTo>
                  <a:lnTo>
                    <a:pt x="3452495" y="38735"/>
                  </a:lnTo>
                  <a:lnTo>
                    <a:pt x="3413633" y="38735"/>
                  </a:lnTo>
                  <a:lnTo>
                    <a:pt x="3413633" y="0"/>
                  </a:lnTo>
                  <a:close/>
                </a:path>
              </a:pathLst>
            </a:custGeom>
            <a:ln w="10668">
              <a:solidFill>
                <a:srgbClr val="509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7998" y="1436115"/>
              <a:ext cx="132079" cy="16395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7957" y="1436115"/>
              <a:ext cx="290575" cy="1977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80788" y="1441449"/>
              <a:ext cx="1156970" cy="187325"/>
            </a:xfrm>
            <a:custGeom>
              <a:avLst/>
              <a:gdLst/>
              <a:ahLst/>
              <a:cxnLst/>
              <a:rect l="l" t="t" r="r" b="b"/>
              <a:pathLst>
                <a:path w="1156970" h="187325">
                  <a:moveTo>
                    <a:pt x="1035303" y="0"/>
                  </a:moveTo>
                  <a:lnTo>
                    <a:pt x="1064387" y="0"/>
                  </a:lnTo>
                  <a:lnTo>
                    <a:pt x="1064387" y="80390"/>
                  </a:lnTo>
                  <a:lnTo>
                    <a:pt x="1064315" y="88106"/>
                  </a:lnTo>
                  <a:lnTo>
                    <a:pt x="1064101" y="95821"/>
                  </a:lnTo>
                  <a:lnTo>
                    <a:pt x="1063744" y="103536"/>
                  </a:lnTo>
                  <a:lnTo>
                    <a:pt x="1063244" y="111251"/>
                  </a:lnTo>
                  <a:lnTo>
                    <a:pt x="1065694" y="104392"/>
                  </a:lnTo>
                  <a:lnTo>
                    <a:pt x="1069228" y="97520"/>
                  </a:lnTo>
                  <a:lnTo>
                    <a:pt x="1073834" y="90624"/>
                  </a:lnTo>
                  <a:lnTo>
                    <a:pt x="1079500" y="83692"/>
                  </a:lnTo>
                  <a:lnTo>
                    <a:pt x="1127760" y="18034"/>
                  </a:lnTo>
                  <a:lnTo>
                    <a:pt x="1127760" y="0"/>
                  </a:lnTo>
                  <a:lnTo>
                    <a:pt x="1156715" y="0"/>
                  </a:lnTo>
                  <a:lnTo>
                    <a:pt x="1156715" y="153288"/>
                  </a:lnTo>
                  <a:lnTo>
                    <a:pt x="1127760" y="153288"/>
                  </a:lnTo>
                  <a:lnTo>
                    <a:pt x="1127760" y="76200"/>
                  </a:lnTo>
                  <a:lnTo>
                    <a:pt x="1127760" y="65786"/>
                  </a:lnTo>
                  <a:lnTo>
                    <a:pt x="1127887" y="57403"/>
                  </a:lnTo>
                  <a:lnTo>
                    <a:pt x="1128267" y="51053"/>
                  </a:lnTo>
                  <a:lnTo>
                    <a:pt x="1128522" y="48133"/>
                  </a:lnTo>
                  <a:lnTo>
                    <a:pt x="1128140" y="49911"/>
                  </a:lnTo>
                  <a:lnTo>
                    <a:pt x="1064387" y="137287"/>
                  </a:lnTo>
                  <a:lnTo>
                    <a:pt x="1064387" y="153288"/>
                  </a:lnTo>
                  <a:lnTo>
                    <a:pt x="1035303" y="153288"/>
                  </a:lnTo>
                  <a:lnTo>
                    <a:pt x="1035303" y="0"/>
                  </a:lnTo>
                  <a:close/>
                </a:path>
                <a:path w="1156970" h="187325">
                  <a:moveTo>
                    <a:pt x="906779" y="0"/>
                  </a:moveTo>
                  <a:lnTo>
                    <a:pt x="1017904" y="0"/>
                  </a:lnTo>
                  <a:lnTo>
                    <a:pt x="1017904" y="24002"/>
                  </a:lnTo>
                  <a:lnTo>
                    <a:pt x="976757" y="24002"/>
                  </a:lnTo>
                  <a:lnTo>
                    <a:pt x="976757" y="153288"/>
                  </a:lnTo>
                  <a:lnTo>
                    <a:pt x="947674" y="153288"/>
                  </a:lnTo>
                  <a:lnTo>
                    <a:pt x="947674" y="24002"/>
                  </a:lnTo>
                  <a:lnTo>
                    <a:pt x="906779" y="24002"/>
                  </a:lnTo>
                  <a:lnTo>
                    <a:pt x="906779" y="0"/>
                  </a:lnTo>
                  <a:close/>
                </a:path>
                <a:path w="1156970" h="187325">
                  <a:moveTo>
                    <a:pt x="492887" y="0"/>
                  </a:moveTo>
                  <a:lnTo>
                    <a:pt x="531622" y="0"/>
                  </a:lnTo>
                  <a:lnTo>
                    <a:pt x="570484" y="129412"/>
                  </a:lnTo>
                  <a:lnTo>
                    <a:pt x="581660" y="129412"/>
                  </a:lnTo>
                  <a:lnTo>
                    <a:pt x="581660" y="187071"/>
                  </a:lnTo>
                  <a:lnTo>
                    <a:pt x="558800" y="187071"/>
                  </a:lnTo>
                  <a:lnTo>
                    <a:pt x="555878" y="153288"/>
                  </a:lnTo>
                  <a:lnTo>
                    <a:pt x="465200" y="153288"/>
                  </a:lnTo>
                  <a:lnTo>
                    <a:pt x="462025" y="187071"/>
                  </a:lnTo>
                  <a:lnTo>
                    <a:pt x="439420" y="187071"/>
                  </a:lnTo>
                  <a:lnTo>
                    <a:pt x="439420" y="129412"/>
                  </a:lnTo>
                  <a:lnTo>
                    <a:pt x="450850" y="129412"/>
                  </a:lnTo>
                  <a:lnTo>
                    <a:pt x="492887" y="0"/>
                  </a:lnTo>
                  <a:close/>
                </a:path>
                <a:path w="1156970" h="187325">
                  <a:moveTo>
                    <a:pt x="293115" y="0"/>
                  </a:moveTo>
                  <a:lnTo>
                    <a:pt x="322199" y="0"/>
                  </a:lnTo>
                  <a:lnTo>
                    <a:pt x="322199" y="61087"/>
                  </a:lnTo>
                  <a:lnTo>
                    <a:pt x="386461" y="61087"/>
                  </a:lnTo>
                  <a:lnTo>
                    <a:pt x="386461" y="0"/>
                  </a:lnTo>
                  <a:lnTo>
                    <a:pt x="415416" y="0"/>
                  </a:lnTo>
                  <a:lnTo>
                    <a:pt x="415416" y="153288"/>
                  </a:lnTo>
                  <a:lnTo>
                    <a:pt x="386461" y="153288"/>
                  </a:lnTo>
                  <a:lnTo>
                    <a:pt x="386461" y="85089"/>
                  </a:lnTo>
                  <a:lnTo>
                    <a:pt x="322199" y="85089"/>
                  </a:lnTo>
                  <a:lnTo>
                    <a:pt x="322199" y="153288"/>
                  </a:lnTo>
                  <a:lnTo>
                    <a:pt x="293115" y="153288"/>
                  </a:lnTo>
                  <a:lnTo>
                    <a:pt x="293115" y="0"/>
                  </a:lnTo>
                  <a:close/>
                </a:path>
                <a:path w="1156970" h="187325">
                  <a:moveTo>
                    <a:pt x="0" y="0"/>
                  </a:moveTo>
                  <a:lnTo>
                    <a:pt x="111125" y="0"/>
                  </a:lnTo>
                  <a:lnTo>
                    <a:pt x="111125" y="24002"/>
                  </a:lnTo>
                  <a:lnTo>
                    <a:pt x="69976" y="24002"/>
                  </a:lnTo>
                  <a:lnTo>
                    <a:pt x="69976" y="153288"/>
                  </a:lnTo>
                  <a:lnTo>
                    <a:pt x="40894" y="153288"/>
                  </a:lnTo>
                  <a:lnTo>
                    <a:pt x="40894" y="24002"/>
                  </a:lnTo>
                  <a:lnTo>
                    <a:pt x="0" y="2400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9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9222" y="1436115"/>
              <a:ext cx="384048" cy="21678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307844" y="1441449"/>
              <a:ext cx="1699260" cy="187325"/>
            </a:xfrm>
            <a:custGeom>
              <a:avLst/>
              <a:gdLst/>
              <a:ahLst/>
              <a:cxnLst/>
              <a:rect l="l" t="t" r="r" b="b"/>
              <a:pathLst>
                <a:path w="1699260" h="187325">
                  <a:moveTo>
                    <a:pt x="1540383" y="0"/>
                  </a:moveTo>
                  <a:lnTo>
                    <a:pt x="1609344" y="0"/>
                  </a:lnTo>
                  <a:lnTo>
                    <a:pt x="1609344" y="56769"/>
                  </a:lnTo>
                  <a:lnTo>
                    <a:pt x="1650238" y="56769"/>
                  </a:lnTo>
                  <a:lnTo>
                    <a:pt x="1686941" y="71374"/>
                  </a:lnTo>
                  <a:lnTo>
                    <a:pt x="1699259" y="107441"/>
                  </a:lnTo>
                  <a:lnTo>
                    <a:pt x="1698426" y="117611"/>
                  </a:lnTo>
                  <a:lnTo>
                    <a:pt x="1670383" y="150241"/>
                  </a:lnTo>
                  <a:lnTo>
                    <a:pt x="1650365" y="153288"/>
                  </a:lnTo>
                  <a:lnTo>
                    <a:pt x="1580515" y="153288"/>
                  </a:lnTo>
                  <a:lnTo>
                    <a:pt x="1580515" y="24002"/>
                  </a:lnTo>
                  <a:lnTo>
                    <a:pt x="1540383" y="24002"/>
                  </a:lnTo>
                  <a:lnTo>
                    <a:pt x="1540383" y="0"/>
                  </a:lnTo>
                  <a:close/>
                </a:path>
                <a:path w="1699260" h="187325">
                  <a:moveTo>
                    <a:pt x="851916" y="0"/>
                  </a:moveTo>
                  <a:lnTo>
                    <a:pt x="968882" y="0"/>
                  </a:lnTo>
                  <a:lnTo>
                    <a:pt x="968882" y="153288"/>
                  </a:lnTo>
                  <a:lnTo>
                    <a:pt x="939926" y="153288"/>
                  </a:lnTo>
                  <a:lnTo>
                    <a:pt x="939926" y="24002"/>
                  </a:lnTo>
                  <a:lnTo>
                    <a:pt x="880999" y="24002"/>
                  </a:lnTo>
                  <a:lnTo>
                    <a:pt x="880999" y="153288"/>
                  </a:lnTo>
                  <a:lnTo>
                    <a:pt x="851916" y="153288"/>
                  </a:lnTo>
                  <a:lnTo>
                    <a:pt x="851916" y="0"/>
                  </a:lnTo>
                  <a:close/>
                </a:path>
                <a:path w="1699260" h="187325">
                  <a:moveTo>
                    <a:pt x="669798" y="0"/>
                  </a:moveTo>
                  <a:lnTo>
                    <a:pt x="739648" y="0"/>
                  </a:lnTo>
                  <a:lnTo>
                    <a:pt x="739648" y="153288"/>
                  </a:lnTo>
                  <a:lnTo>
                    <a:pt x="710564" y="153288"/>
                  </a:lnTo>
                  <a:lnTo>
                    <a:pt x="710564" y="93852"/>
                  </a:lnTo>
                  <a:lnTo>
                    <a:pt x="675005" y="93852"/>
                  </a:lnTo>
                  <a:lnTo>
                    <a:pt x="641985" y="153288"/>
                  </a:lnTo>
                  <a:lnTo>
                    <a:pt x="613156" y="153288"/>
                  </a:lnTo>
                  <a:lnTo>
                    <a:pt x="649351" y="88137"/>
                  </a:lnTo>
                  <a:lnTo>
                    <a:pt x="636849" y="82446"/>
                  </a:lnTo>
                  <a:lnTo>
                    <a:pt x="627919" y="73755"/>
                  </a:lnTo>
                  <a:lnTo>
                    <a:pt x="622561" y="62063"/>
                  </a:lnTo>
                  <a:lnTo>
                    <a:pt x="620776" y="47371"/>
                  </a:lnTo>
                  <a:lnTo>
                    <a:pt x="621661" y="35897"/>
                  </a:lnTo>
                  <a:lnTo>
                    <a:pt x="650986" y="2857"/>
                  </a:lnTo>
                  <a:lnTo>
                    <a:pt x="660040" y="714"/>
                  </a:lnTo>
                  <a:lnTo>
                    <a:pt x="669798" y="0"/>
                  </a:lnTo>
                  <a:close/>
                </a:path>
                <a:path w="1699260" h="187325">
                  <a:moveTo>
                    <a:pt x="464819" y="0"/>
                  </a:moveTo>
                  <a:lnTo>
                    <a:pt x="493903" y="0"/>
                  </a:lnTo>
                  <a:lnTo>
                    <a:pt x="493903" y="80390"/>
                  </a:lnTo>
                  <a:lnTo>
                    <a:pt x="493831" y="88106"/>
                  </a:lnTo>
                  <a:lnTo>
                    <a:pt x="493617" y="95821"/>
                  </a:lnTo>
                  <a:lnTo>
                    <a:pt x="493260" y="103536"/>
                  </a:lnTo>
                  <a:lnTo>
                    <a:pt x="492760" y="111251"/>
                  </a:lnTo>
                  <a:lnTo>
                    <a:pt x="495210" y="104392"/>
                  </a:lnTo>
                  <a:lnTo>
                    <a:pt x="498744" y="97520"/>
                  </a:lnTo>
                  <a:lnTo>
                    <a:pt x="503350" y="90624"/>
                  </a:lnTo>
                  <a:lnTo>
                    <a:pt x="509016" y="83692"/>
                  </a:lnTo>
                  <a:lnTo>
                    <a:pt x="557276" y="18034"/>
                  </a:lnTo>
                  <a:lnTo>
                    <a:pt x="557276" y="0"/>
                  </a:lnTo>
                  <a:lnTo>
                    <a:pt x="586232" y="0"/>
                  </a:lnTo>
                  <a:lnTo>
                    <a:pt x="586232" y="153288"/>
                  </a:lnTo>
                  <a:lnTo>
                    <a:pt x="557276" y="153288"/>
                  </a:lnTo>
                  <a:lnTo>
                    <a:pt x="557276" y="76200"/>
                  </a:lnTo>
                  <a:lnTo>
                    <a:pt x="557276" y="65786"/>
                  </a:lnTo>
                  <a:lnTo>
                    <a:pt x="557403" y="57403"/>
                  </a:lnTo>
                  <a:lnTo>
                    <a:pt x="557783" y="51053"/>
                  </a:lnTo>
                  <a:lnTo>
                    <a:pt x="558038" y="48133"/>
                  </a:lnTo>
                  <a:lnTo>
                    <a:pt x="557657" y="49911"/>
                  </a:lnTo>
                  <a:lnTo>
                    <a:pt x="493903" y="137287"/>
                  </a:lnTo>
                  <a:lnTo>
                    <a:pt x="493903" y="153288"/>
                  </a:lnTo>
                  <a:lnTo>
                    <a:pt x="464819" y="153288"/>
                  </a:lnTo>
                  <a:lnTo>
                    <a:pt x="464819" y="0"/>
                  </a:lnTo>
                  <a:close/>
                </a:path>
                <a:path w="1699260" h="187325">
                  <a:moveTo>
                    <a:pt x="307848" y="0"/>
                  </a:moveTo>
                  <a:lnTo>
                    <a:pt x="336931" y="0"/>
                  </a:lnTo>
                  <a:lnTo>
                    <a:pt x="336931" y="129412"/>
                  </a:lnTo>
                  <a:lnTo>
                    <a:pt x="395224" y="129412"/>
                  </a:lnTo>
                  <a:lnTo>
                    <a:pt x="395224" y="0"/>
                  </a:lnTo>
                  <a:lnTo>
                    <a:pt x="424180" y="0"/>
                  </a:lnTo>
                  <a:lnTo>
                    <a:pt x="424180" y="129412"/>
                  </a:lnTo>
                  <a:lnTo>
                    <a:pt x="446150" y="129412"/>
                  </a:lnTo>
                  <a:lnTo>
                    <a:pt x="446150" y="187071"/>
                  </a:lnTo>
                  <a:lnTo>
                    <a:pt x="423418" y="187071"/>
                  </a:lnTo>
                  <a:lnTo>
                    <a:pt x="420497" y="153288"/>
                  </a:lnTo>
                  <a:lnTo>
                    <a:pt x="307848" y="153288"/>
                  </a:lnTo>
                  <a:lnTo>
                    <a:pt x="307848" y="0"/>
                  </a:lnTo>
                  <a:close/>
                </a:path>
                <a:path w="1699260" h="187325">
                  <a:moveTo>
                    <a:pt x="0" y="0"/>
                  </a:moveTo>
                  <a:lnTo>
                    <a:pt x="29082" y="0"/>
                  </a:lnTo>
                  <a:lnTo>
                    <a:pt x="29082" y="58547"/>
                  </a:lnTo>
                  <a:lnTo>
                    <a:pt x="29082" y="69087"/>
                  </a:lnTo>
                  <a:lnTo>
                    <a:pt x="28701" y="76073"/>
                  </a:lnTo>
                  <a:lnTo>
                    <a:pt x="27939" y="79501"/>
                  </a:lnTo>
                  <a:lnTo>
                    <a:pt x="29463" y="72898"/>
                  </a:lnTo>
                  <a:lnTo>
                    <a:pt x="32893" y="66675"/>
                  </a:lnTo>
                  <a:lnTo>
                    <a:pt x="38607" y="60960"/>
                  </a:lnTo>
                  <a:lnTo>
                    <a:pt x="92456" y="0"/>
                  </a:lnTo>
                  <a:lnTo>
                    <a:pt x="121919" y="0"/>
                  </a:lnTo>
                  <a:lnTo>
                    <a:pt x="75945" y="54990"/>
                  </a:lnTo>
                  <a:lnTo>
                    <a:pt x="127762" y="153288"/>
                  </a:lnTo>
                  <a:lnTo>
                    <a:pt x="96900" y="153288"/>
                  </a:lnTo>
                  <a:lnTo>
                    <a:pt x="55499" y="72771"/>
                  </a:lnTo>
                  <a:lnTo>
                    <a:pt x="29082" y="105917"/>
                  </a:lnTo>
                  <a:lnTo>
                    <a:pt x="29082" y="153288"/>
                  </a:lnTo>
                  <a:lnTo>
                    <a:pt x="0" y="1532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9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0966" y="1436115"/>
              <a:ext cx="132079" cy="16395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90891" y="1393570"/>
              <a:ext cx="5043805" cy="251460"/>
            </a:xfrm>
            <a:custGeom>
              <a:avLst/>
              <a:gdLst/>
              <a:ahLst/>
              <a:cxnLst/>
              <a:rect l="l" t="t" r="r" b="b"/>
              <a:pathLst>
                <a:path w="5043805" h="251460">
                  <a:moveTo>
                    <a:pt x="601840" y="47878"/>
                  </a:moveTo>
                  <a:lnTo>
                    <a:pt x="630923" y="47878"/>
                  </a:lnTo>
                  <a:lnTo>
                    <a:pt x="630923" y="128269"/>
                  </a:lnTo>
                  <a:lnTo>
                    <a:pt x="630851" y="135985"/>
                  </a:lnTo>
                  <a:lnTo>
                    <a:pt x="630637" y="143700"/>
                  </a:lnTo>
                  <a:lnTo>
                    <a:pt x="630280" y="151415"/>
                  </a:lnTo>
                  <a:lnTo>
                    <a:pt x="629780" y="159130"/>
                  </a:lnTo>
                  <a:lnTo>
                    <a:pt x="632231" y="152271"/>
                  </a:lnTo>
                  <a:lnTo>
                    <a:pt x="635765" y="145399"/>
                  </a:lnTo>
                  <a:lnTo>
                    <a:pt x="640370" y="138503"/>
                  </a:lnTo>
                  <a:lnTo>
                    <a:pt x="646036" y="131571"/>
                  </a:lnTo>
                  <a:lnTo>
                    <a:pt x="694296" y="65912"/>
                  </a:lnTo>
                  <a:lnTo>
                    <a:pt x="694296" y="47878"/>
                  </a:lnTo>
                  <a:lnTo>
                    <a:pt x="723252" y="47878"/>
                  </a:lnTo>
                  <a:lnTo>
                    <a:pt x="723252" y="201167"/>
                  </a:lnTo>
                  <a:lnTo>
                    <a:pt x="694296" y="201167"/>
                  </a:lnTo>
                  <a:lnTo>
                    <a:pt x="694296" y="124078"/>
                  </a:lnTo>
                  <a:lnTo>
                    <a:pt x="694296" y="113664"/>
                  </a:lnTo>
                  <a:lnTo>
                    <a:pt x="694423" y="105282"/>
                  </a:lnTo>
                  <a:lnTo>
                    <a:pt x="694804" y="98932"/>
                  </a:lnTo>
                  <a:lnTo>
                    <a:pt x="695058" y="96012"/>
                  </a:lnTo>
                  <a:lnTo>
                    <a:pt x="694677" y="97789"/>
                  </a:lnTo>
                  <a:lnTo>
                    <a:pt x="630923" y="185165"/>
                  </a:lnTo>
                  <a:lnTo>
                    <a:pt x="630923" y="201167"/>
                  </a:lnTo>
                  <a:lnTo>
                    <a:pt x="601840" y="201167"/>
                  </a:lnTo>
                  <a:lnTo>
                    <a:pt x="601840" y="47878"/>
                  </a:lnTo>
                  <a:close/>
                </a:path>
                <a:path w="5043805" h="251460">
                  <a:moveTo>
                    <a:pt x="49161" y="47878"/>
                  </a:moveTo>
                  <a:lnTo>
                    <a:pt x="81394" y="47878"/>
                  </a:lnTo>
                  <a:lnTo>
                    <a:pt x="129908" y="201167"/>
                  </a:lnTo>
                  <a:lnTo>
                    <a:pt x="100825" y="201167"/>
                  </a:lnTo>
                  <a:lnTo>
                    <a:pt x="63703" y="81787"/>
                  </a:lnTo>
                  <a:lnTo>
                    <a:pt x="26657" y="201167"/>
                  </a:lnTo>
                  <a:lnTo>
                    <a:pt x="0" y="201167"/>
                  </a:lnTo>
                  <a:lnTo>
                    <a:pt x="49161" y="47878"/>
                  </a:lnTo>
                  <a:close/>
                </a:path>
                <a:path w="5043805" h="251460">
                  <a:moveTo>
                    <a:pt x="4981054" y="43941"/>
                  </a:moveTo>
                  <a:lnTo>
                    <a:pt x="5018594" y="52032"/>
                  </a:lnTo>
                  <a:lnTo>
                    <a:pt x="5039379" y="91154"/>
                  </a:lnTo>
                  <a:lnTo>
                    <a:pt x="5040236" y="107061"/>
                  </a:lnTo>
                  <a:lnTo>
                    <a:pt x="5040236" y="169671"/>
                  </a:lnTo>
                  <a:lnTo>
                    <a:pt x="5040428" y="177415"/>
                  </a:lnTo>
                  <a:lnTo>
                    <a:pt x="5041014" y="185229"/>
                  </a:lnTo>
                  <a:lnTo>
                    <a:pt x="5042004" y="193139"/>
                  </a:lnTo>
                  <a:lnTo>
                    <a:pt x="5043411" y="201167"/>
                  </a:lnTo>
                  <a:lnTo>
                    <a:pt x="5015090" y="201167"/>
                  </a:lnTo>
                  <a:lnTo>
                    <a:pt x="5014284" y="195949"/>
                  </a:lnTo>
                  <a:lnTo>
                    <a:pt x="5013598" y="189801"/>
                  </a:lnTo>
                  <a:lnTo>
                    <a:pt x="5013054" y="182701"/>
                  </a:lnTo>
                  <a:lnTo>
                    <a:pt x="5012677" y="174625"/>
                  </a:lnTo>
                  <a:lnTo>
                    <a:pt x="5005511" y="188033"/>
                  </a:lnTo>
                  <a:lnTo>
                    <a:pt x="4994881" y="197596"/>
                  </a:lnTo>
                  <a:lnTo>
                    <a:pt x="4980798" y="203325"/>
                  </a:lnTo>
                  <a:lnTo>
                    <a:pt x="4963274" y="205231"/>
                  </a:lnTo>
                  <a:lnTo>
                    <a:pt x="4950985" y="204352"/>
                  </a:lnTo>
                  <a:lnTo>
                    <a:pt x="4916901" y="183931"/>
                  </a:lnTo>
                  <a:lnTo>
                    <a:pt x="4908918" y="157606"/>
                  </a:lnTo>
                  <a:lnTo>
                    <a:pt x="4910176" y="146248"/>
                  </a:lnTo>
                  <a:lnTo>
                    <a:pt x="4940523" y="112097"/>
                  </a:lnTo>
                  <a:lnTo>
                    <a:pt x="4995405" y="103631"/>
                  </a:lnTo>
                  <a:lnTo>
                    <a:pt x="4998834" y="103631"/>
                  </a:lnTo>
                  <a:lnTo>
                    <a:pt x="5004295" y="103758"/>
                  </a:lnTo>
                  <a:lnTo>
                    <a:pt x="5011915" y="104139"/>
                  </a:lnTo>
                  <a:lnTo>
                    <a:pt x="5011915" y="94868"/>
                  </a:lnTo>
                  <a:lnTo>
                    <a:pt x="4999088" y="72008"/>
                  </a:lnTo>
                  <a:lnTo>
                    <a:pt x="4993881" y="69087"/>
                  </a:lnTo>
                  <a:lnTo>
                    <a:pt x="4986642" y="67690"/>
                  </a:lnTo>
                  <a:lnTo>
                    <a:pt x="4977625" y="67690"/>
                  </a:lnTo>
                  <a:lnTo>
                    <a:pt x="4963153" y="69355"/>
                  </a:lnTo>
                  <a:lnTo>
                    <a:pt x="4951955" y="74342"/>
                  </a:lnTo>
                  <a:lnTo>
                    <a:pt x="4944067" y="82639"/>
                  </a:lnTo>
                  <a:lnTo>
                    <a:pt x="4939525" y="94233"/>
                  </a:lnTo>
                  <a:lnTo>
                    <a:pt x="4912982" y="90042"/>
                  </a:lnTo>
                  <a:lnTo>
                    <a:pt x="4920314" y="69873"/>
                  </a:lnTo>
                  <a:lnTo>
                    <a:pt x="4934111" y="55467"/>
                  </a:lnTo>
                  <a:lnTo>
                    <a:pt x="4954362" y="46823"/>
                  </a:lnTo>
                  <a:lnTo>
                    <a:pt x="4981054" y="43941"/>
                  </a:lnTo>
                  <a:close/>
                </a:path>
                <a:path w="5043805" h="251460">
                  <a:moveTo>
                    <a:pt x="4833607" y="43941"/>
                  </a:moveTo>
                  <a:lnTo>
                    <a:pt x="4873358" y="56133"/>
                  </a:lnTo>
                  <a:lnTo>
                    <a:pt x="4887963" y="86359"/>
                  </a:lnTo>
                  <a:lnTo>
                    <a:pt x="4886248" y="97742"/>
                  </a:lnTo>
                  <a:lnTo>
                    <a:pt x="4881105" y="107124"/>
                  </a:lnTo>
                  <a:lnTo>
                    <a:pt x="4872532" y="114506"/>
                  </a:lnTo>
                  <a:lnTo>
                    <a:pt x="4860531" y="119887"/>
                  </a:lnTo>
                  <a:lnTo>
                    <a:pt x="4874199" y="124839"/>
                  </a:lnTo>
                  <a:lnTo>
                    <a:pt x="4883962" y="132635"/>
                  </a:lnTo>
                  <a:lnTo>
                    <a:pt x="4889820" y="143265"/>
                  </a:lnTo>
                  <a:lnTo>
                    <a:pt x="4891773" y="156717"/>
                  </a:lnTo>
                  <a:lnTo>
                    <a:pt x="4890800" y="166433"/>
                  </a:lnTo>
                  <a:lnTo>
                    <a:pt x="4868121" y="197248"/>
                  </a:lnTo>
                  <a:lnTo>
                    <a:pt x="4835385" y="205231"/>
                  </a:lnTo>
                  <a:lnTo>
                    <a:pt x="4812120" y="201920"/>
                  </a:lnTo>
                  <a:lnTo>
                    <a:pt x="4793761" y="191976"/>
                  </a:lnTo>
                  <a:lnTo>
                    <a:pt x="4780306" y="175388"/>
                  </a:lnTo>
                  <a:lnTo>
                    <a:pt x="4771758" y="152145"/>
                  </a:lnTo>
                  <a:lnTo>
                    <a:pt x="4798682" y="147827"/>
                  </a:lnTo>
                  <a:lnTo>
                    <a:pt x="4803730" y="162516"/>
                  </a:lnTo>
                  <a:lnTo>
                    <a:pt x="4811064" y="173037"/>
                  </a:lnTo>
                  <a:lnTo>
                    <a:pt x="4820685" y="179367"/>
                  </a:lnTo>
                  <a:lnTo>
                    <a:pt x="4832591" y="181482"/>
                  </a:lnTo>
                  <a:lnTo>
                    <a:pt x="4841735" y="181482"/>
                  </a:lnTo>
                  <a:lnTo>
                    <a:pt x="4848720" y="179069"/>
                  </a:lnTo>
                  <a:lnTo>
                    <a:pt x="4853419" y="174116"/>
                  </a:lnTo>
                  <a:lnTo>
                    <a:pt x="4858118" y="169290"/>
                  </a:lnTo>
                  <a:lnTo>
                    <a:pt x="4860404" y="163194"/>
                  </a:lnTo>
                  <a:lnTo>
                    <a:pt x="4860404" y="155828"/>
                  </a:lnTo>
                  <a:lnTo>
                    <a:pt x="4860404" y="149859"/>
                  </a:lnTo>
                  <a:lnTo>
                    <a:pt x="4825191" y="134058"/>
                  </a:lnTo>
                  <a:lnTo>
                    <a:pt x="4815954" y="133984"/>
                  </a:lnTo>
                  <a:lnTo>
                    <a:pt x="4815954" y="109092"/>
                  </a:lnTo>
                  <a:lnTo>
                    <a:pt x="4853927" y="101218"/>
                  </a:lnTo>
                  <a:lnTo>
                    <a:pt x="4856721" y="95757"/>
                  </a:lnTo>
                  <a:lnTo>
                    <a:pt x="4856721" y="87883"/>
                  </a:lnTo>
                  <a:lnTo>
                    <a:pt x="4856721" y="82041"/>
                  </a:lnTo>
                  <a:lnTo>
                    <a:pt x="4854689" y="77215"/>
                  </a:lnTo>
                  <a:lnTo>
                    <a:pt x="4850625" y="73532"/>
                  </a:lnTo>
                  <a:lnTo>
                    <a:pt x="4846561" y="69723"/>
                  </a:lnTo>
                  <a:lnTo>
                    <a:pt x="4840846" y="67817"/>
                  </a:lnTo>
                  <a:lnTo>
                    <a:pt x="4833480" y="67817"/>
                  </a:lnTo>
                  <a:lnTo>
                    <a:pt x="4822290" y="69554"/>
                  </a:lnTo>
                  <a:lnTo>
                    <a:pt x="4813493" y="74755"/>
                  </a:lnTo>
                  <a:lnTo>
                    <a:pt x="4807102" y="83409"/>
                  </a:lnTo>
                  <a:lnTo>
                    <a:pt x="4803127" y="95503"/>
                  </a:lnTo>
                  <a:lnTo>
                    <a:pt x="4776076" y="91058"/>
                  </a:lnTo>
                  <a:lnTo>
                    <a:pt x="4783315" y="70409"/>
                  </a:lnTo>
                  <a:lnTo>
                    <a:pt x="4795316" y="55689"/>
                  </a:lnTo>
                  <a:lnTo>
                    <a:pt x="4812080" y="46874"/>
                  </a:lnTo>
                  <a:lnTo>
                    <a:pt x="4833607" y="43941"/>
                  </a:lnTo>
                  <a:close/>
                </a:path>
                <a:path w="5043805" h="251460">
                  <a:moveTo>
                    <a:pt x="4428223" y="43941"/>
                  </a:moveTo>
                  <a:lnTo>
                    <a:pt x="4472800" y="66801"/>
                  </a:lnTo>
                  <a:lnTo>
                    <a:pt x="4488516" y="107521"/>
                  </a:lnTo>
                  <a:lnTo>
                    <a:pt x="4489564" y="123951"/>
                  </a:lnTo>
                  <a:lnTo>
                    <a:pt x="4488490" y="141503"/>
                  </a:lnTo>
                  <a:lnTo>
                    <a:pt x="4472292" y="183133"/>
                  </a:lnTo>
                  <a:lnTo>
                    <a:pt x="4427588" y="205231"/>
                  </a:lnTo>
                  <a:lnTo>
                    <a:pt x="4413989" y="203588"/>
                  </a:lnTo>
                  <a:lnTo>
                    <a:pt x="4402712" y="198659"/>
                  </a:lnTo>
                  <a:lnTo>
                    <a:pt x="4393744" y="190444"/>
                  </a:lnTo>
                  <a:lnTo>
                    <a:pt x="4387075" y="178942"/>
                  </a:lnTo>
                  <a:lnTo>
                    <a:pt x="4387075" y="250951"/>
                  </a:lnTo>
                  <a:lnTo>
                    <a:pt x="4357992" y="250951"/>
                  </a:lnTo>
                  <a:lnTo>
                    <a:pt x="4357992" y="47878"/>
                  </a:lnTo>
                  <a:lnTo>
                    <a:pt x="4384789" y="47878"/>
                  </a:lnTo>
                  <a:lnTo>
                    <a:pt x="4384789" y="76707"/>
                  </a:lnTo>
                  <a:lnTo>
                    <a:pt x="4391504" y="62372"/>
                  </a:lnTo>
                  <a:lnTo>
                    <a:pt x="4400981" y="52133"/>
                  </a:lnTo>
                  <a:lnTo>
                    <a:pt x="4413221" y="45989"/>
                  </a:lnTo>
                  <a:lnTo>
                    <a:pt x="4428223" y="43941"/>
                  </a:lnTo>
                  <a:close/>
                </a:path>
                <a:path w="5043805" h="251460">
                  <a:moveTo>
                    <a:pt x="4255630" y="43941"/>
                  </a:moveTo>
                  <a:lnTo>
                    <a:pt x="4293170" y="52032"/>
                  </a:lnTo>
                  <a:lnTo>
                    <a:pt x="4313955" y="91154"/>
                  </a:lnTo>
                  <a:lnTo>
                    <a:pt x="4314812" y="107061"/>
                  </a:lnTo>
                  <a:lnTo>
                    <a:pt x="4314812" y="169671"/>
                  </a:lnTo>
                  <a:lnTo>
                    <a:pt x="4315004" y="177415"/>
                  </a:lnTo>
                  <a:lnTo>
                    <a:pt x="4315590" y="185229"/>
                  </a:lnTo>
                  <a:lnTo>
                    <a:pt x="4316580" y="193139"/>
                  </a:lnTo>
                  <a:lnTo>
                    <a:pt x="4317987" y="201167"/>
                  </a:lnTo>
                  <a:lnTo>
                    <a:pt x="4289666" y="201167"/>
                  </a:lnTo>
                  <a:lnTo>
                    <a:pt x="4288860" y="195949"/>
                  </a:lnTo>
                  <a:lnTo>
                    <a:pt x="4288174" y="189801"/>
                  </a:lnTo>
                  <a:lnTo>
                    <a:pt x="4287630" y="182701"/>
                  </a:lnTo>
                  <a:lnTo>
                    <a:pt x="4287253" y="174625"/>
                  </a:lnTo>
                  <a:lnTo>
                    <a:pt x="4280087" y="188033"/>
                  </a:lnTo>
                  <a:lnTo>
                    <a:pt x="4269457" y="197596"/>
                  </a:lnTo>
                  <a:lnTo>
                    <a:pt x="4255374" y="203325"/>
                  </a:lnTo>
                  <a:lnTo>
                    <a:pt x="4237850" y="205231"/>
                  </a:lnTo>
                  <a:lnTo>
                    <a:pt x="4225561" y="204352"/>
                  </a:lnTo>
                  <a:lnTo>
                    <a:pt x="4191477" y="183931"/>
                  </a:lnTo>
                  <a:lnTo>
                    <a:pt x="4183494" y="157606"/>
                  </a:lnTo>
                  <a:lnTo>
                    <a:pt x="4184752" y="146248"/>
                  </a:lnTo>
                  <a:lnTo>
                    <a:pt x="4215099" y="112097"/>
                  </a:lnTo>
                  <a:lnTo>
                    <a:pt x="4269981" y="103631"/>
                  </a:lnTo>
                  <a:lnTo>
                    <a:pt x="4273410" y="103631"/>
                  </a:lnTo>
                  <a:lnTo>
                    <a:pt x="4278871" y="103758"/>
                  </a:lnTo>
                  <a:lnTo>
                    <a:pt x="4286491" y="104139"/>
                  </a:lnTo>
                  <a:lnTo>
                    <a:pt x="4286491" y="94868"/>
                  </a:lnTo>
                  <a:lnTo>
                    <a:pt x="4273664" y="72008"/>
                  </a:lnTo>
                  <a:lnTo>
                    <a:pt x="4268457" y="69087"/>
                  </a:lnTo>
                  <a:lnTo>
                    <a:pt x="4261218" y="67690"/>
                  </a:lnTo>
                  <a:lnTo>
                    <a:pt x="4252201" y="67690"/>
                  </a:lnTo>
                  <a:lnTo>
                    <a:pt x="4237729" y="69355"/>
                  </a:lnTo>
                  <a:lnTo>
                    <a:pt x="4226531" y="74342"/>
                  </a:lnTo>
                  <a:lnTo>
                    <a:pt x="4218643" y="82639"/>
                  </a:lnTo>
                  <a:lnTo>
                    <a:pt x="4214101" y="94233"/>
                  </a:lnTo>
                  <a:lnTo>
                    <a:pt x="4187558" y="90042"/>
                  </a:lnTo>
                  <a:lnTo>
                    <a:pt x="4194890" y="69873"/>
                  </a:lnTo>
                  <a:lnTo>
                    <a:pt x="4208687" y="55467"/>
                  </a:lnTo>
                  <a:lnTo>
                    <a:pt x="4228938" y="46823"/>
                  </a:lnTo>
                  <a:lnTo>
                    <a:pt x="4255630" y="43941"/>
                  </a:lnTo>
                  <a:close/>
                </a:path>
                <a:path w="5043805" h="251460">
                  <a:moveTo>
                    <a:pt x="3780142" y="43941"/>
                  </a:moveTo>
                  <a:lnTo>
                    <a:pt x="3817682" y="52032"/>
                  </a:lnTo>
                  <a:lnTo>
                    <a:pt x="3838467" y="91154"/>
                  </a:lnTo>
                  <a:lnTo>
                    <a:pt x="3839324" y="107061"/>
                  </a:lnTo>
                  <a:lnTo>
                    <a:pt x="3839324" y="169671"/>
                  </a:lnTo>
                  <a:lnTo>
                    <a:pt x="3839516" y="177415"/>
                  </a:lnTo>
                  <a:lnTo>
                    <a:pt x="3840102" y="185229"/>
                  </a:lnTo>
                  <a:lnTo>
                    <a:pt x="3841092" y="193139"/>
                  </a:lnTo>
                  <a:lnTo>
                    <a:pt x="3842499" y="201167"/>
                  </a:lnTo>
                  <a:lnTo>
                    <a:pt x="3814178" y="201167"/>
                  </a:lnTo>
                  <a:lnTo>
                    <a:pt x="3813372" y="195949"/>
                  </a:lnTo>
                  <a:lnTo>
                    <a:pt x="3812686" y="189801"/>
                  </a:lnTo>
                  <a:lnTo>
                    <a:pt x="3812142" y="182701"/>
                  </a:lnTo>
                  <a:lnTo>
                    <a:pt x="3811765" y="174625"/>
                  </a:lnTo>
                  <a:lnTo>
                    <a:pt x="3804599" y="188033"/>
                  </a:lnTo>
                  <a:lnTo>
                    <a:pt x="3793969" y="197596"/>
                  </a:lnTo>
                  <a:lnTo>
                    <a:pt x="3779886" y="203325"/>
                  </a:lnTo>
                  <a:lnTo>
                    <a:pt x="3762362" y="205231"/>
                  </a:lnTo>
                  <a:lnTo>
                    <a:pt x="3750073" y="204352"/>
                  </a:lnTo>
                  <a:lnTo>
                    <a:pt x="3715989" y="183931"/>
                  </a:lnTo>
                  <a:lnTo>
                    <a:pt x="3708006" y="157606"/>
                  </a:lnTo>
                  <a:lnTo>
                    <a:pt x="3709264" y="146248"/>
                  </a:lnTo>
                  <a:lnTo>
                    <a:pt x="3739611" y="112097"/>
                  </a:lnTo>
                  <a:lnTo>
                    <a:pt x="3794493" y="103631"/>
                  </a:lnTo>
                  <a:lnTo>
                    <a:pt x="3797922" y="103631"/>
                  </a:lnTo>
                  <a:lnTo>
                    <a:pt x="3803383" y="103758"/>
                  </a:lnTo>
                  <a:lnTo>
                    <a:pt x="3811003" y="104139"/>
                  </a:lnTo>
                  <a:lnTo>
                    <a:pt x="3811003" y="94868"/>
                  </a:lnTo>
                  <a:lnTo>
                    <a:pt x="3798176" y="72008"/>
                  </a:lnTo>
                  <a:lnTo>
                    <a:pt x="3792969" y="69087"/>
                  </a:lnTo>
                  <a:lnTo>
                    <a:pt x="3785730" y="67690"/>
                  </a:lnTo>
                  <a:lnTo>
                    <a:pt x="3776713" y="67690"/>
                  </a:lnTo>
                  <a:lnTo>
                    <a:pt x="3762241" y="69355"/>
                  </a:lnTo>
                  <a:lnTo>
                    <a:pt x="3751043" y="74342"/>
                  </a:lnTo>
                  <a:lnTo>
                    <a:pt x="3743155" y="82639"/>
                  </a:lnTo>
                  <a:lnTo>
                    <a:pt x="3738613" y="94233"/>
                  </a:lnTo>
                  <a:lnTo>
                    <a:pt x="3712070" y="90042"/>
                  </a:lnTo>
                  <a:lnTo>
                    <a:pt x="3719402" y="69873"/>
                  </a:lnTo>
                  <a:lnTo>
                    <a:pt x="3733199" y="55467"/>
                  </a:lnTo>
                  <a:lnTo>
                    <a:pt x="3753450" y="46823"/>
                  </a:lnTo>
                  <a:lnTo>
                    <a:pt x="3780142" y="43941"/>
                  </a:lnTo>
                  <a:close/>
                </a:path>
                <a:path w="5043805" h="251460">
                  <a:moveTo>
                    <a:pt x="3523602" y="43941"/>
                  </a:moveTo>
                  <a:lnTo>
                    <a:pt x="3564369" y="59054"/>
                  </a:lnTo>
                  <a:lnTo>
                    <a:pt x="3583419" y="100711"/>
                  </a:lnTo>
                  <a:lnTo>
                    <a:pt x="3557130" y="105282"/>
                  </a:lnTo>
                  <a:lnTo>
                    <a:pt x="3552867" y="89280"/>
                  </a:lnTo>
                  <a:lnTo>
                    <a:pt x="3545986" y="77850"/>
                  </a:lnTo>
                  <a:lnTo>
                    <a:pt x="3536484" y="70992"/>
                  </a:lnTo>
                  <a:lnTo>
                    <a:pt x="3524364" y="68706"/>
                  </a:lnTo>
                  <a:lnTo>
                    <a:pt x="3516268" y="69657"/>
                  </a:lnTo>
                  <a:lnTo>
                    <a:pt x="3490550" y="101330"/>
                  </a:lnTo>
                  <a:lnTo>
                    <a:pt x="3488169" y="123698"/>
                  </a:lnTo>
                  <a:lnTo>
                    <a:pt x="3488744" y="136679"/>
                  </a:lnTo>
                  <a:lnTo>
                    <a:pt x="3502706" y="172196"/>
                  </a:lnTo>
                  <a:lnTo>
                    <a:pt x="3523602" y="180339"/>
                  </a:lnTo>
                  <a:lnTo>
                    <a:pt x="3535433" y="178052"/>
                  </a:lnTo>
                  <a:lnTo>
                    <a:pt x="3545001" y="171180"/>
                  </a:lnTo>
                  <a:lnTo>
                    <a:pt x="3552284" y="159712"/>
                  </a:lnTo>
                  <a:lnTo>
                    <a:pt x="3557257" y="143637"/>
                  </a:lnTo>
                  <a:lnTo>
                    <a:pt x="3583419" y="147827"/>
                  </a:lnTo>
                  <a:lnTo>
                    <a:pt x="3562972" y="190753"/>
                  </a:lnTo>
                  <a:lnTo>
                    <a:pt x="3523348" y="205231"/>
                  </a:lnTo>
                  <a:lnTo>
                    <a:pt x="3508298" y="203777"/>
                  </a:lnTo>
                  <a:lnTo>
                    <a:pt x="3474580" y="181863"/>
                  </a:lnTo>
                  <a:lnTo>
                    <a:pt x="3458989" y="141037"/>
                  </a:lnTo>
                  <a:lnTo>
                    <a:pt x="3457943" y="124967"/>
                  </a:lnTo>
                  <a:lnTo>
                    <a:pt x="3459038" y="108366"/>
                  </a:lnTo>
                  <a:lnTo>
                    <a:pt x="3475469" y="67182"/>
                  </a:lnTo>
                  <a:lnTo>
                    <a:pt x="3509169" y="45394"/>
                  </a:lnTo>
                  <a:lnTo>
                    <a:pt x="3523602" y="43941"/>
                  </a:lnTo>
                  <a:close/>
                </a:path>
                <a:path w="5043805" h="251460">
                  <a:moveTo>
                    <a:pt x="2905747" y="43941"/>
                  </a:moveTo>
                  <a:lnTo>
                    <a:pt x="2944609" y="55675"/>
                  </a:lnTo>
                  <a:lnTo>
                    <a:pt x="2968501" y="91455"/>
                  </a:lnTo>
                  <a:lnTo>
                    <a:pt x="2973438" y="129666"/>
                  </a:lnTo>
                  <a:lnTo>
                    <a:pt x="2866250" y="129666"/>
                  </a:lnTo>
                  <a:lnTo>
                    <a:pt x="2867079" y="143077"/>
                  </a:lnTo>
                  <a:lnTo>
                    <a:pt x="2892682" y="177657"/>
                  </a:lnTo>
                  <a:lnTo>
                    <a:pt x="2906890" y="180339"/>
                  </a:lnTo>
                  <a:lnTo>
                    <a:pt x="2919034" y="178530"/>
                  </a:lnTo>
                  <a:lnTo>
                    <a:pt x="2929369" y="173100"/>
                  </a:lnTo>
                  <a:lnTo>
                    <a:pt x="2937894" y="164052"/>
                  </a:lnTo>
                  <a:lnTo>
                    <a:pt x="2944609" y="151383"/>
                  </a:lnTo>
                  <a:lnTo>
                    <a:pt x="2970898" y="156463"/>
                  </a:lnTo>
                  <a:lnTo>
                    <a:pt x="2946895" y="192277"/>
                  </a:lnTo>
                  <a:lnTo>
                    <a:pt x="2905239" y="205231"/>
                  </a:lnTo>
                  <a:lnTo>
                    <a:pt x="2890116" y="203850"/>
                  </a:lnTo>
                  <a:lnTo>
                    <a:pt x="2854058" y="183133"/>
                  </a:lnTo>
                  <a:lnTo>
                    <a:pt x="2835841" y="142325"/>
                  </a:lnTo>
                  <a:lnTo>
                    <a:pt x="2834627" y="125349"/>
                  </a:lnTo>
                  <a:lnTo>
                    <a:pt x="2835889" y="108088"/>
                  </a:lnTo>
                  <a:lnTo>
                    <a:pt x="2854820" y="66548"/>
                  </a:lnTo>
                  <a:lnTo>
                    <a:pt x="2891074" y="45348"/>
                  </a:lnTo>
                  <a:lnTo>
                    <a:pt x="2905747" y="43941"/>
                  </a:lnTo>
                  <a:close/>
                </a:path>
                <a:path w="5043805" h="251460">
                  <a:moveTo>
                    <a:pt x="2421242" y="43941"/>
                  </a:moveTo>
                  <a:lnTo>
                    <a:pt x="2461586" y="56907"/>
                  </a:lnTo>
                  <a:lnTo>
                    <a:pt x="2485488" y="92868"/>
                  </a:lnTo>
                  <a:lnTo>
                    <a:pt x="2490076" y="124205"/>
                  </a:lnTo>
                  <a:lnTo>
                    <a:pt x="2488838" y="141208"/>
                  </a:lnTo>
                  <a:lnTo>
                    <a:pt x="2470264" y="182499"/>
                  </a:lnTo>
                  <a:lnTo>
                    <a:pt x="2433902" y="203805"/>
                  </a:lnTo>
                  <a:lnTo>
                    <a:pt x="2418829" y="205231"/>
                  </a:lnTo>
                  <a:lnTo>
                    <a:pt x="2403803" y="203777"/>
                  </a:lnTo>
                  <a:lnTo>
                    <a:pt x="2369299" y="181863"/>
                  </a:lnTo>
                  <a:lnTo>
                    <a:pt x="2352618" y="140555"/>
                  </a:lnTo>
                  <a:lnTo>
                    <a:pt x="2351519" y="124078"/>
                  </a:lnTo>
                  <a:lnTo>
                    <a:pt x="2352759" y="106791"/>
                  </a:lnTo>
                  <a:lnTo>
                    <a:pt x="2371458" y="65786"/>
                  </a:lnTo>
                  <a:lnTo>
                    <a:pt x="2406927" y="45301"/>
                  </a:lnTo>
                  <a:lnTo>
                    <a:pt x="2421242" y="43941"/>
                  </a:lnTo>
                  <a:close/>
                </a:path>
                <a:path w="5043805" h="251460">
                  <a:moveTo>
                    <a:pt x="2188070" y="43941"/>
                  </a:moveTo>
                  <a:lnTo>
                    <a:pt x="2228414" y="56907"/>
                  </a:lnTo>
                  <a:lnTo>
                    <a:pt x="2252316" y="92868"/>
                  </a:lnTo>
                  <a:lnTo>
                    <a:pt x="2256904" y="124205"/>
                  </a:lnTo>
                  <a:lnTo>
                    <a:pt x="2255666" y="141208"/>
                  </a:lnTo>
                  <a:lnTo>
                    <a:pt x="2237092" y="182499"/>
                  </a:lnTo>
                  <a:lnTo>
                    <a:pt x="2200730" y="203805"/>
                  </a:lnTo>
                  <a:lnTo>
                    <a:pt x="2185657" y="205231"/>
                  </a:lnTo>
                  <a:lnTo>
                    <a:pt x="2170631" y="203777"/>
                  </a:lnTo>
                  <a:lnTo>
                    <a:pt x="2136127" y="181863"/>
                  </a:lnTo>
                  <a:lnTo>
                    <a:pt x="2119446" y="140555"/>
                  </a:lnTo>
                  <a:lnTo>
                    <a:pt x="2118347" y="124078"/>
                  </a:lnTo>
                  <a:lnTo>
                    <a:pt x="2119587" y="106791"/>
                  </a:lnTo>
                  <a:lnTo>
                    <a:pt x="2138286" y="65786"/>
                  </a:lnTo>
                  <a:lnTo>
                    <a:pt x="2173755" y="45301"/>
                  </a:lnTo>
                  <a:lnTo>
                    <a:pt x="2188070" y="43941"/>
                  </a:lnTo>
                  <a:close/>
                </a:path>
                <a:path w="5043805" h="251460">
                  <a:moveTo>
                    <a:pt x="1321930" y="43941"/>
                  </a:moveTo>
                  <a:lnTo>
                    <a:pt x="1359470" y="52032"/>
                  </a:lnTo>
                  <a:lnTo>
                    <a:pt x="1380255" y="91154"/>
                  </a:lnTo>
                  <a:lnTo>
                    <a:pt x="1381112" y="107061"/>
                  </a:lnTo>
                  <a:lnTo>
                    <a:pt x="1381112" y="169671"/>
                  </a:lnTo>
                  <a:lnTo>
                    <a:pt x="1381304" y="177415"/>
                  </a:lnTo>
                  <a:lnTo>
                    <a:pt x="1381890" y="185229"/>
                  </a:lnTo>
                  <a:lnTo>
                    <a:pt x="1382880" y="193139"/>
                  </a:lnTo>
                  <a:lnTo>
                    <a:pt x="1384287" y="201167"/>
                  </a:lnTo>
                  <a:lnTo>
                    <a:pt x="1355966" y="201167"/>
                  </a:lnTo>
                  <a:lnTo>
                    <a:pt x="1355160" y="195949"/>
                  </a:lnTo>
                  <a:lnTo>
                    <a:pt x="1354474" y="189801"/>
                  </a:lnTo>
                  <a:lnTo>
                    <a:pt x="1353930" y="182701"/>
                  </a:lnTo>
                  <a:lnTo>
                    <a:pt x="1353553" y="174625"/>
                  </a:lnTo>
                  <a:lnTo>
                    <a:pt x="1346387" y="188033"/>
                  </a:lnTo>
                  <a:lnTo>
                    <a:pt x="1335757" y="197596"/>
                  </a:lnTo>
                  <a:lnTo>
                    <a:pt x="1321674" y="203325"/>
                  </a:lnTo>
                  <a:lnTo>
                    <a:pt x="1304150" y="205231"/>
                  </a:lnTo>
                  <a:lnTo>
                    <a:pt x="1291861" y="204352"/>
                  </a:lnTo>
                  <a:lnTo>
                    <a:pt x="1257777" y="183931"/>
                  </a:lnTo>
                  <a:lnTo>
                    <a:pt x="1249794" y="157606"/>
                  </a:lnTo>
                  <a:lnTo>
                    <a:pt x="1251052" y="146248"/>
                  </a:lnTo>
                  <a:lnTo>
                    <a:pt x="1281399" y="112097"/>
                  </a:lnTo>
                  <a:lnTo>
                    <a:pt x="1336281" y="103631"/>
                  </a:lnTo>
                  <a:lnTo>
                    <a:pt x="1339710" y="103631"/>
                  </a:lnTo>
                  <a:lnTo>
                    <a:pt x="1345171" y="103758"/>
                  </a:lnTo>
                  <a:lnTo>
                    <a:pt x="1352791" y="104139"/>
                  </a:lnTo>
                  <a:lnTo>
                    <a:pt x="1352791" y="94868"/>
                  </a:lnTo>
                  <a:lnTo>
                    <a:pt x="1339964" y="72008"/>
                  </a:lnTo>
                  <a:lnTo>
                    <a:pt x="1334757" y="69087"/>
                  </a:lnTo>
                  <a:lnTo>
                    <a:pt x="1327518" y="67690"/>
                  </a:lnTo>
                  <a:lnTo>
                    <a:pt x="1318501" y="67690"/>
                  </a:lnTo>
                  <a:lnTo>
                    <a:pt x="1304029" y="69355"/>
                  </a:lnTo>
                  <a:lnTo>
                    <a:pt x="1292831" y="74342"/>
                  </a:lnTo>
                  <a:lnTo>
                    <a:pt x="1284943" y="82639"/>
                  </a:lnTo>
                  <a:lnTo>
                    <a:pt x="1280401" y="94233"/>
                  </a:lnTo>
                  <a:lnTo>
                    <a:pt x="1253858" y="90042"/>
                  </a:lnTo>
                  <a:lnTo>
                    <a:pt x="1261190" y="69873"/>
                  </a:lnTo>
                  <a:lnTo>
                    <a:pt x="1274987" y="55467"/>
                  </a:lnTo>
                  <a:lnTo>
                    <a:pt x="1295238" y="46823"/>
                  </a:lnTo>
                  <a:lnTo>
                    <a:pt x="1321930" y="43941"/>
                  </a:lnTo>
                  <a:close/>
                </a:path>
                <a:path w="5043805" h="251460">
                  <a:moveTo>
                    <a:pt x="515226" y="43941"/>
                  </a:moveTo>
                  <a:lnTo>
                    <a:pt x="555993" y="59054"/>
                  </a:lnTo>
                  <a:lnTo>
                    <a:pt x="575043" y="100711"/>
                  </a:lnTo>
                  <a:lnTo>
                    <a:pt x="548754" y="105282"/>
                  </a:lnTo>
                  <a:lnTo>
                    <a:pt x="544491" y="89280"/>
                  </a:lnTo>
                  <a:lnTo>
                    <a:pt x="537610" y="77850"/>
                  </a:lnTo>
                  <a:lnTo>
                    <a:pt x="528108" y="70992"/>
                  </a:lnTo>
                  <a:lnTo>
                    <a:pt x="515988" y="68706"/>
                  </a:lnTo>
                  <a:lnTo>
                    <a:pt x="507892" y="69657"/>
                  </a:lnTo>
                  <a:lnTo>
                    <a:pt x="482174" y="101330"/>
                  </a:lnTo>
                  <a:lnTo>
                    <a:pt x="479793" y="123698"/>
                  </a:lnTo>
                  <a:lnTo>
                    <a:pt x="480368" y="136679"/>
                  </a:lnTo>
                  <a:lnTo>
                    <a:pt x="494330" y="172196"/>
                  </a:lnTo>
                  <a:lnTo>
                    <a:pt x="515226" y="180339"/>
                  </a:lnTo>
                  <a:lnTo>
                    <a:pt x="527057" y="178052"/>
                  </a:lnTo>
                  <a:lnTo>
                    <a:pt x="536625" y="171180"/>
                  </a:lnTo>
                  <a:lnTo>
                    <a:pt x="543908" y="159712"/>
                  </a:lnTo>
                  <a:lnTo>
                    <a:pt x="548881" y="143637"/>
                  </a:lnTo>
                  <a:lnTo>
                    <a:pt x="575043" y="147827"/>
                  </a:lnTo>
                  <a:lnTo>
                    <a:pt x="554596" y="190753"/>
                  </a:lnTo>
                  <a:lnTo>
                    <a:pt x="514972" y="205231"/>
                  </a:lnTo>
                  <a:lnTo>
                    <a:pt x="499922" y="203777"/>
                  </a:lnTo>
                  <a:lnTo>
                    <a:pt x="466204" y="181863"/>
                  </a:lnTo>
                  <a:lnTo>
                    <a:pt x="450613" y="141037"/>
                  </a:lnTo>
                  <a:lnTo>
                    <a:pt x="449567" y="124967"/>
                  </a:lnTo>
                  <a:lnTo>
                    <a:pt x="450662" y="108366"/>
                  </a:lnTo>
                  <a:lnTo>
                    <a:pt x="467093" y="67182"/>
                  </a:lnTo>
                  <a:lnTo>
                    <a:pt x="500793" y="45394"/>
                  </a:lnTo>
                  <a:lnTo>
                    <a:pt x="515226" y="43941"/>
                  </a:lnTo>
                  <a:close/>
                </a:path>
                <a:path w="5043805" h="251460">
                  <a:moveTo>
                    <a:pt x="371970" y="43941"/>
                  </a:moveTo>
                  <a:lnTo>
                    <a:pt x="412737" y="59054"/>
                  </a:lnTo>
                  <a:lnTo>
                    <a:pt x="431787" y="100711"/>
                  </a:lnTo>
                  <a:lnTo>
                    <a:pt x="405498" y="105282"/>
                  </a:lnTo>
                  <a:lnTo>
                    <a:pt x="401235" y="89280"/>
                  </a:lnTo>
                  <a:lnTo>
                    <a:pt x="394354" y="77850"/>
                  </a:lnTo>
                  <a:lnTo>
                    <a:pt x="384852" y="70992"/>
                  </a:lnTo>
                  <a:lnTo>
                    <a:pt x="372732" y="68706"/>
                  </a:lnTo>
                  <a:lnTo>
                    <a:pt x="364636" y="69657"/>
                  </a:lnTo>
                  <a:lnTo>
                    <a:pt x="338918" y="101330"/>
                  </a:lnTo>
                  <a:lnTo>
                    <a:pt x="336537" y="123698"/>
                  </a:lnTo>
                  <a:lnTo>
                    <a:pt x="337112" y="136679"/>
                  </a:lnTo>
                  <a:lnTo>
                    <a:pt x="351074" y="172196"/>
                  </a:lnTo>
                  <a:lnTo>
                    <a:pt x="371970" y="180339"/>
                  </a:lnTo>
                  <a:lnTo>
                    <a:pt x="383801" y="178052"/>
                  </a:lnTo>
                  <a:lnTo>
                    <a:pt x="393369" y="171180"/>
                  </a:lnTo>
                  <a:lnTo>
                    <a:pt x="400652" y="159712"/>
                  </a:lnTo>
                  <a:lnTo>
                    <a:pt x="405625" y="143637"/>
                  </a:lnTo>
                  <a:lnTo>
                    <a:pt x="431787" y="147827"/>
                  </a:lnTo>
                  <a:lnTo>
                    <a:pt x="411340" y="190753"/>
                  </a:lnTo>
                  <a:lnTo>
                    <a:pt x="371716" y="205231"/>
                  </a:lnTo>
                  <a:lnTo>
                    <a:pt x="356666" y="203777"/>
                  </a:lnTo>
                  <a:lnTo>
                    <a:pt x="322948" y="181863"/>
                  </a:lnTo>
                  <a:lnTo>
                    <a:pt x="307357" y="141037"/>
                  </a:lnTo>
                  <a:lnTo>
                    <a:pt x="306311" y="124967"/>
                  </a:lnTo>
                  <a:lnTo>
                    <a:pt x="307406" y="108366"/>
                  </a:lnTo>
                  <a:lnTo>
                    <a:pt x="323837" y="67182"/>
                  </a:lnTo>
                  <a:lnTo>
                    <a:pt x="357537" y="45394"/>
                  </a:lnTo>
                  <a:lnTo>
                    <a:pt x="371970" y="43941"/>
                  </a:lnTo>
                  <a:close/>
                </a:path>
                <a:path w="5043805" h="251460">
                  <a:moveTo>
                    <a:pt x="213982" y="43941"/>
                  </a:moveTo>
                  <a:lnTo>
                    <a:pt x="251522" y="52032"/>
                  </a:lnTo>
                  <a:lnTo>
                    <a:pt x="272307" y="91154"/>
                  </a:lnTo>
                  <a:lnTo>
                    <a:pt x="273164" y="107061"/>
                  </a:lnTo>
                  <a:lnTo>
                    <a:pt x="273164" y="169671"/>
                  </a:lnTo>
                  <a:lnTo>
                    <a:pt x="273356" y="177415"/>
                  </a:lnTo>
                  <a:lnTo>
                    <a:pt x="273942" y="185229"/>
                  </a:lnTo>
                  <a:lnTo>
                    <a:pt x="274932" y="193139"/>
                  </a:lnTo>
                  <a:lnTo>
                    <a:pt x="276339" y="201167"/>
                  </a:lnTo>
                  <a:lnTo>
                    <a:pt x="248018" y="201167"/>
                  </a:lnTo>
                  <a:lnTo>
                    <a:pt x="247212" y="195949"/>
                  </a:lnTo>
                  <a:lnTo>
                    <a:pt x="246526" y="189801"/>
                  </a:lnTo>
                  <a:lnTo>
                    <a:pt x="245982" y="182701"/>
                  </a:lnTo>
                  <a:lnTo>
                    <a:pt x="245605" y="174625"/>
                  </a:lnTo>
                  <a:lnTo>
                    <a:pt x="238439" y="188033"/>
                  </a:lnTo>
                  <a:lnTo>
                    <a:pt x="227809" y="197596"/>
                  </a:lnTo>
                  <a:lnTo>
                    <a:pt x="213726" y="203325"/>
                  </a:lnTo>
                  <a:lnTo>
                    <a:pt x="196202" y="205231"/>
                  </a:lnTo>
                  <a:lnTo>
                    <a:pt x="183913" y="204352"/>
                  </a:lnTo>
                  <a:lnTo>
                    <a:pt x="149829" y="183931"/>
                  </a:lnTo>
                  <a:lnTo>
                    <a:pt x="141846" y="157606"/>
                  </a:lnTo>
                  <a:lnTo>
                    <a:pt x="143104" y="146248"/>
                  </a:lnTo>
                  <a:lnTo>
                    <a:pt x="173451" y="112097"/>
                  </a:lnTo>
                  <a:lnTo>
                    <a:pt x="228333" y="103631"/>
                  </a:lnTo>
                  <a:lnTo>
                    <a:pt x="231762" y="103631"/>
                  </a:lnTo>
                  <a:lnTo>
                    <a:pt x="237223" y="103758"/>
                  </a:lnTo>
                  <a:lnTo>
                    <a:pt x="244843" y="104139"/>
                  </a:lnTo>
                  <a:lnTo>
                    <a:pt x="244843" y="94868"/>
                  </a:lnTo>
                  <a:lnTo>
                    <a:pt x="232016" y="72008"/>
                  </a:lnTo>
                  <a:lnTo>
                    <a:pt x="226809" y="69087"/>
                  </a:lnTo>
                  <a:lnTo>
                    <a:pt x="219570" y="67690"/>
                  </a:lnTo>
                  <a:lnTo>
                    <a:pt x="210553" y="67690"/>
                  </a:lnTo>
                  <a:lnTo>
                    <a:pt x="196081" y="69355"/>
                  </a:lnTo>
                  <a:lnTo>
                    <a:pt x="184883" y="74342"/>
                  </a:lnTo>
                  <a:lnTo>
                    <a:pt x="176995" y="82639"/>
                  </a:lnTo>
                  <a:lnTo>
                    <a:pt x="172453" y="94233"/>
                  </a:lnTo>
                  <a:lnTo>
                    <a:pt x="145910" y="90042"/>
                  </a:lnTo>
                  <a:lnTo>
                    <a:pt x="153242" y="69873"/>
                  </a:lnTo>
                  <a:lnTo>
                    <a:pt x="167039" y="55467"/>
                  </a:lnTo>
                  <a:lnTo>
                    <a:pt x="187290" y="46823"/>
                  </a:lnTo>
                  <a:lnTo>
                    <a:pt x="213982" y="43941"/>
                  </a:lnTo>
                  <a:close/>
                </a:path>
                <a:path w="5043805" h="251460">
                  <a:moveTo>
                    <a:pt x="826630" y="0"/>
                  </a:moveTo>
                  <a:lnTo>
                    <a:pt x="852538" y="0"/>
                  </a:lnTo>
                  <a:lnTo>
                    <a:pt x="852538" y="48132"/>
                  </a:lnTo>
                  <a:lnTo>
                    <a:pt x="866776" y="50397"/>
                  </a:lnTo>
                  <a:lnTo>
                    <a:pt x="903084" y="70738"/>
                  </a:lnTo>
                  <a:lnTo>
                    <a:pt x="922854" y="108207"/>
                  </a:lnTo>
                  <a:lnTo>
                    <a:pt x="924166" y="123825"/>
                  </a:lnTo>
                  <a:lnTo>
                    <a:pt x="922882" y="139162"/>
                  </a:lnTo>
                  <a:lnTo>
                    <a:pt x="903719" y="177291"/>
                  </a:lnTo>
                  <a:lnTo>
                    <a:pt x="867232" y="198705"/>
                  </a:lnTo>
                  <a:lnTo>
                    <a:pt x="852538" y="201040"/>
                  </a:lnTo>
                  <a:lnTo>
                    <a:pt x="852538" y="250951"/>
                  </a:lnTo>
                  <a:lnTo>
                    <a:pt x="826630" y="250951"/>
                  </a:lnTo>
                  <a:lnTo>
                    <a:pt x="826630" y="201040"/>
                  </a:lnTo>
                  <a:lnTo>
                    <a:pt x="812009" y="198705"/>
                  </a:lnTo>
                  <a:lnTo>
                    <a:pt x="775576" y="177291"/>
                  </a:lnTo>
                  <a:lnTo>
                    <a:pt x="756413" y="139180"/>
                  </a:lnTo>
                  <a:lnTo>
                    <a:pt x="755129" y="123825"/>
                  </a:lnTo>
                  <a:lnTo>
                    <a:pt x="756440" y="108080"/>
                  </a:lnTo>
                  <a:lnTo>
                    <a:pt x="776211" y="70612"/>
                  </a:lnTo>
                  <a:lnTo>
                    <a:pt x="812465" y="50395"/>
                  </a:lnTo>
                  <a:lnTo>
                    <a:pt x="826630" y="48132"/>
                  </a:lnTo>
                  <a:lnTo>
                    <a:pt x="826630" y="0"/>
                  </a:lnTo>
                  <a:close/>
                </a:path>
              </a:pathLst>
            </a:custGeom>
            <a:ln w="10668">
              <a:solidFill>
                <a:srgbClr val="509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294" y="1384426"/>
              <a:ext cx="174231" cy="2156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01288" y="1370964"/>
              <a:ext cx="146685" cy="233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5609" y="106426"/>
            <a:ext cx="7885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БЕЛОРУССКИЙ</a:t>
            </a:r>
            <a:r>
              <a:rPr sz="1800" b="1" spc="-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ГОСУДАРСТВЕННЫЙ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УНИВЕРСИТЕТ</a:t>
            </a:r>
            <a:r>
              <a:rPr sz="1800" b="1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ИНФОРМАТИКИ</a:t>
            </a:r>
            <a:endParaRPr sz="1800">
              <a:latin typeface="Arial"/>
              <a:cs typeface="Arial"/>
            </a:endParaRPr>
          </a:p>
          <a:p>
            <a:pPr marL="50165" algn="ctr">
              <a:lnSpc>
                <a:spcPct val="100000"/>
              </a:lnSpc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И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РАДИОЭЛЕКТРОНИКИ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4994" y="2018157"/>
            <a:ext cx="7355205" cy="309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ОРГАНИЗАЦИЯ</a:t>
            </a:r>
            <a:r>
              <a:rPr sz="36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ПРОЦЕССА</a:t>
            </a:r>
            <a:endParaRPr sz="36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tabLst>
                <a:tab pos="3394075" algn="l"/>
              </a:tabLst>
            </a:pP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РАЗРАБОТКИ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ПРОГРАММНОГО ОБЕСПЕЧЕНИЯ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955"/>
              </a:spcBef>
            </a:pPr>
            <a:r>
              <a:rPr sz="2400" spc="-25" dirty="0">
                <a:latin typeface="Microsoft Sans Serif"/>
                <a:cs typeface="Microsoft Sans Serif"/>
              </a:rPr>
              <a:t>Лекция</a:t>
            </a:r>
            <a:r>
              <a:rPr sz="2400" spc="-12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2</a:t>
            </a:r>
            <a:endParaRPr sz="2400">
              <a:latin typeface="Microsoft Sans Serif"/>
              <a:cs typeface="Microsoft Sans Serif"/>
            </a:endParaRPr>
          </a:p>
          <a:p>
            <a:pPr marL="850265" marR="845185" algn="ctr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Microsoft Sans Serif"/>
                <a:cs typeface="Microsoft Sans Serif"/>
              </a:rPr>
              <a:t>Управление</a:t>
            </a:r>
            <a:r>
              <a:rPr sz="2400" spc="-1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разработкой</a:t>
            </a:r>
            <a:r>
              <a:rPr sz="2400" spc="-13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программного </a:t>
            </a:r>
            <a:r>
              <a:rPr sz="2400" spc="-10" dirty="0">
                <a:latin typeface="Microsoft Sans Serif"/>
                <a:cs typeface="Microsoft Sans Serif"/>
              </a:rPr>
              <a:t>обеспечения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2050" y="243585"/>
            <a:ext cx="7216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ОРГАНИЗАЦИЯ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РАЗРАБОТКИ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ПРОГРАММНОГО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1016253"/>
            <a:ext cx="42989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1.Группа</a:t>
            </a:r>
            <a:r>
              <a:rPr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проекта</a:t>
            </a:r>
            <a:r>
              <a:rPr spc="-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и</a:t>
            </a:r>
            <a:r>
              <a:rPr spc="-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роли</a:t>
            </a:r>
            <a:r>
              <a:rPr spc="-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участников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9740" y="1319118"/>
            <a:ext cx="7973059" cy="74231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92100" indent="-279400">
              <a:lnSpc>
                <a:spcPct val="100000"/>
              </a:lnSpc>
              <a:spcBef>
                <a:spcPts val="600"/>
              </a:spcBef>
              <a:buAutoNum type="arabicPeriod" startAt="2"/>
              <a:tabLst>
                <a:tab pos="292100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Документация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разработки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программного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обеспечения</a:t>
            </a:r>
            <a:r>
              <a:rPr sz="1900" spc="-10" dirty="0">
                <a:latin typeface="Microsoft Sans Serif"/>
                <a:cs typeface="Microsoft Sans Serif"/>
              </a:rPr>
              <a:t>.</a:t>
            </a:r>
            <a:endParaRPr sz="1900">
              <a:latin typeface="Microsoft Sans Serif"/>
              <a:cs typeface="Microsoft Sans Serif"/>
            </a:endParaRPr>
          </a:p>
          <a:p>
            <a:pPr marL="280035" indent="-267335">
              <a:lnSpc>
                <a:spcPct val="100000"/>
              </a:lnSpc>
              <a:spcBef>
                <a:spcPts val="459"/>
              </a:spcBef>
              <a:buAutoNum type="arabicPeriod" startAt="2"/>
              <a:tabLst>
                <a:tab pos="280035" algn="l"/>
              </a:tabLst>
            </a:pPr>
            <a:r>
              <a:rPr sz="1900" dirty="0">
                <a:latin typeface="Microsoft Sans Serif"/>
                <a:cs typeface="Microsoft Sans Serif"/>
              </a:rPr>
              <a:t>Управление</a:t>
            </a:r>
            <a:r>
              <a:rPr sz="1900" spc="-6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проектом</a:t>
            </a:r>
            <a:r>
              <a:rPr sz="1900" spc="-70" dirty="0">
                <a:latin typeface="Microsoft Sans Serif"/>
                <a:cs typeface="Microsoft Sans Serif"/>
              </a:rPr>
              <a:t> </a:t>
            </a:r>
            <a:r>
              <a:rPr sz="1900" spc="-20" dirty="0">
                <a:latin typeface="Microsoft Sans Serif"/>
                <a:cs typeface="Microsoft Sans Serif"/>
              </a:rPr>
              <a:t>разработки</a:t>
            </a:r>
            <a:r>
              <a:rPr sz="1900" spc="-60" dirty="0">
                <a:latin typeface="Microsoft Sans Serif"/>
                <a:cs typeface="Microsoft Sans Serif"/>
              </a:rPr>
              <a:t> </a:t>
            </a:r>
            <a:r>
              <a:rPr sz="1900" spc="-25" dirty="0">
                <a:latin typeface="Microsoft Sans Serif"/>
                <a:cs typeface="Microsoft Sans Serif"/>
              </a:rPr>
              <a:t>ПО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778" y="1031494"/>
            <a:ext cx="77603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Триада</a:t>
            </a:r>
            <a:r>
              <a:rPr sz="20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разработок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зависимости</a:t>
            </a:r>
            <a:r>
              <a:rPr sz="20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от</a:t>
            </a:r>
            <a:r>
              <a:rPr sz="20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количества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участников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652" y="1676400"/>
            <a:ext cx="6615519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95411"/>
            <a:ext cx="8074025" cy="456755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Авторская</a:t>
            </a:r>
            <a:r>
              <a:rPr sz="20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Жизненный</a:t>
            </a:r>
            <a:r>
              <a:rPr sz="2000" spc="-6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цикл</a:t>
            </a:r>
            <a:r>
              <a:rPr sz="20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разработки</a:t>
            </a:r>
            <a:r>
              <a:rPr sz="2000" spc="-7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поддерживается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одним</a:t>
            </a:r>
            <a:r>
              <a:rPr sz="20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единственным</a:t>
            </a:r>
            <a:endParaRPr sz="2000">
              <a:latin typeface="Microsoft Sans Serif"/>
              <a:cs typeface="Microsoft Sans Serif"/>
            </a:endParaRPr>
          </a:p>
          <a:p>
            <a:pPr marL="12700" marR="2331720">
              <a:lnSpc>
                <a:spcPct val="100000"/>
              </a:lnSpc>
            </a:pP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человеком</a:t>
            </a:r>
            <a:r>
              <a:rPr sz="2000" spc="-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(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70-80-е</a:t>
            </a:r>
            <a:r>
              <a:rPr sz="2000" spc="-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годы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XX</a:t>
            </a:r>
            <a:r>
              <a:rPr sz="20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века</a:t>
            </a:r>
            <a:r>
              <a:rPr sz="20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).</a:t>
            </a:r>
            <a:r>
              <a:rPr sz="2000" spc="50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Применение</a:t>
            </a:r>
            <a:r>
              <a:rPr sz="20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в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области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наукоемких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приложений: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необходимость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171717"/>
                </a:solidFill>
                <a:latin typeface="Microsoft Sans Serif"/>
                <a:cs typeface="Microsoft Sans Serif"/>
              </a:rPr>
              <a:t>многолетнего 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изучения</a:t>
            </a:r>
            <a:r>
              <a:rPr sz="20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предметной</a:t>
            </a:r>
            <a:r>
              <a:rPr sz="2000" spc="-1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области,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  <a:tab pos="1997075" algn="l"/>
                <a:tab pos="3037840" algn="l"/>
                <a:tab pos="4512310" algn="l"/>
                <a:tab pos="6045835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практически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полное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отсутствие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начального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финансирования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проекта,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425450" algn="l"/>
                <a:tab pos="1610995" algn="l"/>
                <a:tab pos="4010660" algn="l"/>
                <a:tab pos="6169025" algn="l"/>
                <a:tab pos="7281545" algn="l"/>
              </a:tabLst>
            </a:pP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малая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рентабельность,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определяемая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узким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60" dirty="0">
                <a:solidFill>
                  <a:srgbClr val="171717"/>
                </a:solidFill>
                <a:latin typeface="Microsoft Sans Serif"/>
                <a:cs typeface="Microsoft Sans Serif"/>
              </a:rPr>
              <a:t>кругом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пользователей.</a:t>
            </a:r>
            <a:endParaRPr sz="20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Объем</a:t>
            </a:r>
            <a:r>
              <a:rPr sz="2000" spc="11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программного</a:t>
            </a:r>
            <a:r>
              <a:rPr sz="2000" spc="1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продукта,</a:t>
            </a:r>
            <a:r>
              <a:rPr sz="2000" spc="114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выполненного</a:t>
            </a:r>
            <a:r>
              <a:rPr sz="2000" spc="9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методом</a:t>
            </a:r>
            <a:r>
              <a:rPr sz="2000" spc="114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авторской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разработки,</a:t>
            </a:r>
            <a:r>
              <a:rPr sz="2000" spc="18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в</a:t>
            </a:r>
            <a:r>
              <a:rPr sz="2000" spc="19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5-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20</a:t>
            </a:r>
            <a:r>
              <a:rPr sz="2000" spc="204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</a:t>
            </a:r>
            <a:r>
              <a:rPr sz="2000" spc="19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меньше</a:t>
            </a:r>
            <a:r>
              <a:rPr sz="2000" spc="18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</a:t>
            </a:r>
            <a:r>
              <a:rPr sz="2000" spc="20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сравнению</a:t>
            </a:r>
            <a:r>
              <a:rPr sz="2000" spc="18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с</a:t>
            </a:r>
            <a:r>
              <a:rPr sz="2000" spc="19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индустриальными аналогами.</a:t>
            </a:r>
            <a:endParaRPr sz="20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tabLst>
                <a:tab pos="2059305" algn="l"/>
                <a:tab pos="4222750" algn="l"/>
                <a:tab pos="6653530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Авторская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разработка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предполагает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достижение</a:t>
            </a:r>
            <a:endParaRPr sz="20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профессионального</a:t>
            </a:r>
            <a:r>
              <a:rPr sz="2000" spc="-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успеха</a:t>
            </a:r>
            <a:r>
              <a:rPr sz="2000" spc="-3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</a:t>
            </a:r>
            <a:r>
              <a:rPr sz="20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известности</a:t>
            </a:r>
            <a:r>
              <a:rPr sz="2000" spc="-7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6298" y="1031494"/>
            <a:ext cx="284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Авторская</a:t>
            </a:r>
            <a:r>
              <a:rPr sz="20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73149"/>
            <a:ext cx="25082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04925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Иногда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авторская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4846" y="1473149"/>
            <a:ext cx="1360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разработка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4902" y="1473149"/>
            <a:ext cx="21520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61185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выигрывать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по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778635"/>
            <a:ext cx="27889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40330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производительности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в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00754" y="1473149"/>
            <a:ext cx="5107940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810260" algn="ctr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может</a:t>
            </a:r>
            <a:endParaRPr sz="2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1278255" algn="l"/>
                <a:tab pos="1621155" algn="l"/>
                <a:tab pos="2537460" algn="l"/>
                <a:tab pos="3134995" algn="l"/>
                <a:tab pos="3464560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тридцать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и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более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у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коллективной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2083435"/>
            <a:ext cx="4335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разработки,</a:t>
            </a:r>
            <a:r>
              <a:rPr sz="2000" spc="-9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что</a:t>
            </a:r>
            <a:r>
              <a:rPr sz="2000" spc="-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достигается</a:t>
            </a:r>
            <a:r>
              <a:rPr sz="2000" spc="-7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за</a:t>
            </a:r>
            <a:r>
              <a:rPr sz="2000" spc="-7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счет: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2388235"/>
            <a:ext cx="37833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330" indent="-97155">
              <a:lnSpc>
                <a:spcPct val="100000"/>
              </a:lnSpc>
              <a:spcBef>
                <a:spcPts val="105"/>
              </a:spcBef>
              <a:buSzPct val="95000"/>
              <a:buChar char="•"/>
              <a:tabLst>
                <a:tab pos="100330" algn="l"/>
                <a:tab pos="1890395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исключения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межличностных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6013" y="2388235"/>
            <a:ext cx="39312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64715" algn="l"/>
                <a:tab pos="3790950" algn="l"/>
              </a:tabLst>
            </a:pP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коммуникаций,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связанных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</a:t>
            </a:r>
            <a:r>
              <a:rPr sz="2000" spc="-50" dirty="0">
                <a:solidFill>
                  <a:srgbClr val="171717"/>
                </a:solidFill>
                <a:latin typeface="Microsoft Sans Serif"/>
                <a:cs typeface="Microsoft Sans Serif"/>
              </a:rPr>
              <a:t>с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2692730"/>
            <a:ext cx="807275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необходимостью</a:t>
            </a:r>
            <a:r>
              <a:rPr sz="2000" spc="120" dirty="0">
                <a:solidFill>
                  <a:srgbClr val="171717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порождения</a:t>
            </a:r>
            <a:r>
              <a:rPr sz="2000" spc="120" dirty="0">
                <a:solidFill>
                  <a:srgbClr val="171717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</a:t>
            </a:r>
            <a:r>
              <a:rPr sz="2000" spc="125" dirty="0">
                <a:solidFill>
                  <a:srgbClr val="171717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изучения</a:t>
            </a:r>
            <a:r>
              <a:rPr sz="2000" spc="125" dirty="0">
                <a:solidFill>
                  <a:srgbClr val="171717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большого</a:t>
            </a:r>
            <a:r>
              <a:rPr sz="2000" spc="125" dirty="0">
                <a:solidFill>
                  <a:srgbClr val="171717"/>
                </a:solidFill>
                <a:latin typeface="Microsoft Sans Serif"/>
                <a:cs typeface="Microsoft Sans Serif"/>
              </a:rPr>
              <a:t> 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количества</a:t>
            </a:r>
            <a:endParaRPr sz="20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</a:pPr>
            <a:r>
              <a:rPr sz="20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технологической</a:t>
            </a:r>
            <a:r>
              <a:rPr sz="20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документации;</a:t>
            </a:r>
            <a:endParaRPr sz="2000">
              <a:latin typeface="Microsoft Sans Serif"/>
              <a:cs typeface="Microsoft Sans Serif"/>
            </a:endParaRPr>
          </a:p>
          <a:p>
            <a:pPr marL="12700" marR="5080" indent="-9525" algn="just">
              <a:lnSpc>
                <a:spcPct val="100000"/>
              </a:lnSpc>
              <a:buSzPct val="95000"/>
              <a:buChar char="•"/>
              <a:tabLst>
                <a:tab pos="100330" algn="l"/>
              </a:tabLst>
            </a:pP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	исключения</a:t>
            </a:r>
            <a:r>
              <a:rPr sz="2000" spc="4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работ</a:t>
            </a:r>
            <a:r>
              <a:rPr sz="2000" spc="48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</a:t>
            </a:r>
            <a:r>
              <a:rPr sz="2000" spc="4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разбиению</a:t>
            </a:r>
            <a:r>
              <a:rPr sz="2000" spc="459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проекта</a:t>
            </a:r>
            <a:r>
              <a:rPr sz="2000" spc="47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на</a:t>
            </a:r>
            <a:r>
              <a:rPr sz="2000" spc="46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составляющие,</a:t>
            </a:r>
            <a:r>
              <a:rPr sz="2000" spc="4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по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распределению</a:t>
            </a:r>
            <a:r>
              <a:rPr sz="2000" spc="180" dirty="0">
                <a:solidFill>
                  <a:srgbClr val="171717"/>
                </a:solidFill>
                <a:latin typeface="Microsoft Sans Serif"/>
                <a:cs typeface="Microsoft Sans Serif"/>
              </a:rPr>
              <a:t> 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их</a:t>
            </a:r>
            <a:r>
              <a:rPr sz="2000" spc="180" dirty="0">
                <a:solidFill>
                  <a:srgbClr val="171717"/>
                </a:solidFill>
                <a:latin typeface="Microsoft Sans Serif"/>
                <a:cs typeface="Microsoft Sans Serif"/>
              </a:rPr>
              <a:t> 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между</a:t>
            </a:r>
            <a:r>
              <a:rPr sz="2000" spc="180" dirty="0">
                <a:solidFill>
                  <a:srgbClr val="171717"/>
                </a:solidFill>
                <a:latin typeface="Microsoft Sans Serif"/>
                <a:cs typeface="Microsoft Sans Serif"/>
              </a:rPr>
              <a:t> 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исполнителями,</a:t>
            </a:r>
            <a:r>
              <a:rPr sz="2000" spc="180" dirty="0">
                <a:solidFill>
                  <a:srgbClr val="171717"/>
                </a:solidFill>
                <a:latin typeface="Microsoft Sans Serif"/>
                <a:cs typeface="Microsoft Sans Serif"/>
              </a:rPr>
              <a:t>  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по</a:t>
            </a:r>
            <a:r>
              <a:rPr sz="2000" spc="185" dirty="0">
                <a:solidFill>
                  <a:srgbClr val="171717"/>
                </a:solidFill>
                <a:latin typeface="Microsoft Sans Serif"/>
                <a:cs typeface="Microsoft Sans Serif"/>
              </a:rPr>
              <a:t>  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координации деятельности</a:t>
            </a:r>
            <a:r>
              <a:rPr sz="20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исполнителей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</a:t>
            </a:r>
            <a:r>
              <a:rPr sz="20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контролю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за</a:t>
            </a:r>
            <a:r>
              <a:rPr sz="20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71717"/>
                </a:solidFill>
                <a:latin typeface="Microsoft Sans Serif"/>
                <a:cs typeface="Microsoft Sans Serif"/>
              </a:rPr>
              <a:t>их</a:t>
            </a:r>
            <a:r>
              <a:rPr sz="20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работой.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95411"/>
            <a:ext cx="8072120" cy="502539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Коллективная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  <a:p>
            <a:pPr marL="364490">
              <a:lnSpc>
                <a:spcPct val="100000"/>
              </a:lnSpc>
              <a:spcBef>
                <a:spcPts val="1080"/>
              </a:spcBef>
            </a:pPr>
            <a:r>
              <a:rPr sz="2000" dirty="0">
                <a:latin typeface="Microsoft Sans Serif"/>
                <a:cs typeface="Microsoft Sans Serif"/>
              </a:rPr>
              <a:t>Собрать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стадо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баранов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легко,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трудно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собрать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стадо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кошек.</a:t>
            </a:r>
            <a:endParaRPr sz="20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2000" b="1" i="1" dirty="0">
                <a:latin typeface="Arial"/>
                <a:cs typeface="Arial"/>
              </a:rPr>
              <a:t>С.</a:t>
            </a:r>
            <a:r>
              <a:rPr sz="2000" b="1" i="1" spc="-2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П.</a:t>
            </a:r>
            <a:r>
              <a:rPr sz="2000" b="1" i="1" spc="-15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Капица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 marR="340995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Одним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основных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вопросов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коллективной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разработки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является </a:t>
            </a:r>
            <a:r>
              <a:rPr sz="2000" spc="-25" dirty="0">
                <a:latin typeface="Microsoft Sans Serif"/>
                <a:cs typeface="Microsoft Sans Serif"/>
              </a:rPr>
              <a:t>разделение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труда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равноправных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соисполнителей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до </a:t>
            </a:r>
            <a:r>
              <a:rPr sz="2000" spc="-20" dirty="0">
                <a:latin typeface="Microsoft Sans Serif"/>
                <a:cs typeface="Microsoft Sans Serif"/>
              </a:rPr>
              <a:t>организации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виде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жесткой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структуры.</a:t>
            </a:r>
            <a:endParaRPr sz="2000">
              <a:latin typeface="Microsoft Sans Serif"/>
              <a:cs typeface="Microsoft Sans Serif"/>
            </a:endParaRPr>
          </a:p>
          <a:p>
            <a:pPr marL="88900" marR="498094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Microsoft Sans Serif"/>
                <a:cs typeface="Microsoft Sans Serif"/>
              </a:rPr>
              <a:t>Харлан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Миллз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[Брукс </a:t>
            </a:r>
            <a:r>
              <a:rPr sz="2000" dirty="0">
                <a:latin typeface="Microsoft Sans Serif"/>
                <a:cs typeface="Microsoft Sans Serif"/>
              </a:rPr>
              <a:t>1999]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предложил </a:t>
            </a:r>
            <a:r>
              <a:rPr sz="2000" spc="-20" dirty="0">
                <a:latin typeface="Microsoft Sans Serif"/>
                <a:cs typeface="Microsoft Sans Serif"/>
              </a:rPr>
              <a:t>организовывать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команды </a:t>
            </a:r>
            <a:r>
              <a:rPr sz="2000" dirty="0">
                <a:latin typeface="Microsoft Sans Serif"/>
                <a:cs typeface="Microsoft Sans Serif"/>
              </a:rPr>
              <a:t>(бригады)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главного </a:t>
            </a:r>
            <a:r>
              <a:rPr sz="2000" spc="-20" dirty="0">
                <a:latin typeface="Microsoft Sans Serif"/>
                <a:cs typeface="Microsoft Sans Serif"/>
              </a:rPr>
              <a:t>программиста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(chief </a:t>
            </a:r>
            <a:r>
              <a:rPr sz="2000" dirty="0">
                <a:latin typeface="Microsoft Sans Serif"/>
                <a:cs typeface="Microsoft Sans Serif"/>
              </a:rPr>
              <a:t>programmer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teams), </a:t>
            </a:r>
            <a:r>
              <a:rPr sz="2000" dirty="0">
                <a:latin typeface="Microsoft Sans Serif"/>
                <a:cs typeface="Microsoft Sans Serif"/>
              </a:rPr>
              <a:t>подобные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хирургическим </a:t>
            </a:r>
            <a:r>
              <a:rPr sz="2000" spc="-10" dirty="0">
                <a:latin typeface="Microsoft Sans Serif"/>
                <a:cs typeface="Microsoft Sans Serif"/>
              </a:rPr>
              <a:t>бригадам.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7547" y="3581400"/>
            <a:ext cx="5066452" cy="3090672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89318"/>
            <a:ext cx="7399020" cy="152527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2398395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Коллективная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00" spc="-20" dirty="0">
                <a:latin typeface="Microsoft Sans Serif"/>
                <a:cs typeface="Microsoft Sans Serif"/>
              </a:rPr>
              <a:t>Психологические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командные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роли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Роб</a:t>
            </a:r>
            <a:r>
              <a:rPr sz="2000" spc="-35" dirty="0">
                <a:latin typeface="Microsoft Sans Serif"/>
                <a:cs typeface="Microsoft Sans Serif"/>
              </a:rPr>
              <a:t> Томсет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(Rob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Thomsett)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[Thomsett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1990]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предложил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восемь ключевых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ролей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716" y="2590800"/>
            <a:ext cx="7285083" cy="3080004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89318"/>
            <a:ext cx="8037195" cy="548830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Коллективная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00" b="1" spc="-10" dirty="0">
                <a:latin typeface="Arial"/>
                <a:cs typeface="Arial"/>
              </a:rPr>
              <a:t>Психологические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командные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роли</a:t>
            </a:r>
            <a:endParaRPr sz="2000">
              <a:latin typeface="Arial"/>
              <a:cs typeface="Arial"/>
            </a:endParaRPr>
          </a:p>
          <a:p>
            <a:pPr marL="12700" marR="64325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Роб</a:t>
            </a:r>
            <a:r>
              <a:rPr sz="2000" spc="-35" dirty="0">
                <a:latin typeface="Microsoft Sans Serif"/>
                <a:cs typeface="Microsoft Sans Serif"/>
              </a:rPr>
              <a:t> Томсет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(Rob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Thomsett)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[Thomsett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1990]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предложил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восемь ключевых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ролей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проекте:</a:t>
            </a:r>
            <a:endParaRPr sz="2000">
              <a:latin typeface="Microsoft Sans Serif"/>
              <a:cs typeface="Microsoft Sans Serif"/>
            </a:endParaRPr>
          </a:p>
          <a:p>
            <a:pPr marL="12700" marR="49085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Председатель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Выбирает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путь,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которому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команда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движется </a:t>
            </a:r>
            <a:r>
              <a:rPr sz="2000" dirty="0">
                <a:latin typeface="Microsoft Sans Serif"/>
                <a:cs typeface="Microsoft Sans Serif"/>
              </a:rPr>
              <a:t>вперед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общим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целям.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Умеет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обнаружить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сильные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слабые </a:t>
            </a:r>
            <a:r>
              <a:rPr sz="2000" dirty="0">
                <a:latin typeface="Microsoft Sans Serif"/>
                <a:cs typeface="Microsoft Sans Serif"/>
              </a:rPr>
              <a:t>стороны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команды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обеспечить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наибольшее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применение потенциала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каждого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участника.</a:t>
            </a:r>
            <a:endParaRPr sz="2000">
              <a:latin typeface="Microsoft Sans Serif"/>
              <a:cs typeface="Microsoft Sans Serif"/>
            </a:endParaRPr>
          </a:p>
          <a:p>
            <a:pPr marL="12700" marR="126746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Архитектор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Придает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законченную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форму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действиям </a:t>
            </a:r>
            <a:r>
              <a:rPr sz="2000" spc="-20" dirty="0">
                <a:latin typeface="Microsoft Sans Serif"/>
                <a:cs typeface="Microsoft Sans Serif"/>
              </a:rPr>
              <a:t>команды.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Имеет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четкое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представление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проблемах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их </a:t>
            </a:r>
            <a:r>
              <a:rPr sz="2000" spc="-30" dirty="0">
                <a:latin typeface="Microsoft Sans Serif"/>
                <a:cs typeface="Microsoft Sans Serif"/>
              </a:rPr>
              <a:t>возможных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решениях.</a:t>
            </a:r>
            <a:endParaRPr sz="2000">
              <a:latin typeface="Microsoft Sans Serif"/>
              <a:cs typeface="Microsoft Sans Serif"/>
            </a:endParaRPr>
          </a:p>
          <a:p>
            <a:pPr marL="12700" marR="10795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Arial"/>
                <a:cs typeface="Arial"/>
              </a:rPr>
              <a:t>Генератор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идей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Предлагает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радикально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новые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идеи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стратегии, </a:t>
            </a:r>
            <a:r>
              <a:rPr sz="2000" dirty="0">
                <a:latin typeface="Microsoft Sans Serif"/>
                <a:cs typeface="Microsoft Sans Serif"/>
              </a:rPr>
              <a:t>новые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подходы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решению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проблем,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которыми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сталкивается группа.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Особое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внимание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уделяет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главным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проблемам.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Критик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же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скептик,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оценивающий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проблемы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прагматической </a:t>
            </a:r>
            <a:r>
              <a:rPr sz="2000" spc="-30" dirty="0">
                <a:latin typeface="Microsoft Sans Serif"/>
                <a:cs typeface="Microsoft Sans Serif"/>
              </a:rPr>
              <a:t>точки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зрения.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Ищет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недостатки,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изъяны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недоделки.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Компенсирует </a:t>
            </a:r>
            <a:r>
              <a:rPr sz="2000" spc="-25" dirty="0">
                <a:latin typeface="Microsoft Sans Serif"/>
                <a:cs typeface="Microsoft Sans Serif"/>
              </a:rPr>
              <a:t>оптимизм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генератора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идей.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89318"/>
            <a:ext cx="7887334" cy="426910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84150" algn="ctr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Коллективная</a:t>
            </a: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00" b="1" dirty="0">
                <a:latin typeface="Arial"/>
                <a:cs typeface="Arial"/>
              </a:rPr>
              <a:t>Исполнитель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Работник,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собственно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занимающийся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написанием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кода.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Как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правило,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обладает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широтой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кругозора.</a:t>
            </a:r>
            <a:endParaRPr sz="2000">
              <a:latin typeface="Microsoft Sans Serif"/>
              <a:cs typeface="Microsoft Sans Serif"/>
            </a:endParaRPr>
          </a:p>
          <a:p>
            <a:pPr marL="12700" marR="20129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Завершающий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Поддерживает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команде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настойчивость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достижении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цели.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Играет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доминирующую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роль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завершающих </a:t>
            </a:r>
            <a:r>
              <a:rPr sz="2000" dirty="0">
                <a:latin typeface="Microsoft Sans Serif"/>
                <a:cs typeface="Microsoft Sans Serif"/>
              </a:rPr>
              <a:t>стадиях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разработки.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Дипломат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Поддерживает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силу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духа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участниках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 </a:t>
            </a:r>
            <a:r>
              <a:rPr sz="2000" spc="-30" dirty="0">
                <a:latin typeface="Microsoft Sans Serif"/>
                <a:cs typeface="Microsoft Sans Serif"/>
              </a:rPr>
              <a:t>Оказывает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помощь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трудных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положениях.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Пытается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улучшить </a:t>
            </a:r>
            <a:r>
              <a:rPr sz="2000" spc="-25" dirty="0">
                <a:latin typeface="Microsoft Sans Serif"/>
                <a:cs typeface="Microsoft Sans Serif"/>
              </a:rPr>
              <a:t>взаимоотношения</a:t>
            </a:r>
            <a:r>
              <a:rPr sz="2000" dirty="0">
                <a:latin typeface="Microsoft Sans Serif"/>
                <a:cs typeface="Microsoft Sans Serif"/>
              </a:rPr>
              <a:t> в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команде.</a:t>
            </a:r>
            <a:endParaRPr sz="2000">
              <a:latin typeface="Microsoft Sans Serif"/>
              <a:cs typeface="Microsoft Sans Serif"/>
            </a:endParaRPr>
          </a:p>
          <a:p>
            <a:pPr marL="12700" marR="4572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Организатор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Обнаруживает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сообщает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новых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идеях, </a:t>
            </a:r>
            <a:r>
              <a:rPr sz="2000" spc="-20" dirty="0">
                <a:latin typeface="Microsoft Sans Serif"/>
                <a:cs typeface="Microsoft Sans Serif"/>
              </a:rPr>
              <a:t>разработках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ресурсах.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Имеет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много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друзей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связей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своей </a:t>
            </a:r>
            <a:r>
              <a:rPr sz="2000" spc="-20" dirty="0">
                <a:latin typeface="Microsoft Sans Serif"/>
                <a:cs typeface="Microsoft Sans Serif"/>
              </a:rPr>
              <a:t>организации,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помощью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можно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выпросить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одолжить </a:t>
            </a:r>
            <a:r>
              <a:rPr sz="2000" spc="-20" dirty="0">
                <a:latin typeface="Microsoft Sans Serif"/>
                <a:cs typeface="Microsoft Sans Serif"/>
              </a:rPr>
              <a:t>необходимые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ресурсы.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879474"/>
            <a:ext cx="8072120" cy="4888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Общинная</a:t>
            </a:r>
            <a:r>
              <a:rPr sz="2200" b="1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45"/>
              </a:spcBef>
            </a:pPr>
            <a:r>
              <a:rPr sz="2000" i="1" spc="-10" dirty="0">
                <a:latin typeface="Arial"/>
                <a:cs typeface="Arial"/>
              </a:rPr>
              <a:t>Совершенство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в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проекте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достигается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не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тогда,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когда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нечего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latin typeface="Arial"/>
                <a:cs typeface="Arial"/>
              </a:rPr>
              <a:t>добавить,</a:t>
            </a:r>
            <a:r>
              <a:rPr sz="2000" i="1" spc="-8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а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тогда,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когда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нечего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убрать.</a:t>
            </a:r>
            <a:endParaRPr sz="2000">
              <a:latin typeface="Arial"/>
              <a:cs typeface="Arial"/>
            </a:endParaRPr>
          </a:p>
          <a:p>
            <a:pPr marL="496189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Антуан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Сент-Экзюпери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Microsoft Sans Serif"/>
              <a:cs typeface="Microsoft Sans Serif"/>
            </a:endParaRPr>
          </a:p>
          <a:p>
            <a:pPr marL="12700" marR="153670">
              <a:lnSpc>
                <a:spcPct val="100000"/>
              </a:lnSpc>
              <a:tabLst>
                <a:tab pos="2693670" algn="l"/>
              </a:tabLst>
            </a:pPr>
            <a:r>
              <a:rPr sz="2000" dirty="0">
                <a:latin typeface="Microsoft Sans Serif"/>
                <a:cs typeface="Microsoft Sans Serif"/>
              </a:rPr>
              <a:t>Идеология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общинной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("базарной")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модели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 сформулирована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статье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Эрика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Раймонда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"Собор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Базар".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Характеристики:.</a:t>
            </a:r>
            <a:endParaRPr sz="2000">
              <a:latin typeface="Microsoft Sans Serif"/>
              <a:cs typeface="Microsoft Sans Serif"/>
            </a:endParaRPr>
          </a:p>
          <a:p>
            <a:pPr marL="100330" indent="-97155">
              <a:lnSpc>
                <a:spcPct val="100000"/>
              </a:lnSpc>
              <a:buSzPct val="95000"/>
              <a:buChar char="•"/>
              <a:tabLst>
                <a:tab pos="10033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Децентролизованность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разработки.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существует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ограничения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сверху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количество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людей,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принимающих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участие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проекте.</a:t>
            </a:r>
            <a:endParaRPr sz="2000">
              <a:latin typeface="Microsoft Sans Serif"/>
              <a:cs typeface="Microsoft Sans Serif"/>
            </a:endParaRPr>
          </a:p>
          <a:p>
            <a:pPr marL="100330" indent="-97155">
              <a:lnSpc>
                <a:spcPct val="100000"/>
              </a:lnSpc>
              <a:buSzPct val="95000"/>
              <a:buChar char="•"/>
              <a:tabLst>
                <a:tab pos="10033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Разработка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ведется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базе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открытых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исходных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текстов.</a:t>
            </a:r>
            <a:endParaRPr sz="2000">
              <a:latin typeface="Microsoft Sans Serif"/>
              <a:cs typeface="Microsoft Sans Serif"/>
            </a:endParaRPr>
          </a:p>
          <a:p>
            <a:pPr marL="12700" marR="1138555" indent="-9525">
              <a:lnSpc>
                <a:spcPct val="100000"/>
              </a:lnSpc>
              <a:buSzPct val="95000"/>
              <a:buChar char="•"/>
              <a:tabLst>
                <a:tab pos="100330" algn="l"/>
              </a:tabLst>
            </a:pPr>
            <a:r>
              <a:rPr sz="2000" dirty="0">
                <a:latin typeface="Microsoft Sans Serif"/>
                <a:cs typeface="Microsoft Sans Serif"/>
              </a:rPr>
              <a:t>	Большое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количество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внешних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тестеров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(бета-</a:t>
            </a:r>
            <a:r>
              <a:rPr sz="2000" spc="-10" dirty="0">
                <a:latin typeface="Microsoft Sans Serif"/>
                <a:cs typeface="Microsoft Sans Serif"/>
              </a:rPr>
              <a:t>тестеров), позволяющих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быстро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обнаруживать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ошибки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проблемы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программе.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07744" y="500253"/>
            <a:ext cx="70192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4. </a:t>
            </a:r>
            <a:r>
              <a:rPr sz="4000" spc="-1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РАЗРАБОТЧИКИ</a:t>
            </a:r>
            <a:r>
              <a:rPr sz="4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СТАНДАРТОВ</a:t>
            </a:r>
            <a:endParaRPr sz="40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090" y="1605381"/>
            <a:ext cx="7609840" cy="310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 marR="5080" indent="-382905">
              <a:lnSpc>
                <a:spcPct val="120100"/>
              </a:lnSpc>
              <a:spcBef>
                <a:spcPts val="100"/>
              </a:spcBef>
              <a:buChar char="■"/>
              <a:tabLst>
                <a:tab pos="394970" algn="l"/>
              </a:tabLst>
            </a:pPr>
            <a:r>
              <a:rPr sz="20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ISO</a:t>
            </a:r>
            <a:r>
              <a:rPr sz="2000" spc="42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-</a:t>
            </a:r>
            <a:r>
              <a:rPr sz="2000" spc="-3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The</a:t>
            </a:r>
            <a:r>
              <a:rPr sz="2000" spc="-35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International</a:t>
            </a:r>
            <a:r>
              <a:rPr sz="2000" spc="-1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Standards</a:t>
            </a:r>
            <a:r>
              <a:rPr sz="2000" spc="-30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Organization</a:t>
            </a:r>
            <a:r>
              <a:rPr sz="2000" dirty="0">
                <a:latin typeface="Franklin Gothic Medium"/>
                <a:cs typeface="Franklin Gothic Medium"/>
              </a:rPr>
              <a:t> -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международная </a:t>
            </a:r>
            <a:r>
              <a:rPr sz="2000" spc="-30" dirty="0">
                <a:latin typeface="Franklin Gothic Medium"/>
                <a:cs typeface="Franklin Gothic Medium"/>
              </a:rPr>
              <a:t>организация</a:t>
            </a:r>
            <a:r>
              <a:rPr sz="2000" spc="-2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по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стандартизации,</a:t>
            </a:r>
            <a:r>
              <a:rPr sz="2000" spc="-25" dirty="0">
                <a:latin typeface="Franklin Gothic Medium"/>
                <a:cs typeface="Franklin Gothic Medium"/>
              </a:rPr>
              <a:t> </a:t>
            </a:r>
            <a:r>
              <a:rPr sz="2000" spc="-40" dirty="0">
                <a:latin typeface="Franklin Gothic Medium"/>
                <a:cs typeface="Franklin Gothic Medium"/>
              </a:rPr>
              <a:t>работающая</a:t>
            </a:r>
            <a:r>
              <a:rPr sz="2000" spc="-3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в</a:t>
            </a:r>
            <a:r>
              <a:rPr sz="2000" spc="-35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сотрудничестве</a:t>
            </a:r>
            <a:r>
              <a:rPr sz="2000" spc="-65" dirty="0">
                <a:latin typeface="Franklin Gothic Medium"/>
                <a:cs typeface="Franklin Gothic Medium"/>
              </a:rPr>
              <a:t> </a:t>
            </a:r>
            <a:r>
              <a:rPr sz="2000" spc="-50" dirty="0">
                <a:latin typeface="Franklin Gothic Medium"/>
                <a:cs typeface="Franklin Gothic Medium"/>
              </a:rPr>
              <a:t>с </a:t>
            </a:r>
            <a:r>
              <a:rPr sz="2000" dirty="0">
                <a:latin typeface="Franklin Gothic Medium"/>
                <a:cs typeface="Franklin Gothic Medium"/>
              </a:rPr>
              <a:t>IEC</a:t>
            </a:r>
            <a:r>
              <a:rPr sz="2000" spc="-3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-</a:t>
            </a:r>
            <a:r>
              <a:rPr sz="2000" spc="-3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The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International</a:t>
            </a:r>
            <a:r>
              <a:rPr sz="2000" spc="-25" dirty="0">
                <a:latin typeface="Franklin Gothic Medium"/>
                <a:cs typeface="Franklin Gothic Medium"/>
              </a:rPr>
              <a:t> </a:t>
            </a:r>
            <a:r>
              <a:rPr sz="2000" spc="-20" dirty="0">
                <a:latin typeface="Franklin Gothic Medium"/>
                <a:cs typeface="Franklin Gothic Medium"/>
              </a:rPr>
              <a:t>Electrotechnical</a:t>
            </a:r>
            <a:r>
              <a:rPr sz="2000" spc="-15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Commission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spc="-50" dirty="0">
                <a:latin typeface="Franklin Gothic Medium"/>
                <a:cs typeface="Franklin Gothic Medium"/>
              </a:rPr>
              <a:t>-</a:t>
            </a:r>
            <a:endParaRPr sz="2000">
              <a:latin typeface="Franklin Gothic Medium"/>
              <a:cs typeface="Franklin Gothic Medium"/>
            </a:endParaRPr>
          </a:p>
          <a:p>
            <a:pPr marL="394970">
              <a:lnSpc>
                <a:spcPct val="100000"/>
              </a:lnSpc>
              <a:spcBef>
                <a:spcPts val="480"/>
              </a:spcBef>
            </a:pPr>
            <a:r>
              <a:rPr sz="2000" spc="-30" dirty="0">
                <a:latin typeface="Franklin Gothic Medium"/>
                <a:cs typeface="Franklin Gothic Medium"/>
              </a:rPr>
              <a:t>международной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spc="-40" dirty="0">
                <a:latin typeface="Franklin Gothic Medium"/>
                <a:cs typeface="Franklin Gothic Medium"/>
              </a:rPr>
              <a:t>электротехнической </a:t>
            </a:r>
            <a:r>
              <a:rPr sz="2000" spc="-10" dirty="0">
                <a:latin typeface="Franklin Gothic Medium"/>
                <a:cs typeface="Franklin Gothic Medium"/>
              </a:rPr>
              <a:t>комиссией</a:t>
            </a:r>
            <a:endParaRPr sz="2000">
              <a:latin typeface="Franklin Gothic Medium"/>
              <a:cs typeface="Franklin Gothic Medium"/>
            </a:endParaRPr>
          </a:p>
          <a:p>
            <a:pPr marL="394970" indent="-382270">
              <a:lnSpc>
                <a:spcPct val="100000"/>
              </a:lnSpc>
              <a:spcBef>
                <a:spcPts val="1080"/>
              </a:spcBef>
              <a:buChar char="■"/>
              <a:tabLst>
                <a:tab pos="394970" algn="l"/>
              </a:tabLst>
            </a:pPr>
            <a:r>
              <a:rPr sz="20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IEEE</a:t>
            </a:r>
            <a:r>
              <a:rPr sz="2000" spc="-3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Computer</a:t>
            </a:r>
            <a:r>
              <a:rPr sz="2000" spc="-4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Society</a:t>
            </a:r>
            <a:r>
              <a:rPr sz="2000" spc="-4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-</a:t>
            </a:r>
            <a:r>
              <a:rPr sz="2000" spc="5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профессиональное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объединение</a:t>
            </a:r>
            <a:endParaRPr sz="2000">
              <a:latin typeface="Franklin Gothic Medium"/>
              <a:cs typeface="Franklin Gothic Medium"/>
            </a:endParaRPr>
          </a:p>
          <a:p>
            <a:pPr marL="394970">
              <a:lnSpc>
                <a:spcPct val="100000"/>
              </a:lnSpc>
              <a:spcBef>
                <a:spcPts val="480"/>
              </a:spcBef>
            </a:pPr>
            <a:r>
              <a:rPr sz="2000" spc="-25" dirty="0">
                <a:latin typeface="Franklin Gothic Medium"/>
                <a:cs typeface="Franklin Gothic Medium"/>
              </a:rPr>
              <a:t>специалистов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в</a:t>
            </a:r>
            <a:r>
              <a:rPr sz="2000" spc="-20" dirty="0">
                <a:latin typeface="Franklin Gothic Medium"/>
                <a:cs typeface="Franklin Gothic Medium"/>
              </a:rPr>
              <a:t> области</a:t>
            </a:r>
            <a:r>
              <a:rPr sz="2000" spc="-25" dirty="0">
                <a:latin typeface="Franklin Gothic Medium"/>
                <a:cs typeface="Franklin Gothic Medium"/>
              </a:rPr>
              <a:t> </a:t>
            </a:r>
            <a:r>
              <a:rPr sz="2000" spc="-35" dirty="0">
                <a:latin typeface="Franklin Gothic Medium"/>
                <a:cs typeface="Franklin Gothic Medium"/>
              </a:rPr>
              <a:t>программной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инженерии</a:t>
            </a:r>
            <a:endParaRPr sz="2000">
              <a:latin typeface="Franklin Gothic Medium"/>
              <a:cs typeface="Franklin Gothic Medium"/>
            </a:endParaRPr>
          </a:p>
          <a:p>
            <a:pPr marL="394970" indent="-382270">
              <a:lnSpc>
                <a:spcPct val="100000"/>
              </a:lnSpc>
              <a:spcBef>
                <a:spcPts val="1080"/>
              </a:spcBef>
              <a:buChar char="■"/>
              <a:tabLst>
                <a:tab pos="394970" algn="l"/>
              </a:tabLst>
            </a:pPr>
            <a:r>
              <a:rPr sz="2000" spc="-3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ACM</a:t>
            </a:r>
            <a:r>
              <a:rPr sz="2000" spc="-7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-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Association</a:t>
            </a:r>
            <a:r>
              <a:rPr sz="2000" spc="-4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for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spc="-30" dirty="0">
                <a:latin typeface="Franklin Gothic Medium"/>
                <a:cs typeface="Franklin Gothic Medium"/>
              </a:rPr>
              <a:t>Computing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Machinery</a:t>
            </a:r>
            <a:r>
              <a:rPr sz="2000" spc="-5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–</a:t>
            </a:r>
            <a:r>
              <a:rPr sz="2000" spc="-45" dirty="0">
                <a:latin typeface="Franklin Gothic Medium"/>
                <a:cs typeface="Franklin Gothic Medium"/>
              </a:rPr>
              <a:t> </a:t>
            </a:r>
            <a:r>
              <a:rPr sz="2000" spc="-40" dirty="0">
                <a:latin typeface="Franklin Gothic Medium"/>
                <a:cs typeface="Franklin Gothic Medium"/>
              </a:rPr>
              <a:t>Ассоциация</a:t>
            </a:r>
            <a:r>
              <a:rPr sz="2000" spc="-35" dirty="0">
                <a:latin typeface="Franklin Gothic Medium"/>
                <a:cs typeface="Franklin Gothic Medium"/>
              </a:rPr>
              <a:t> </a:t>
            </a:r>
            <a:r>
              <a:rPr sz="2000" spc="-25" dirty="0">
                <a:latin typeface="Franklin Gothic Medium"/>
                <a:cs typeface="Franklin Gothic Medium"/>
              </a:rPr>
              <a:t>по</a:t>
            </a:r>
            <a:endParaRPr sz="2000">
              <a:latin typeface="Franklin Gothic Medium"/>
              <a:cs typeface="Franklin Gothic Medium"/>
            </a:endParaRPr>
          </a:p>
          <a:p>
            <a:pPr marL="394970">
              <a:lnSpc>
                <a:spcPct val="100000"/>
              </a:lnSpc>
              <a:spcBef>
                <a:spcPts val="480"/>
              </a:spcBef>
            </a:pPr>
            <a:r>
              <a:rPr sz="2000" spc="-35" dirty="0">
                <a:latin typeface="Franklin Gothic Medium"/>
                <a:cs typeface="Franklin Gothic Medium"/>
              </a:rPr>
              <a:t>вычислительной</a:t>
            </a:r>
            <a:r>
              <a:rPr sz="2000" spc="-5" dirty="0">
                <a:latin typeface="Franklin Gothic Medium"/>
                <a:cs typeface="Franklin Gothic Medium"/>
              </a:rPr>
              <a:t> </a:t>
            </a:r>
            <a:r>
              <a:rPr sz="2000" spc="-10" dirty="0">
                <a:latin typeface="Franklin Gothic Medium"/>
                <a:cs typeface="Franklin Gothic Medium"/>
              </a:rPr>
              <a:t>технике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607812"/>
            <a:ext cx="8056245" cy="371221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48895" algn="ctr">
              <a:lnSpc>
                <a:spcPct val="100000"/>
              </a:lnSpc>
              <a:spcBef>
                <a:spcPts val="1265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Организация</a:t>
            </a:r>
            <a:r>
              <a:rPr sz="2400" b="1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проектной</a:t>
            </a:r>
            <a:r>
              <a:rPr sz="2400" b="1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команды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000" dirty="0">
                <a:latin typeface="Microsoft Sans Serif"/>
                <a:cs typeface="Microsoft Sans Serif"/>
              </a:rPr>
              <a:t>Роли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ответственности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участников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типового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можно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условно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разделить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пять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групп:</a:t>
            </a:r>
            <a:endParaRPr sz="2000">
              <a:latin typeface="Microsoft Sans Serif"/>
              <a:cs typeface="Microsoft Sans Serif"/>
            </a:endParaRPr>
          </a:p>
          <a:p>
            <a:pPr marL="355600" marR="785495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Анализ.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Извлечение,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документирование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сопровождение </a:t>
            </a:r>
            <a:r>
              <a:rPr sz="2000" dirty="0">
                <a:latin typeface="Microsoft Sans Serif"/>
                <a:cs typeface="Microsoft Sans Serif"/>
              </a:rPr>
              <a:t>требований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продукту.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Управление.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производственными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процессами.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Производство.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Проектирование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Тестирование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Обеспечение.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Производство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дополнительных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услуг.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7432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1999"/>
                </a:lnTo>
                <a:lnTo>
                  <a:pt x="9144000" y="7619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81070" y="755650"/>
            <a:ext cx="3075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Сотрудники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и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256" y="1597213"/>
            <a:ext cx="7171023" cy="312099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27432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1999"/>
                </a:lnTo>
                <a:lnTo>
                  <a:pt x="9144000" y="7619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626" y="1007490"/>
            <a:ext cx="493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979" y="1814570"/>
            <a:ext cx="6083270" cy="30475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626" y="1007490"/>
            <a:ext cx="493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687" y="1745479"/>
            <a:ext cx="5017945" cy="22174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626" y="1022350"/>
            <a:ext cx="493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495" y="1341119"/>
            <a:ext cx="8139683" cy="45354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479" y="2085214"/>
            <a:ext cx="6477413" cy="284648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95626" y="1007490"/>
            <a:ext cx="493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проектах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79701" y="860552"/>
            <a:ext cx="4940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9456" y="1911456"/>
            <a:ext cx="5408547" cy="31674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57805" y="975436"/>
            <a:ext cx="4936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0488" y="2007896"/>
            <a:ext cx="6298680" cy="341290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79701" y="788619"/>
            <a:ext cx="49403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1451" y="1977179"/>
            <a:ext cx="6433504" cy="34719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27432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1999"/>
                </a:lnTo>
                <a:lnTo>
                  <a:pt x="9144000" y="7619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55901" y="850468"/>
            <a:ext cx="4945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 в</a:t>
            </a:r>
            <a:r>
              <a:rPr sz="2400" b="1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 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998" y="1909433"/>
            <a:ext cx="6553905" cy="276867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2068" y="1491741"/>
            <a:ext cx="7741284" cy="414337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94970" marR="5080" indent="-382905" algn="just">
              <a:lnSpc>
                <a:spcPct val="94100"/>
              </a:lnSpc>
              <a:spcBef>
                <a:spcPts val="245"/>
              </a:spcBef>
              <a:buChar char="■"/>
              <a:tabLst>
                <a:tab pos="394970" algn="l"/>
              </a:tabLst>
            </a:pPr>
            <a:r>
              <a:rPr sz="2000" spc="-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SWEBOK</a:t>
            </a:r>
            <a:r>
              <a:rPr sz="2000" spc="-8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Software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Engineering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Body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of</a:t>
            </a:r>
            <a:r>
              <a:rPr sz="20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Knowledge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Свод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знаний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программной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инженерии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содержит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описания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состава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знаний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43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разделам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(областям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знаний)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программной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инженерии.</a:t>
            </a:r>
            <a:endParaRPr sz="2000">
              <a:latin typeface="Franklin Gothic Medium"/>
              <a:cs typeface="Franklin Gothic Medium"/>
            </a:endParaRPr>
          </a:p>
          <a:p>
            <a:pPr marL="394970" marR="133350" indent="-382905">
              <a:lnSpc>
                <a:spcPct val="94000"/>
              </a:lnSpc>
              <a:spcBef>
                <a:spcPts val="1200"/>
              </a:spcBef>
              <a:buChar char="■"/>
              <a:tabLst>
                <a:tab pos="394970" algn="l"/>
              </a:tabLst>
            </a:pPr>
            <a:r>
              <a:rPr sz="2000" spc="-2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ACM/IEEE</a:t>
            </a:r>
            <a:r>
              <a:rPr sz="2000" spc="-7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CC</a:t>
            </a:r>
            <a:r>
              <a:rPr sz="2000" spc="-4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2001</a:t>
            </a:r>
            <a:r>
              <a:rPr sz="2000" spc="-6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Computing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Curricula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2001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Академический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образовательный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стандарт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области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компьютерных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наук.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Выделены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4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основных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раздела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компьютерных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наук:</a:t>
            </a:r>
            <a:endParaRPr sz="2000">
              <a:latin typeface="Franklin Gothic Medium"/>
              <a:cs typeface="Franklin Gothic Medium"/>
            </a:endParaRPr>
          </a:p>
          <a:p>
            <a:pPr marL="926465" lvl="1" indent="-382270">
              <a:lnSpc>
                <a:spcPct val="100000"/>
              </a:lnSpc>
              <a:spcBef>
                <a:spcPts val="550"/>
              </a:spcBef>
              <a:buFont typeface="Franklin Gothic Medium"/>
              <a:buChar char="–"/>
              <a:tabLst>
                <a:tab pos="926465" algn="l"/>
              </a:tabLst>
            </a:pPr>
            <a:r>
              <a:rPr sz="20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Computer</a:t>
            </a:r>
            <a:r>
              <a:rPr sz="2000" i="1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science,</a:t>
            </a:r>
            <a:endParaRPr sz="2000">
              <a:latin typeface="Franklin Gothic Medium"/>
              <a:cs typeface="Franklin Gothic Medium"/>
            </a:endParaRPr>
          </a:p>
          <a:p>
            <a:pPr marL="926465" lvl="1" indent="-382270">
              <a:lnSpc>
                <a:spcPct val="100000"/>
              </a:lnSpc>
              <a:spcBef>
                <a:spcPts val="555"/>
              </a:spcBef>
              <a:buFont typeface="Franklin Gothic Medium"/>
              <a:buChar char="–"/>
              <a:tabLst>
                <a:tab pos="926465" algn="l"/>
              </a:tabLst>
            </a:pPr>
            <a:r>
              <a:rPr sz="20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Computer</a:t>
            </a:r>
            <a:r>
              <a:rPr sz="2000" i="1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engineering,</a:t>
            </a:r>
            <a:endParaRPr sz="2000">
              <a:latin typeface="Franklin Gothic Medium"/>
              <a:cs typeface="Franklin Gothic Medium"/>
            </a:endParaRPr>
          </a:p>
          <a:p>
            <a:pPr marL="926465" lvl="1" indent="-382270">
              <a:lnSpc>
                <a:spcPct val="100000"/>
              </a:lnSpc>
              <a:spcBef>
                <a:spcPts val="560"/>
              </a:spcBef>
              <a:buFont typeface="Franklin Gothic Medium"/>
              <a:buChar char="–"/>
              <a:tabLst>
                <a:tab pos="926465" algn="l"/>
              </a:tabLst>
            </a:pPr>
            <a:r>
              <a:rPr sz="20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Software</a:t>
            </a:r>
            <a:r>
              <a:rPr sz="2000" i="1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engineering,</a:t>
            </a:r>
            <a:endParaRPr sz="2000">
              <a:latin typeface="Franklin Gothic Medium"/>
              <a:cs typeface="Franklin Gothic Medium"/>
            </a:endParaRPr>
          </a:p>
          <a:p>
            <a:pPr marL="926465" lvl="1" indent="-382270">
              <a:lnSpc>
                <a:spcPct val="100000"/>
              </a:lnSpc>
              <a:spcBef>
                <a:spcPts val="555"/>
              </a:spcBef>
              <a:buFont typeface="Franklin Gothic Medium"/>
              <a:buChar char="–"/>
              <a:tabLst>
                <a:tab pos="926465" algn="l"/>
              </a:tabLst>
            </a:pPr>
            <a:r>
              <a:rPr sz="2000" i="1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Information</a:t>
            </a:r>
            <a:r>
              <a:rPr sz="20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systems,</a:t>
            </a:r>
            <a:endParaRPr sz="2000">
              <a:latin typeface="Franklin Gothic Medium"/>
              <a:cs typeface="Franklin Gothic Medium"/>
            </a:endParaRPr>
          </a:p>
          <a:p>
            <a:pPr marL="12700" marR="322580">
              <a:lnSpc>
                <a:spcPts val="2260"/>
              </a:lnSpc>
              <a:spcBef>
                <a:spcPts val="1250"/>
              </a:spcBef>
            </a:pP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каждому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из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которых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описаны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области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знаний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соответствующего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раздела,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состав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планы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рекомендуемых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курсов.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78851" y="6576572"/>
            <a:ext cx="14478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0"/>
              </a:lnSpc>
            </a:pPr>
            <a:r>
              <a:rPr sz="1000" spc="-25" dirty="0">
                <a:latin typeface="Times New Roman"/>
                <a:cs typeface="Times New Roman"/>
              </a:rPr>
              <a:t>36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4644" y="156794"/>
            <a:ext cx="737108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9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4.</a:t>
            </a:r>
            <a:r>
              <a:rPr sz="3600" spc="-1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SOFTWARE</a:t>
            </a:r>
            <a:r>
              <a:rPr sz="3600" spc="-1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ENGINEERING</a:t>
            </a:r>
            <a:r>
              <a:rPr sz="3600" spc="-1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BODY</a:t>
            </a:r>
            <a:r>
              <a:rPr sz="3600" spc="-1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OF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KNOWLEDGE</a:t>
            </a:r>
            <a:endParaRPr sz="36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29154" y="788619"/>
            <a:ext cx="4936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924702"/>
            <a:ext cx="5592602" cy="359217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27432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1999"/>
                </a:lnTo>
                <a:lnTo>
                  <a:pt x="9144000" y="7619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79701" y="900506"/>
            <a:ext cx="49403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203" y="1872581"/>
            <a:ext cx="5835693" cy="34963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11501" y="955624"/>
            <a:ext cx="49403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813" y="1829735"/>
            <a:ext cx="6149635" cy="36498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7301" y="1070864"/>
            <a:ext cx="493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1853" y="2104425"/>
            <a:ext cx="6114321" cy="34387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55901" y="1015746"/>
            <a:ext cx="4942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666" y="1775653"/>
            <a:ext cx="6055017" cy="18989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11501" y="997077"/>
            <a:ext cx="4940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022" y="1865583"/>
            <a:ext cx="5636471" cy="322107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7626" y="1055878"/>
            <a:ext cx="493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533" y="1886273"/>
            <a:ext cx="5930116" cy="33055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89940"/>
          </a:xfrm>
          <a:custGeom>
            <a:avLst/>
            <a:gdLst/>
            <a:ahLst/>
            <a:cxnLst/>
            <a:rect l="l" t="t" r="r" b="b"/>
            <a:pathLst>
              <a:path w="9144000" h="789940">
                <a:moveTo>
                  <a:pt x="9144000" y="0"/>
                </a:moveTo>
                <a:lnTo>
                  <a:pt x="0" y="0"/>
                </a:lnTo>
                <a:lnTo>
                  <a:pt x="0" y="27444"/>
                </a:lnTo>
                <a:lnTo>
                  <a:pt x="0" y="745236"/>
                </a:lnTo>
                <a:lnTo>
                  <a:pt x="0" y="789432"/>
                </a:lnTo>
                <a:lnTo>
                  <a:pt x="9144000" y="789432"/>
                </a:lnTo>
                <a:lnTo>
                  <a:pt x="9144000" y="745236"/>
                </a:lnTo>
                <a:lnTo>
                  <a:pt x="9144000" y="27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20010" y="1072641"/>
            <a:ext cx="493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Роли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в</a:t>
            </a:r>
            <a:r>
              <a:rPr sz="2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ahoma"/>
                <a:cs typeface="Tahoma"/>
              </a:rPr>
              <a:t>программных</a:t>
            </a:r>
            <a:r>
              <a:rPr sz="2400" b="1" spc="-10" dirty="0">
                <a:solidFill>
                  <a:srgbClr val="FF0000"/>
                </a:solidFill>
                <a:latin typeface="Tahoma"/>
                <a:cs typeface="Tahoma"/>
              </a:rPr>
              <a:t> проектах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06652"/>
            <a:ext cx="7008876" cy="44698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270" rIns="0" bIns="0" rtlCol="0">
            <a:spAutoFit/>
          </a:bodyPr>
          <a:lstStyle/>
          <a:p>
            <a:pPr marL="9429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1.</a:t>
            </a:r>
            <a:r>
              <a:rPr sz="24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ГРУППА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ПРОЕКТА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И</a:t>
            </a:r>
            <a:r>
              <a:rPr sz="24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РОЛИ</a:t>
            </a:r>
            <a:r>
              <a:rPr sz="24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УЧАСТНИКОВ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9108948" y="0"/>
                </a:lnTo>
                <a:lnTo>
                  <a:pt x="0" y="0"/>
                </a:lnTo>
                <a:lnTo>
                  <a:pt x="0" y="745236"/>
                </a:lnTo>
                <a:lnTo>
                  <a:pt x="0" y="762000"/>
                </a:lnTo>
                <a:lnTo>
                  <a:pt x="9108948" y="762000"/>
                </a:lnTo>
                <a:lnTo>
                  <a:pt x="9108948" y="745236"/>
                </a:lnTo>
                <a:lnTo>
                  <a:pt x="9144000" y="745236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4750" y="111230"/>
            <a:ext cx="7124700" cy="58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2.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20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2000" b="1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2000" b="1" spc="-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endParaRPr sz="2000">
              <a:latin typeface="Arial"/>
              <a:cs typeface="Arial"/>
            </a:endParaRPr>
          </a:p>
          <a:p>
            <a:pPr marL="2569210">
              <a:lnSpc>
                <a:spcPct val="100000"/>
              </a:lnSpc>
            </a:pP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06120"/>
          </a:xfrm>
          <a:custGeom>
            <a:avLst/>
            <a:gdLst/>
            <a:ahLst/>
            <a:cxnLst/>
            <a:rect l="l" t="t" r="r" b="b"/>
            <a:pathLst>
              <a:path w="9144000" h="706120">
                <a:moveTo>
                  <a:pt x="0" y="705612"/>
                </a:moveTo>
                <a:lnTo>
                  <a:pt x="9144000" y="705612"/>
                </a:lnTo>
                <a:lnTo>
                  <a:pt x="9144000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9740" y="17525"/>
            <a:ext cx="8100059" cy="450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9755" marR="5080" indent="-297878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2.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ДОКУМЕНТАЦИЯ</a:t>
            </a:r>
            <a:r>
              <a:rPr sz="20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ПРОЦЕССА</a:t>
            </a:r>
            <a:r>
              <a:rPr sz="20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20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 ОБЕСПЕЧЕНИЯ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Роль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документации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проекте: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средство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передачи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информации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между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разработчиками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ПС,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средство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управления</a:t>
            </a:r>
            <a:r>
              <a:rPr sz="2000" spc="-20" dirty="0">
                <a:latin typeface="Microsoft Sans Serif"/>
                <a:cs typeface="Microsoft Sans Serif"/>
              </a:rPr>
              <a:t> разработкой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ПС,</a:t>
            </a:r>
            <a:endParaRPr sz="2000">
              <a:latin typeface="Microsoft Sans Serif"/>
              <a:cs typeface="Microsoft Sans Serif"/>
            </a:endParaRPr>
          </a:p>
          <a:p>
            <a:pPr marL="355600" marR="25717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средство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передачи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пользователям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информации,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необходимой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сопровождения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Microsoft Sans Serif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355600" marR="716915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Документацию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можно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разбить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две </a:t>
            </a:r>
            <a:r>
              <a:rPr sz="2000" spc="-10" dirty="0">
                <a:latin typeface="Microsoft Sans Serif"/>
                <a:cs typeface="Microsoft Sans Serif"/>
              </a:rPr>
              <a:t>группы: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1.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Документы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управления</a:t>
            </a:r>
            <a:r>
              <a:rPr sz="2000" spc="-20" dirty="0">
                <a:latin typeface="Microsoft Sans Serif"/>
                <a:cs typeface="Microsoft Sans Serif"/>
              </a:rPr>
              <a:t> разработкой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2.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Документы,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входящие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 состав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ПС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(product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documentation)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6615" y="898905"/>
            <a:ext cx="6403340" cy="2388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612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Документы</a:t>
            </a:r>
            <a:r>
              <a:rPr sz="22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управления</a:t>
            </a:r>
            <a:r>
              <a:rPr sz="2200" b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разработкой</a:t>
            </a:r>
            <a:r>
              <a:rPr sz="22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FF0000"/>
                </a:solidFill>
                <a:latin typeface="Arial"/>
                <a:cs typeface="Arial"/>
              </a:rPr>
              <a:t>ПС</a:t>
            </a:r>
            <a:r>
              <a:rPr sz="22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04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Планы,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Оценки,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Расписания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Отчёты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Стандарты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Рабочие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документы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Заметки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переписка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8365" y="17525"/>
            <a:ext cx="79711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0" marR="5080" indent="-2978785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2.</a:t>
            </a:r>
            <a:r>
              <a:rPr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ДОКУМЕНТАЦИЯ</a:t>
            </a:r>
            <a:r>
              <a:rPr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ПРОЦЕССА</a:t>
            </a:r>
            <a:r>
              <a:rPr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 ОБЕСПЕЧЕНИЯ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07744" y="500253"/>
            <a:ext cx="66554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4.</a:t>
            </a:r>
            <a:r>
              <a:rPr sz="4000" spc="-1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ОБЛАСТИ</a:t>
            </a:r>
            <a:r>
              <a:rPr sz="4000" spc="-1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ЗНАНИЙ</a:t>
            </a:r>
            <a:r>
              <a:rPr sz="4000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SWEBOK</a:t>
            </a:r>
            <a:endParaRPr sz="40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78851" y="6576572"/>
            <a:ext cx="144780" cy="1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0"/>
              </a:lnSpc>
            </a:pPr>
            <a:r>
              <a:rPr sz="1000" spc="-25" dirty="0">
                <a:latin typeface="Times New Roman"/>
                <a:cs typeface="Times New Roman"/>
              </a:rPr>
              <a:t>38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9119" y="1706372"/>
            <a:ext cx="7547609" cy="349885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26034">
              <a:lnSpc>
                <a:spcPct val="93900"/>
              </a:lnSpc>
              <a:spcBef>
                <a:spcPts val="254"/>
              </a:spcBef>
            </a:pPr>
            <a:r>
              <a:rPr sz="22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Guide</a:t>
            </a:r>
            <a:r>
              <a:rPr sz="2200" i="1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to</a:t>
            </a:r>
            <a:r>
              <a:rPr sz="2200" i="1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the</a:t>
            </a:r>
            <a:r>
              <a:rPr sz="2200" i="1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Software</a:t>
            </a:r>
            <a:r>
              <a:rPr sz="2200" i="1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Engineering</a:t>
            </a:r>
            <a:r>
              <a:rPr sz="2200" i="1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Body</a:t>
            </a:r>
            <a:r>
              <a:rPr sz="22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of</a:t>
            </a:r>
            <a:r>
              <a:rPr sz="2200" i="1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Knowledge </a:t>
            </a:r>
            <a:r>
              <a:rPr sz="22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(SWEBOK),</a:t>
            </a:r>
            <a:r>
              <a:rPr sz="22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IEEE</a:t>
            </a:r>
            <a:r>
              <a:rPr sz="2200" i="1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2004</a:t>
            </a:r>
            <a:r>
              <a:rPr sz="2200" i="1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Version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-</a:t>
            </a:r>
            <a:r>
              <a:rPr sz="22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Руководство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Своду</a:t>
            </a:r>
            <a:r>
              <a:rPr sz="22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Знаний</a:t>
            </a:r>
            <a:r>
              <a:rPr sz="22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 </a:t>
            </a:r>
            <a:r>
              <a:rPr sz="22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Программной</a:t>
            </a:r>
            <a:r>
              <a:rPr sz="22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Инженерии</a:t>
            </a:r>
            <a:r>
              <a:rPr sz="22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[SWEBOK,</a:t>
            </a:r>
            <a:r>
              <a:rPr sz="22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2004]</a:t>
            </a:r>
            <a:endParaRPr sz="2200">
              <a:latin typeface="Franklin Gothic Medium"/>
              <a:cs typeface="Franklin Gothic Medium"/>
            </a:endParaRPr>
          </a:p>
          <a:p>
            <a:pPr marL="166370" indent="-158750">
              <a:lnSpc>
                <a:spcPct val="100000"/>
              </a:lnSpc>
              <a:spcBef>
                <a:spcPts val="994"/>
              </a:spcBef>
              <a:buSzPct val="95000"/>
              <a:buFont typeface="Franklin Gothic Medium"/>
              <a:buChar char="■"/>
              <a:tabLst>
                <a:tab pos="166370" algn="l"/>
              </a:tabLst>
            </a:pP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Ядру</a:t>
            </a:r>
            <a:r>
              <a:rPr sz="20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знаний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SWEBOK</a:t>
            </a:r>
            <a:r>
              <a:rPr sz="20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соответствует</a:t>
            </a:r>
            <a:r>
              <a:rPr sz="20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стандарт</a:t>
            </a:r>
            <a:r>
              <a:rPr sz="20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ISO/IEC</a:t>
            </a:r>
            <a:r>
              <a:rPr sz="20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TR</a:t>
            </a:r>
            <a:r>
              <a:rPr sz="20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19759:2005.</a:t>
            </a:r>
            <a:endParaRPr sz="2000">
              <a:latin typeface="Calibri"/>
              <a:cs typeface="Calibri"/>
            </a:endParaRPr>
          </a:p>
          <a:p>
            <a:pPr marL="166370" indent="-158750">
              <a:lnSpc>
                <a:spcPct val="100000"/>
              </a:lnSpc>
              <a:spcBef>
                <a:spcPts val="1055"/>
              </a:spcBef>
              <a:buSzPct val="95000"/>
              <a:buFont typeface="Franklin Gothic Medium"/>
              <a:buChar char="■"/>
              <a:tabLst>
                <a:tab pos="166370" algn="l"/>
              </a:tabLst>
            </a:pPr>
            <a:r>
              <a:rPr sz="2000" b="1" spc="-10" dirty="0">
                <a:solidFill>
                  <a:srgbClr val="44536A"/>
                </a:solidFill>
                <a:latin typeface="Calibri"/>
                <a:cs typeface="Calibri"/>
              </a:rPr>
              <a:t>Версии:</a:t>
            </a:r>
            <a:endParaRPr sz="2000">
              <a:latin typeface="Calibri"/>
              <a:cs typeface="Calibri"/>
            </a:endParaRPr>
          </a:p>
          <a:p>
            <a:pPr marL="367665" marR="177800" indent="-18415">
              <a:lnSpc>
                <a:spcPts val="2260"/>
              </a:lnSpc>
              <a:spcBef>
                <a:spcPts val="855"/>
              </a:spcBef>
            </a:pP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2004</a:t>
            </a:r>
            <a:r>
              <a:rPr sz="2000" i="1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г.</a:t>
            </a:r>
            <a:r>
              <a:rPr sz="2000" i="1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(SWEBOK</a:t>
            </a:r>
            <a:r>
              <a:rPr sz="2000" i="1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V2)</a:t>
            </a:r>
            <a:r>
              <a:rPr sz="2000" i="1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-</a:t>
            </a:r>
            <a:r>
              <a:rPr sz="2000" i="1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десять</a:t>
            </a:r>
            <a:r>
              <a:rPr sz="2000" i="1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областей</a:t>
            </a:r>
            <a:r>
              <a:rPr sz="2000" i="1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знаний</a:t>
            </a:r>
            <a:r>
              <a:rPr sz="2000" i="1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(5</a:t>
            </a:r>
            <a:r>
              <a:rPr sz="2000" i="1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основных</a:t>
            </a:r>
            <a:r>
              <a:rPr sz="2000" i="1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и</a:t>
            </a:r>
            <a:r>
              <a:rPr sz="2000" i="1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spc="-50" dirty="0">
                <a:solidFill>
                  <a:srgbClr val="44536A"/>
                </a:solidFill>
                <a:latin typeface="Calibri"/>
                <a:cs typeface="Calibri"/>
              </a:rPr>
              <a:t>5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областей</a:t>
            </a:r>
            <a:r>
              <a:rPr sz="2000" i="1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44536A"/>
                </a:solidFill>
                <a:latin typeface="Calibri"/>
                <a:cs typeface="Calibri"/>
              </a:rPr>
              <a:t>управления);</a:t>
            </a:r>
            <a:endParaRPr sz="2000">
              <a:latin typeface="Calibri"/>
              <a:cs typeface="Calibri"/>
            </a:endParaRPr>
          </a:p>
          <a:p>
            <a:pPr marL="367665" marR="10795" indent="-18415" algn="just">
              <a:lnSpc>
                <a:spcPct val="94200"/>
              </a:lnSpc>
              <a:spcBef>
                <a:spcPts val="745"/>
              </a:spcBef>
            </a:pP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2013</a:t>
            </a:r>
            <a:r>
              <a:rPr sz="2000" i="1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г.</a:t>
            </a:r>
            <a:r>
              <a:rPr sz="2000" i="1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(SWEBOK</a:t>
            </a:r>
            <a:r>
              <a:rPr sz="2000" i="1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V3)</a:t>
            </a:r>
            <a:r>
              <a:rPr sz="2000" i="1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-</a:t>
            </a:r>
            <a:r>
              <a:rPr sz="2000" i="1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пятнадцать</a:t>
            </a:r>
            <a:r>
              <a:rPr sz="2000" i="1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областей</a:t>
            </a:r>
            <a:r>
              <a:rPr sz="2000" i="1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(+</a:t>
            </a:r>
            <a:r>
              <a:rPr sz="2000" i="1" spc="-10" dirty="0">
                <a:solidFill>
                  <a:srgbClr val="44536A"/>
                </a:solidFill>
                <a:latin typeface="Calibri"/>
                <a:cs typeface="Calibri"/>
              </a:rPr>
              <a:t> теоретические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2000" i="1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ПИ,</a:t>
            </a:r>
            <a:r>
              <a:rPr sz="2000" i="1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экономика</a:t>
            </a:r>
            <a:r>
              <a:rPr sz="2000" i="1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и</a:t>
            </a:r>
            <a:r>
              <a:rPr sz="2000" i="1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описание</a:t>
            </a:r>
            <a:r>
              <a:rPr sz="2000" i="1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профессиональных</a:t>
            </a:r>
            <a:r>
              <a:rPr sz="2000" i="1" spc="-6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4536A"/>
                </a:solidFill>
                <a:latin typeface="Calibri"/>
                <a:cs typeface="Calibri"/>
              </a:rPr>
              <a:t>навыков</a:t>
            </a:r>
            <a:r>
              <a:rPr sz="2000" i="1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i="1" spc="-25" dirty="0">
                <a:solidFill>
                  <a:srgbClr val="44536A"/>
                </a:solidFill>
                <a:latin typeface="Calibri"/>
                <a:cs typeface="Calibri"/>
              </a:rPr>
              <a:t>по ПИ)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7760" y="940053"/>
            <a:ext cx="534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Документы, входящие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состав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ПС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88605"/>
            <a:ext cx="7675880" cy="36239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24790" indent="-213995">
              <a:lnSpc>
                <a:spcPct val="100000"/>
              </a:lnSpc>
              <a:spcBef>
                <a:spcPts val="585"/>
              </a:spcBef>
              <a:buSzPct val="95000"/>
              <a:buAutoNum type="arabicPeriod"/>
              <a:tabLst>
                <a:tab pos="22479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Пользовательская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документация</a:t>
            </a:r>
            <a:r>
              <a:rPr sz="2000" spc="-25" dirty="0">
                <a:latin typeface="Microsoft Sans Serif"/>
                <a:cs typeface="Microsoft Sans Serif"/>
              </a:rPr>
              <a:t> ПС.</a:t>
            </a:r>
            <a:endParaRPr sz="2000">
              <a:latin typeface="Microsoft Sans Serif"/>
              <a:cs typeface="Microsoft Sans Serif"/>
            </a:endParaRPr>
          </a:p>
          <a:p>
            <a:pPr marL="35560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Общее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функциональное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описание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35560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Руководство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инсталляции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35560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Инструкция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применению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355600" lvl="1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Справочник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12700" marR="3004185" lvl="1" indent="342900">
              <a:lnSpc>
                <a:spcPct val="120000"/>
              </a:lnSpc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Руководство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управлению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 </a:t>
            </a:r>
            <a:r>
              <a:rPr sz="2000" spc="-30" dirty="0">
                <a:latin typeface="Microsoft Sans Serif"/>
                <a:cs typeface="Microsoft Sans Serif"/>
              </a:rPr>
              <a:t>2.Документация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сопровождению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lvl="1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Документация,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определяющая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строение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 </a:t>
            </a:r>
            <a:r>
              <a:rPr sz="2000" dirty="0">
                <a:latin typeface="Microsoft Sans Serif"/>
                <a:cs typeface="Microsoft Sans Serif"/>
              </a:rPr>
              <a:t>данных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ПС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технологию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</a:t>
            </a:r>
            <a:endParaRPr sz="2000">
              <a:latin typeface="Microsoft Sans Serif"/>
              <a:cs typeface="Microsoft Sans Serif"/>
            </a:endParaRPr>
          </a:p>
          <a:p>
            <a:pPr marL="35560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Документация,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помогающая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вносить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изменения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ПС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537" y="221044"/>
            <a:ext cx="800862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ГИБКИЕ</a:t>
            </a:r>
            <a:r>
              <a:rPr sz="1800" b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ТЕХНОЛОГИИ</a:t>
            </a:r>
            <a:r>
              <a:rPr sz="18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706120"/>
          </a:xfrm>
          <a:custGeom>
            <a:avLst/>
            <a:gdLst/>
            <a:ahLst/>
            <a:cxnLst/>
            <a:rect l="l" t="t" r="r" b="b"/>
            <a:pathLst>
              <a:path w="9144000" h="706120">
                <a:moveTo>
                  <a:pt x="0" y="705612"/>
                </a:moveTo>
                <a:lnTo>
                  <a:pt x="9144000" y="705612"/>
                </a:lnTo>
                <a:lnTo>
                  <a:pt x="9144000" y="0"/>
                </a:lnTo>
                <a:lnTo>
                  <a:pt x="0" y="0"/>
                </a:lnTo>
                <a:lnTo>
                  <a:pt x="0" y="705612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8365" y="17525"/>
            <a:ext cx="79711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0" marR="5080" indent="-297878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2.</a:t>
            </a:r>
            <a:r>
              <a:rPr sz="2000" b="1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ДОКУМЕНТАЦИЯ</a:t>
            </a:r>
            <a:r>
              <a:rPr sz="2000" b="1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ПРОЦЕССА</a:t>
            </a:r>
            <a:r>
              <a:rPr sz="20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20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 ОБЕСПЕЧЕНИЯ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3715" y="925195"/>
            <a:ext cx="8167370" cy="431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Составляющие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управления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  <a:p>
            <a:pPr marL="355600" marR="247650" indent="-342900">
              <a:lnSpc>
                <a:spcPct val="100000"/>
              </a:lnSpc>
              <a:spcBef>
                <a:spcPts val="2039"/>
              </a:spcBef>
              <a:buClr>
                <a:srgbClr val="DAECEE"/>
              </a:buClr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Проект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целенаправленное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ограниченное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во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времени мероприятие,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направленное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создание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уникального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услуги.</a:t>
            </a:r>
            <a:endParaRPr sz="2000">
              <a:latin typeface="Microsoft Sans Serif"/>
              <a:cs typeface="Microsoft Sans Serif"/>
            </a:endParaRPr>
          </a:p>
          <a:p>
            <a:pPr marL="355600" marR="548005" indent="-342900">
              <a:lnSpc>
                <a:spcPct val="100000"/>
              </a:lnSpc>
              <a:spcBef>
                <a:spcPts val="484"/>
              </a:spcBef>
              <a:buClr>
                <a:srgbClr val="DAECEE"/>
              </a:buClr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Управление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проектом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заключается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управлении </a:t>
            </a:r>
            <a:r>
              <a:rPr sz="2000" spc="-20" dirty="0">
                <a:latin typeface="Microsoft Sans Serif"/>
                <a:cs typeface="Microsoft Sans Serif"/>
              </a:rPr>
              <a:t>производством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программного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рамках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отведенных </a:t>
            </a:r>
            <a:r>
              <a:rPr sz="2000" dirty="0">
                <a:latin typeface="Microsoft Sans Serif"/>
                <a:cs typeface="Microsoft Sans Serif"/>
              </a:rPr>
              <a:t>средств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времени.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Microsoft Sans Serif"/>
              <a:cs typeface="Microsoft Sans Serif"/>
            </a:endParaRPr>
          </a:p>
          <a:p>
            <a:pPr marL="43942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PMBOK.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Руководство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Своду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знаний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управлению</a:t>
            </a:r>
            <a:endParaRPr sz="2400">
              <a:latin typeface="Calibri"/>
              <a:cs typeface="Calibri"/>
            </a:endParaRPr>
          </a:p>
          <a:p>
            <a:pPr marL="43942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проектами, </a:t>
            </a:r>
            <a:r>
              <a:rPr sz="2400" spc="-25" dirty="0">
                <a:latin typeface="Calibri"/>
                <a:cs typeface="Calibri"/>
              </a:rPr>
              <a:t>3-</a:t>
            </a:r>
            <a:r>
              <a:rPr sz="2400" dirty="0">
                <a:latin typeface="Calibri"/>
                <a:cs typeface="Calibri"/>
              </a:rPr>
              <a:t>е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изд.,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PMI, </a:t>
            </a:r>
            <a:r>
              <a:rPr sz="2400" spc="-10" dirty="0">
                <a:latin typeface="Calibri"/>
                <a:cs typeface="Calibri"/>
              </a:rPr>
              <a:t>2004.</a:t>
            </a:r>
            <a:endParaRPr sz="2400">
              <a:latin typeface="Calibri"/>
              <a:cs typeface="Calibri"/>
            </a:endParaRPr>
          </a:p>
          <a:p>
            <a:pPr marL="439420" marR="5080">
              <a:lnSpc>
                <a:spcPct val="100000"/>
              </a:lnSpc>
              <a:spcBef>
                <a:spcPts val="15"/>
              </a:spcBef>
            </a:pPr>
            <a:r>
              <a:rPr sz="2400" spc="-300" dirty="0">
                <a:latin typeface="Verdana"/>
                <a:cs typeface="Verdana"/>
              </a:rPr>
              <a:t>PMI,</a:t>
            </a:r>
            <a:r>
              <a:rPr sz="2400" spc="-395" dirty="0">
                <a:latin typeface="Verdana"/>
                <a:cs typeface="Verdana"/>
              </a:rPr>
              <a:t> </a:t>
            </a:r>
            <a:r>
              <a:rPr sz="2400" spc="-220" dirty="0">
                <a:latin typeface="Verdana"/>
                <a:cs typeface="Verdana"/>
              </a:rPr>
              <a:t>Project</a:t>
            </a:r>
            <a:r>
              <a:rPr sz="2400" spc="-135" dirty="0">
                <a:latin typeface="Verdana"/>
                <a:cs typeface="Verdana"/>
              </a:rPr>
              <a:t> </a:t>
            </a:r>
            <a:r>
              <a:rPr sz="2400" spc="-345" dirty="0">
                <a:latin typeface="Verdana"/>
                <a:cs typeface="Verdana"/>
              </a:rPr>
              <a:t>Management</a:t>
            </a:r>
            <a:r>
              <a:rPr sz="2400" spc="-135" dirty="0">
                <a:latin typeface="Verdana"/>
                <a:cs typeface="Verdana"/>
              </a:rPr>
              <a:t> </a:t>
            </a:r>
            <a:r>
              <a:rPr sz="2400" spc="-254" dirty="0">
                <a:latin typeface="Verdana"/>
                <a:cs typeface="Verdana"/>
              </a:rPr>
              <a:t>Institute,</a:t>
            </a:r>
            <a:r>
              <a:rPr sz="2400" spc="-415" dirty="0">
                <a:latin typeface="Verdana"/>
                <a:cs typeface="Verdana"/>
              </a:rPr>
              <a:t> </a:t>
            </a:r>
            <a:r>
              <a:rPr sz="2400" spc="-155" dirty="0">
                <a:latin typeface="Verdana"/>
                <a:cs typeface="Verdana"/>
              </a:rPr>
              <a:t>PMBOK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—</a:t>
            </a:r>
            <a:r>
              <a:rPr sz="2400" spc="-155" dirty="0">
                <a:latin typeface="Verdana"/>
                <a:cs typeface="Verdana"/>
              </a:rPr>
              <a:t> </a:t>
            </a:r>
            <a:r>
              <a:rPr sz="2400" spc="-10" dirty="0">
                <a:latin typeface="Calibri"/>
                <a:cs typeface="Calibri"/>
              </a:rPr>
              <a:t>американский </a:t>
            </a:r>
            <a:r>
              <a:rPr sz="2400" dirty="0">
                <a:latin typeface="Calibri"/>
                <a:cs typeface="Calibri"/>
              </a:rPr>
              <a:t>национальный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стандарт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75" dirty="0">
                <a:latin typeface="Verdana"/>
                <a:cs typeface="Verdana"/>
              </a:rPr>
              <a:t>ANSI/PMI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330" dirty="0">
                <a:latin typeface="Verdana"/>
                <a:cs typeface="Verdana"/>
              </a:rPr>
              <a:t>99-</a:t>
            </a:r>
            <a:r>
              <a:rPr sz="2400" spc="-335" dirty="0">
                <a:latin typeface="Verdana"/>
                <a:cs typeface="Verdana"/>
              </a:rPr>
              <a:t>001-</a:t>
            </a:r>
            <a:r>
              <a:rPr sz="2400" spc="-345" dirty="0">
                <a:latin typeface="Verdana"/>
                <a:cs typeface="Verdana"/>
              </a:rPr>
              <a:t>2004.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04680" y="3916616"/>
            <a:ext cx="3434079" cy="1466215"/>
            <a:chOff x="2904680" y="3916616"/>
            <a:chExt cx="3434079" cy="1466215"/>
          </a:xfrm>
        </p:grpSpPr>
        <p:sp>
          <p:nvSpPr>
            <p:cNvPr id="4" name="object 4"/>
            <p:cNvSpPr/>
            <p:nvPr/>
          </p:nvSpPr>
          <p:spPr>
            <a:xfrm>
              <a:off x="2917697" y="3929633"/>
              <a:ext cx="3408045" cy="1440180"/>
            </a:xfrm>
            <a:custGeom>
              <a:avLst/>
              <a:gdLst/>
              <a:ahLst/>
              <a:cxnLst/>
              <a:rect l="l" t="t" r="r" b="b"/>
              <a:pathLst>
                <a:path w="3408045" h="1440179">
                  <a:moveTo>
                    <a:pt x="1703831" y="0"/>
                  </a:moveTo>
                  <a:lnTo>
                    <a:pt x="1638481" y="520"/>
                  </a:lnTo>
                  <a:lnTo>
                    <a:pt x="1573752" y="2067"/>
                  </a:lnTo>
                  <a:lnTo>
                    <a:pt x="1509689" y="4624"/>
                  </a:lnTo>
                  <a:lnTo>
                    <a:pt x="1446336" y="8171"/>
                  </a:lnTo>
                  <a:lnTo>
                    <a:pt x="1383737" y="12690"/>
                  </a:lnTo>
                  <a:lnTo>
                    <a:pt x="1321937" y="18162"/>
                  </a:lnTo>
                  <a:lnTo>
                    <a:pt x="1260980" y="24569"/>
                  </a:lnTo>
                  <a:lnTo>
                    <a:pt x="1200909" y="31891"/>
                  </a:lnTo>
                  <a:lnTo>
                    <a:pt x="1141769" y="40110"/>
                  </a:lnTo>
                  <a:lnTo>
                    <a:pt x="1083605" y="49207"/>
                  </a:lnTo>
                  <a:lnTo>
                    <a:pt x="1026459" y="59165"/>
                  </a:lnTo>
                  <a:lnTo>
                    <a:pt x="970377" y="69963"/>
                  </a:lnTo>
                  <a:lnTo>
                    <a:pt x="915402" y="81584"/>
                  </a:lnTo>
                  <a:lnTo>
                    <a:pt x="861578" y="94009"/>
                  </a:lnTo>
                  <a:lnTo>
                    <a:pt x="808950" y="107219"/>
                  </a:lnTo>
                  <a:lnTo>
                    <a:pt x="757562" y="121195"/>
                  </a:lnTo>
                  <a:lnTo>
                    <a:pt x="707458" y="135919"/>
                  </a:lnTo>
                  <a:lnTo>
                    <a:pt x="658682" y="151372"/>
                  </a:lnTo>
                  <a:lnTo>
                    <a:pt x="611278" y="167536"/>
                  </a:lnTo>
                  <a:lnTo>
                    <a:pt x="565291" y="184391"/>
                  </a:lnTo>
                  <a:lnTo>
                    <a:pt x="520764" y="201920"/>
                  </a:lnTo>
                  <a:lnTo>
                    <a:pt x="477742" y="220103"/>
                  </a:lnTo>
                  <a:lnTo>
                    <a:pt x="436268" y="238922"/>
                  </a:lnTo>
                  <a:lnTo>
                    <a:pt x="396387" y="258358"/>
                  </a:lnTo>
                  <a:lnTo>
                    <a:pt x="358143" y="278393"/>
                  </a:lnTo>
                  <a:lnTo>
                    <a:pt x="321581" y="299007"/>
                  </a:lnTo>
                  <a:lnTo>
                    <a:pt x="286744" y="320183"/>
                  </a:lnTo>
                  <a:lnTo>
                    <a:pt x="253676" y="341901"/>
                  </a:lnTo>
                  <a:lnTo>
                    <a:pt x="222421" y="364143"/>
                  </a:lnTo>
                  <a:lnTo>
                    <a:pt x="165530" y="410124"/>
                  </a:lnTo>
                  <a:lnTo>
                    <a:pt x="116422" y="457977"/>
                  </a:lnTo>
                  <a:lnTo>
                    <a:pt x="75452" y="507552"/>
                  </a:lnTo>
                  <a:lnTo>
                    <a:pt x="42971" y="558700"/>
                  </a:lnTo>
                  <a:lnTo>
                    <a:pt x="19333" y="611272"/>
                  </a:lnTo>
                  <a:lnTo>
                    <a:pt x="4892" y="665118"/>
                  </a:lnTo>
                  <a:lnTo>
                    <a:pt x="0" y="720090"/>
                  </a:lnTo>
                  <a:lnTo>
                    <a:pt x="1230" y="747707"/>
                  </a:lnTo>
                  <a:lnTo>
                    <a:pt x="10941" y="802134"/>
                  </a:lnTo>
                  <a:lnTo>
                    <a:pt x="30025" y="855362"/>
                  </a:lnTo>
                  <a:lnTo>
                    <a:pt x="58128" y="907240"/>
                  </a:lnTo>
                  <a:lnTo>
                    <a:pt x="94898" y="957620"/>
                  </a:lnTo>
                  <a:lnTo>
                    <a:pt x="139981" y="1006353"/>
                  </a:lnTo>
                  <a:lnTo>
                    <a:pt x="193025" y="1053289"/>
                  </a:lnTo>
                  <a:lnTo>
                    <a:pt x="253676" y="1098278"/>
                  </a:lnTo>
                  <a:lnTo>
                    <a:pt x="286744" y="1119996"/>
                  </a:lnTo>
                  <a:lnTo>
                    <a:pt x="321581" y="1141172"/>
                  </a:lnTo>
                  <a:lnTo>
                    <a:pt x="358143" y="1161786"/>
                  </a:lnTo>
                  <a:lnTo>
                    <a:pt x="396387" y="1181821"/>
                  </a:lnTo>
                  <a:lnTo>
                    <a:pt x="436268" y="1201257"/>
                  </a:lnTo>
                  <a:lnTo>
                    <a:pt x="477742" y="1220076"/>
                  </a:lnTo>
                  <a:lnTo>
                    <a:pt x="520764" y="1238259"/>
                  </a:lnTo>
                  <a:lnTo>
                    <a:pt x="565291" y="1255788"/>
                  </a:lnTo>
                  <a:lnTo>
                    <a:pt x="611278" y="1272643"/>
                  </a:lnTo>
                  <a:lnTo>
                    <a:pt x="658682" y="1288807"/>
                  </a:lnTo>
                  <a:lnTo>
                    <a:pt x="707458" y="1304260"/>
                  </a:lnTo>
                  <a:lnTo>
                    <a:pt x="757562" y="1318984"/>
                  </a:lnTo>
                  <a:lnTo>
                    <a:pt x="808950" y="1332960"/>
                  </a:lnTo>
                  <a:lnTo>
                    <a:pt x="861578" y="1346170"/>
                  </a:lnTo>
                  <a:lnTo>
                    <a:pt x="915402" y="1358595"/>
                  </a:lnTo>
                  <a:lnTo>
                    <a:pt x="970377" y="1370216"/>
                  </a:lnTo>
                  <a:lnTo>
                    <a:pt x="1026459" y="1381014"/>
                  </a:lnTo>
                  <a:lnTo>
                    <a:pt x="1083605" y="1390972"/>
                  </a:lnTo>
                  <a:lnTo>
                    <a:pt x="1141769" y="1400069"/>
                  </a:lnTo>
                  <a:lnTo>
                    <a:pt x="1200909" y="1408288"/>
                  </a:lnTo>
                  <a:lnTo>
                    <a:pt x="1260980" y="1415610"/>
                  </a:lnTo>
                  <a:lnTo>
                    <a:pt x="1321937" y="1422017"/>
                  </a:lnTo>
                  <a:lnTo>
                    <a:pt x="1383737" y="1427489"/>
                  </a:lnTo>
                  <a:lnTo>
                    <a:pt x="1446336" y="1432008"/>
                  </a:lnTo>
                  <a:lnTo>
                    <a:pt x="1509689" y="1435555"/>
                  </a:lnTo>
                  <a:lnTo>
                    <a:pt x="1573752" y="1438112"/>
                  </a:lnTo>
                  <a:lnTo>
                    <a:pt x="1638481" y="1439659"/>
                  </a:lnTo>
                  <a:lnTo>
                    <a:pt x="1703831" y="1440180"/>
                  </a:lnTo>
                  <a:lnTo>
                    <a:pt x="1769182" y="1439659"/>
                  </a:lnTo>
                  <a:lnTo>
                    <a:pt x="1833911" y="1438112"/>
                  </a:lnTo>
                  <a:lnTo>
                    <a:pt x="1897974" y="1435555"/>
                  </a:lnTo>
                  <a:lnTo>
                    <a:pt x="1961327" y="1432008"/>
                  </a:lnTo>
                  <a:lnTo>
                    <a:pt x="2023926" y="1427489"/>
                  </a:lnTo>
                  <a:lnTo>
                    <a:pt x="2085726" y="1422017"/>
                  </a:lnTo>
                  <a:lnTo>
                    <a:pt x="2146683" y="1415610"/>
                  </a:lnTo>
                  <a:lnTo>
                    <a:pt x="2206754" y="1408288"/>
                  </a:lnTo>
                  <a:lnTo>
                    <a:pt x="2265894" y="1400069"/>
                  </a:lnTo>
                  <a:lnTo>
                    <a:pt x="2324058" y="1390972"/>
                  </a:lnTo>
                  <a:lnTo>
                    <a:pt x="2381204" y="1381014"/>
                  </a:lnTo>
                  <a:lnTo>
                    <a:pt x="2437286" y="1370216"/>
                  </a:lnTo>
                  <a:lnTo>
                    <a:pt x="2492261" y="1358595"/>
                  </a:lnTo>
                  <a:lnTo>
                    <a:pt x="2546085" y="1346170"/>
                  </a:lnTo>
                  <a:lnTo>
                    <a:pt x="2598713" y="1332960"/>
                  </a:lnTo>
                  <a:lnTo>
                    <a:pt x="2650101" y="1318984"/>
                  </a:lnTo>
                  <a:lnTo>
                    <a:pt x="2700205" y="1304260"/>
                  </a:lnTo>
                  <a:lnTo>
                    <a:pt x="2748981" y="1288807"/>
                  </a:lnTo>
                  <a:lnTo>
                    <a:pt x="2796385" y="1272643"/>
                  </a:lnTo>
                  <a:lnTo>
                    <a:pt x="2842372" y="1255788"/>
                  </a:lnTo>
                  <a:lnTo>
                    <a:pt x="2886899" y="1238259"/>
                  </a:lnTo>
                  <a:lnTo>
                    <a:pt x="2929921" y="1220076"/>
                  </a:lnTo>
                  <a:lnTo>
                    <a:pt x="2971395" y="1201257"/>
                  </a:lnTo>
                  <a:lnTo>
                    <a:pt x="3011276" y="1181821"/>
                  </a:lnTo>
                  <a:lnTo>
                    <a:pt x="3049520" y="1161786"/>
                  </a:lnTo>
                  <a:lnTo>
                    <a:pt x="3086082" y="1141172"/>
                  </a:lnTo>
                  <a:lnTo>
                    <a:pt x="3120919" y="1119996"/>
                  </a:lnTo>
                  <a:lnTo>
                    <a:pt x="3153987" y="1098278"/>
                  </a:lnTo>
                  <a:lnTo>
                    <a:pt x="3185242" y="1076036"/>
                  </a:lnTo>
                  <a:lnTo>
                    <a:pt x="3242133" y="1030055"/>
                  </a:lnTo>
                  <a:lnTo>
                    <a:pt x="3291241" y="982202"/>
                  </a:lnTo>
                  <a:lnTo>
                    <a:pt x="3332211" y="932627"/>
                  </a:lnTo>
                  <a:lnTo>
                    <a:pt x="3364692" y="881479"/>
                  </a:lnTo>
                  <a:lnTo>
                    <a:pt x="3388330" y="828907"/>
                  </a:lnTo>
                  <a:lnTo>
                    <a:pt x="3402771" y="775061"/>
                  </a:lnTo>
                  <a:lnTo>
                    <a:pt x="3407664" y="720090"/>
                  </a:lnTo>
                  <a:lnTo>
                    <a:pt x="3406433" y="692472"/>
                  </a:lnTo>
                  <a:lnTo>
                    <a:pt x="3396722" y="638045"/>
                  </a:lnTo>
                  <a:lnTo>
                    <a:pt x="3377638" y="584817"/>
                  </a:lnTo>
                  <a:lnTo>
                    <a:pt x="3349535" y="532939"/>
                  </a:lnTo>
                  <a:lnTo>
                    <a:pt x="3312765" y="482559"/>
                  </a:lnTo>
                  <a:lnTo>
                    <a:pt x="3267682" y="433826"/>
                  </a:lnTo>
                  <a:lnTo>
                    <a:pt x="3214638" y="386890"/>
                  </a:lnTo>
                  <a:lnTo>
                    <a:pt x="3153987" y="341901"/>
                  </a:lnTo>
                  <a:lnTo>
                    <a:pt x="3120919" y="320183"/>
                  </a:lnTo>
                  <a:lnTo>
                    <a:pt x="3086082" y="299007"/>
                  </a:lnTo>
                  <a:lnTo>
                    <a:pt x="3049520" y="278393"/>
                  </a:lnTo>
                  <a:lnTo>
                    <a:pt x="3011276" y="258358"/>
                  </a:lnTo>
                  <a:lnTo>
                    <a:pt x="2971395" y="238922"/>
                  </a:lnTo>
                  <a:lnTo>
                    <a:pt x="2929921" y="220103"/>
                  </a:lnTo>
                  <a:lnTo>
                    <a:pt x="2886899" y="201920"/>
                  </a:lnTo>
                  <a:lnTo>
                    <a:pt x="2842372" y="184391"/>
                  </a:lnTo>
                  <a:lnTo>
                    <a:pt x="2796385" y="167536"/>
                  </a:lnTo>
                  <a:lnTo>
                    <a:pt x="2748981" y="151372"/>
                  </a:lnTo>
                  <a:lnTo>
                    <a:pt x="2700205" y="135919"/>
                  </a:lnTo>
                  <a:lnTo>
                    <a:pt x="2650101" y="121195"/>
                  </a:lnTo>
                  <a:lnTo>
                    <a:pt x="2598713" y="107219"/>
                  </a:lnTo>
                  <a:lnTo>
                    <a:pt x="2546085" y="94009"/>
                  </a:lnTo>
                  <a:lnTo>
                    <a:pt x="2492261" y="81584"/>
                  </a:lnTo>
                  <a:lnTo>
                    <a:pt x="2437286" y="69963"/>
                  </a:lnTo>
                  <a:lnTo>
                    <a:pt x="2381204" y="59165"/>
                  </a:lnTo>
                  <a:lnTo>
                    <a:pt x="2324058" y="49207"/>
                  </a:lnTo>
                  <a:lnTo>
                    <a:pt x="2265894" y="40110"/>
                  </a:lnTo>
                  <a:lnTo>
                    <a:pt x="2206754" y="31891"/>
                  </a:lnTo>
                  <a:lnTo>
                    <a:pt x="2146683" y="24569"/>
                  </a:lnTo>
                  <a:lnTo>
                    <a:pt x="2085726" y="18162"/>
                  </a:lnTo>
                  <a:lnTo>
                    <a:pt x="2023926" y="12690"/>
                  </a:lnTo>
                  <a:lnTo>
                    <a:pt x="1961327" y="8171"/>
                  </a:lnTo>
                  <a:lnTo>
                    <a:pt x="1897974" y="4624"/>
                  </a:lnTo>
                  <a:lnTo>
                    <a:pt x="1833911" y="2067"/>
                  </a:lnTo>
                  <a:lnTo>
                    <a:pt x="1769182" y="520"/>
                  </a:lnTo>
                  <a:lnTo>
                    <a:pt x="1703831" y="0"/>
                  </a:lnTo>
                  <a:close/>
                </a:path>
              </a:pathLst>
            </a:custGeom>
            <a:solidFill>
              <a:srgbClr val="2C2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17697" y="3929633"/>
              <a:ext cx="3408045" cy="1440180"/>
            </a:xfrm>
            <a:custGeom>
              <a:avLst/>
              <a:gdLst/>
              <a:ahLst/>
              <a:cxnLst/>
              <a:rect l="l" t="t" r="r" b="b"/>
              <a:pathLst>
                <a:path w="3408045" h="1440179">
                  <a:moveTo>
                    <a:pt x="0" y="720090"/>
                  </a:moveTo>
                  <a:lnTo>
                    <a:pt x="4892" y="665118"/>
                  </a:lnTo>
                  <a:lnTo>
                    <a:pt x="19333" y="611272"/>
                  </a:lnTo>
                  <a:lnTo>
                    <a:pt x="42971" y="558700"/>
                  </a:lnTo>
                  <a:lnTo>
                    <a:pt x="75452" y="507552"/>
                  </a:lnTo>
                  <a:lnTo>
                    <a:pt x="116422" y="457977"/>
                  </a:lnTo>
                  <a:lnTo>
                    <a:pt x="165530" y="410124"/>
                  </a:lnTo>
                  <a:lnTo>
                    <a:pt x="222421" y="364143"/>
                  </a:lnTo>
                  <a:lnTo>
                    <a:pt x="253676" y="341901"/>
                  </a:lnTo>
                  <a:lnTo>
                    <a:pt x="286744" y="320183"/>
                  </a:lnTo>
                  <a:lnTo>
                    <a:pt x="321581" y="299007"/>
                  </a:lnTo>
                  <a:lnTo>
                    <a:pt x="358143" y="278393"/>
                  </a:lnTo>
                  <a:lnTo>
                    <a:pt x="396387" y="258358"/>
                  </a:lnTo>
                  <a:lnTo>
                    <a:pt x="436268" y="238922"/>
                  </a:lnTo>
                  <a:lnTo>
                    <a:pt x="477742" y="220103"/>
                  </a:lnTo>
                  <a:lnTo>
                    <a:pt x="520764" y="201920"/>
                  </a:lnTo>
                  <a:lnTo>
                    <a:pt x="565291" y="184391"/>
                  </a:lnTo>
                  <a:lnTo>
                    <a:pt x="611278" y="167536"/>
                  </a:lnTo>
                  <a:lnTo>
                    <a:pt x="658682" y="151372"/>
                  </a:lnTo>
                  <a:lnTo>
                    <a:pt x="707458" y="135919"/>
                  </a:lnTo>
                  <a:lnTo>
                    <a:pt x="757562" y="121195"/>
                  </a:lnTo>
                  <a:lnTo>
                    <a:pt x="808950" y="107219"/>
                  </a:lnTo>
                  <a:lnTo>
                    <a:pt x="861578" y="94009"/>
                  </a:lnTo>
                  <a:lnTo>
                    <a:pt x="915402" y="81584"/>
                  </a:lnTo>
                  <a:lnTo>
                    <a:pt x="970377" y="69963"/>
                  </a:lnTo>
                  <a:lnTo>
                    <a:pt x="1026459" y="59165"/>
                  </a:lnTo>
                  <a:lnTo>
                    <a:pt x="1083605" y="49207"/>
                  </a:lnTo>
                  <a:lnTo>
                    <a:pt x="1141769" y="40110"/>
                  </a:lnTo>
                  <a:lnTo>
                    <a:pt x="1200909" y="31891"/>
                  </a:lnTo>
                  <a:lnTo>
                    <a:pt x="1260980" y="24569"/>
                  </a:lnTo>
                  <a:lnTo>
                    <a:pt x="1321937" y="18162"/>
                  </a:lnTo>
                  <a:lnTo>
                    <a:pt x="1383737" y="12690"/>
                  </a:lnTo>
                  <a:lnTo>
                    <a:pt x="1446336" y="8171"/>
                  </a:lnTo>
                  <a:lnTo>
                    <a:pt x="1509689" y="4624"/>
                  </a:lnTo>
                  <a:lnTo>
                    <a:pt x="1573752" y="2067"/>
                  </a:lnTo>
                  <a:lnTo>
                    <a:pt x="1638481" y="520"/>
                  </a:lnTo>
                  <a:lnTo>
                    <a:pt x="1703831" y="0"/>
                  </a:lnTo>
                  <a:lnTo>
                    <a:pt x="1769182" y="520"/>
                  </a:lnTo>
                  <a:lnTo>
                    <a:pt x="1833911" y="2067"/>
                  </a:lnTo>
                  <a:lnTo>
                    <a:pt x="1897974" y="4624"/>
                  </a:lnTo>
                  <a:lnTo>
                    <a:pt x="1961327" y="8171"/>
                  </a:lnTo>
                  <a:lnTo>
                    <a:pt x="2023926" y="12690"/>
                  </a:lnTo>
                  <a:lnTo>
                    <a:pt x="2085726" y="18162"/>
                  </a:lnTo>
                  <a:lnTo>
                    <a:pt x="2146683" y="24569"/>
                  </a:lnTo>
                  <a:lnTo>
                    <a:pt x="2206754" y="31891"/>
                  </a:lnTo>
                  <a:lnTo>
                    <a:pt x="2265894" y="40110"/>
                  </a:lnTo>
                  <a:lnTo>
                    <a:pt x="2324058" y="49207"/>
                  </a:lnTo>
                  <a:lnTo>
                    <a:pt x="2381204" y="59165"/>
                  </a:lnTo>
                  <a:lnTo>
                    <a:pt x="2437286" y="69963"/>
                  </a:lnTo>
                  <a:lnTo>
                    <a:pt x="2492261" y="81584"/>
                  </a:lnTo>
                  <a:lnTo>
                    <a:pt x="2546085" y="94009"/>
                  </a:lnTo>
                  <a:lnTo>
                    <a:pt x="2598713" y="107219"/>
                  </a:lnTo>
                  <a:lnTo>
                    <a:pt x="2650101" y="121195"/>
                  </a:lnTo>
                  <a:lnTo>
                    <a:pt x="2700205" y="135919"/>
                  </a:lnTo>
                  <a:lnTo>
                    <a:pt x="2748981" y="151372"/>
                  </a:lnTo>
                  <a:lnTo>
                    <a:pt x="2796385" y="167536"/>
                  </a:lnTo>
                  <a:lnTo>
                    <a:pt x="2842372" y="184391"/>
                  </a:lnTo>
                  <a:lnTo>
                    <a:pt x="2886899" y="201920"/>
                  </a:lnTo>
                  <a:lnTo>
                    <a:pt x="2929921" y="220103"/>
                  </a:lnTo>
                  <a:lnTo>
                    <a:pt x="2971395" y="238922"/>
                  </a:lnTo>
                  <a:lnTo>
                    <a:pt x="3011276" y="258358"/>
                  </a:lnTo>
                  <a:lnTo>
                    <a:pt x="3049520" y="278393"/>
                  </a:lnTo>
                  <a:lnTo>
                    <a:pt x="3086082" y="299007"/>
                  </a:lnTo>
                  <a:lnTo>
                    <a:pt x="3120919" y="320183"/>
                  </a:lnTo>
                  <a:lnTo>
                    <a:pt x="3153987" y="341901"/>
                  </a:lnTo>
                  <a:lnTo>
                    <a:pt x="3185242" y="364143"/>
                  </a:lnTo>
                  <a:lnTo>
                    <a:pt x="3242133" y="410124"/>
                  </a:lnTo>
                  <a:lnTo>
                    <a:pt x="3291241" y="457977"/>
                  </a:lnTo>
                  <a:lnTo>
                    <a:pt x="3332211" y="507552"/>
                  </a:lnTo>
                  <a:lnTo>
                    <a:pt x="3364692" y="558700"/>
                  </a:lnTo>
                  <a:lnTo>
                    <a:pt x="3388330" y="611272"/>
                  </a:lnTo>
                  <a:lnTo>
                    <a:pt x="3402771" y="665118"/>
                  </a:lnTo>
                  <a:lnTo>
                    <a:pt x="3407664" y="720090"/>
                  </a:lnTo>
                  <a:lnTo>
                    <a:pt x="3406433" y="747707"/>
                  </a:lnTo>
                  <a:lnTo>
                    <a:pt x="3396722" y="802134"/>
                  </a:lnTo>
                  <a:lnTo>
                    <a:pt x="3377638" y="855362"/>
                  </a:lnTo>
                  <a:lnTo>
                    <a:pt x="3349535" y="907240"/>
                  </a:lnTo>
                  <a:lnTo>
                    <a:pt x="3312765" y="957620"/>
                  </a:lnTo>
                  <a:lnTo>
                    <a:pt x="3267682" y="1006353"/>
                  </a:lnTo>
                  <a:lnTo>
                    <a:pt x="3214638" y="1053289"/>
                  </a:lnTo>
                  <a:lnTo>
                    <a:pt x="3153987" y="1098278"/>
                  </a:lnTo>
                  <a:lnTo>
                    <a:pt x="3120919" y="1119996"/>
                  </a:lnTo>
                  <a:lnTo>
                    <a:pt x="3086082" y="1141172"/>
                  </a:lnTo>
                  <a:lnTo>
                    <a:pt x="3049520" y="1161786"/>
                  </a:lnTo>
                  <a:lnTo>
                    <a:pt x="3011276" y="1181821"/>
                  </a:lnTo>
                  <a:lnTo>
                    <a:pt x="2971395" y="1201257"/>
                  </a:lnTo>
                  <a:lnTo>
                    <a:pt x="2929921" y="1220076"/>
                  </a:lnTo>
                  <a:lnTo>
                    <a:pt x="2886899" y="1238259"/>
                  </a:lnTo>
                  <a:lnTo>
                    <a:pt x="2842372" y="1255788"/>
                  </a:lnTo>
                  <a:lnTo>
                    <a:pt x="2796385" y="1272643"/>
                  </a:lnTo>
                  <a:lnTo>
                    <a:pt x="2748981" y="1288807"/>
                  </a:lnTo>
                  <a:lnTo>
                    <a:pt x="2700205" y="1304260"/>
                  </a:lnTo>
                  <a:lnTo>
                    <a:pt x="2650101" y="1318984"/>
                  </a:lnTo>
                  <a:lnTo>
                    <a:pt x="2598713" y="1332960"/>
                  </a:lnTo>
                  <a:lnTo>
                    <a:pt x="2546085" y="1346170"/>
                  </a:lnTo>
                  <a:lnTo>
                    <a:pt x="2492261" y="1358595"/>
                  </a:lnTo>
                  <a:lnTo>
                    <a:pt x="2437286" y="1370216"/>
                  </a:lnTo>
                  <a:lnTo>
                    <a:pt x="2381204" y="1381014"/>
                  </a:lnTo>
                  <a:lnTo>
                    <a:pt x="2324058" y="1390972"/>
                  </a:lnTo>
                  <a:lnTo>
                    <a:pt x="2265894" y="1400069"/>
                  </a:lnTo>
                  <a:lnTo>
                    <a:pt x="2206754" y="1408288"/>
                  </a:lnTo>
                  <a:lnTo>
                    <a:pt x="2146683" y="1415610"/>
                  </a:lnTo>
                  <a:lnTo>
                    <a:pt x="2085726" y="1422017"/>
                  </a:lnTo>
                  <a:lnTo>
                    <a:pt x="2023926" y="1427489"/>
                  </a:lnTo>
                  <a:lnTo>
                    <a:pt x="1961327" y="1432008"/>
                  </a:lnTo>
                  <a:lnTo>
                    <a:pt x="1897974" y="1435555"/>
                  </a:lnTo>
                  <a:lnTo>
                    <a:pt x="1833911" y="1438112"/>
                  </a:lnTo>
                  <a:lnTo>
                    <a:pt x="1769182" y="1439659"/>
                  </a:lnTo>
                  <a:lnTo>
                    <a:pt x="1703831" y="1440180"/>
                  </a:lnTo>
                  <a:lnTo>
                    <a:pt x="1638481" y="1439659"/>
                  </a:lnTo>
                  <a:lnTo>
                    <a:pt x="1573752" y="1438112"/>
                  </a:lnTo>
                  <a:lnTo>
                    <a:pt x="1509689" y="1435555"/>
                  </a:lnTo>
                  <a:lnTo>
                    <a:pt x="1446336" y="1432008"/>
                  </a:lnTo>
                  <a:lnTo>
                    <a:pt x="1383737" y="1427489"/>
                  </a:lnTo>
                  <a:lnTo>
                    <a:pt x="1321937" y="1422017"/>
                  </a:lnTo>
                  <a:lnTo>
                    <a:pt x="1260980" y="1415610"/>
                  </a:lnTo>
                  <a:lnTo>
                    <a:pt x="1200909" y="1408288"/>
                  </a:lnTo>
                  <a:lnTo>
                    <a:pt x="1141769" y="1400069"/>
                  </a:lnTo>
                  <a:lnTo>
                    <a:pt x="1083605" y="1390972"/>
                  </a:lnTo>
                  <a:lnTo>
                    <a:pt x="1026459" y="1381014"/>
                  </a:lnTo>
                  <a:lnTo>
                    <a:pt x="970377" y="1370216"/>
                  </a:lnTo>
                  <a:lnTo>
                    <a:pt x="915402" y="1358595"/>
                  </a:lnTo>
                  <a:lnTo>
                    <a:pt x="861578" y="1346170"/>
                  </a:lnTo>
                  <a:lnTo>
                    <a:pt x="808950" y="1332960"/>
                  </a:lnTo>
                  <a:lnTo>
                    <a:pt x="757562" y="1318984"/>
                  </a:lnTo>
                  <a:lnTo>
                    <a:pt x="707458" y="1304260"/>
                  </a:lnTo>
                  <a:lnTo>
                    <a:pt x="658682" y="1288807"/>
                  </a:lnTo>
                  <a:lnTo>
                    <a:pt x="611278" y="1272643"/>
                  </a:lnTo>
                  <a:lnTo>
                    <a:pt x="565291" y="1255788"/>
                  </a:lnTo>
                  <a:lnTo>
                    <a:pt x="520764" y="1238259"/>
                  </a:lnTo>
                  <a:lnTo>
                    <a:pt x="477742" y="1220076"/>
                  </a:lnTo>
                  <a:lnTo>
                    <a:pt x="436268" y="1201257"/>
                  </a:lnTo>
                  <a:lnTo>
                    <a:pt x="396387" y="1181821"/>
                  </a:lnTo>
                  <a:lnTo>
                    <a:pt x="358143" y="1161786"/>
                  </a:lnTo>
                  <a:lnTo>
                    <a:pt x="321581" y="1141172"/>
                  </a:lnTo>
                  <a:lnTo>
                    <a:pt x="286744" y="1119996"/>
                  </a:lnTo>
                  <a:lnTo>
                    <a:pt x="253676" y="1098278"/>
                  </a:lnTo>
                  <a:lnTo>
                    <a:pt x="222421" y="1076036"/>
                  </a:lnTo>
                  <a:lnTo>
                    <a:pt x="165530" y="1030055"/>
                  </a:lnTo>
                  <a:lnTo>
                    <a:pt x="116422" y="982202"/>
                  </a:lnTo>
                  <a:lnTo>
                    <a:pt x="75452" y="932627"/>
                  </a:lnTo>
                  <a:lnTo>
                    <a:pt x="42971" y="881479"/>
                  </a:lnTo>
                  <a:lnTo>
                    <a:pt x="19333" y="828907"/>
                  </a:lnTo>
                  <a:lnTo>
                    <a:pt x="4892" y="775061"/>
                  </a:lnTo>
                  <a:lnTo>
                    <a:pt x="0" y="72009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48050" y="4487417"/>
            <a:ext cx="2344420" cy="7067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454659" marR="5080" indent="-441959">
              <a:lnSpc>
                <a:spcPts val="2480"/>
              </a:lnSpc>
              <a:spcBef>
                <a:spcPts val="515"/>
              </a:spcBef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ОГРАНИЧЕНИЯ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ПРОЕКТА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6155" y="2947416"/>
            <a:ext cx="3182620" cy="1719580"/>
            <a:chOff x="486155" y="2947416"/>
            <a:chExt cx="3182620" cy="1719580"/>
          </a:xfrm>
        </p:grpSpPr>
        <p:sp>
          <p:nvSpPr>
            <p:cNvPr id="8" name="object 8"/>
            <p:cNvSpPr/>
            <p:nvPr/>
          </p:nvSpPr>
          <p:spPr>
            <a:xfrm>
              <a:off x="2019172" y="3778377"/>
              <a:ext cx="1649730" cy="889000"/>
            </a:xfrm>
            <a:custGeom>
              <a:avLst/>
              <a:gdLst/>
              <a:ahLst/>
              <a:cxnLst/>
              <a:rect l="l" t="t" r="r" b="b"/>
              <a:pathLst>
                <a:path w="1649729" h="889000">
                  <a:moveTo>
                    <a:pt x="113791" y="0"/>
                  </a:moveTo>
                  <a:lnTo>
                    <a:pt x="0" y="362585"/>
                  </a:lnTo>
                  <a:lnTo>
                    <a:pt x="1290574" y="767842"/>
                  </a:lnTo>
                  <a:lnTo>
                    <a:pt x="1252601" y="888619"/>
                  </a:lnTo>
                  <a:lnTo>
                    <a:pt x="1649602" y="681482"/>
                  </a:lnTo>
                  <a:lnTo>
                    <a:pt x="1442339" y="284480"/>
                  </a:lnTo>
                  <a:lnTo>
                    <a:pt x="1404365" y="405384"/>
                  </a:lnTo>
                  <a:lnTo>
                    <a:pt x="113791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155" y="2947416"/>
              <a:ext cx="1914144" cy="14538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399" y="2971800"/>
              <a:ext cx="1819656" cy="13594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3399" y="2971800"/>
              <a:ext cx="1819910" cy="1359535"/>
            </a:xfrm>
            <a:custGeom>
              <a:avLst/>
              <a:gdLst/>
              <a:ahLst/>
              <a:cxnLst/>
              <a:rect l="l" t="t" r="r" b="b"/>
              <a:pathLst>
                <a:path w="1819910" h="1359535">
                  <a:moveTo>
                    <a:pt x="0" y="135889"/>
                  </a:moveTo>
                  <a:lnTo>
                    <a:pt x="6929" y="92935"/>
                  </a:lnTo>
                  <a:lnTo>
                    <a:pt x="26227" y="55632"/>
                  </a:lnTo>
                  <a:lnTo>
                    <a:pt x="55654" y="26216"/>
                  </a:lnTo>
                  <a:lnTo>
                    <a:pt x="92971" y="6927"/>
                  </a:lnTo>
                  <a:lnTo>
                    <a:pt x="135940" y="0"/>
                  </a:lnTo>
                  <a:lnTo>
                    <a:pt x="1683766" y="0"/>
                  </a:lnTo>
                  <a:lnTo>
                    <a:pt x="1726720" y="6927"/>
                  </a:lnTo>
                  <a:lnTo>
                    <a:pt x="1764023" y="26216"/>
                  </a:lnTo>
                  <a:lnTo>
                    <a:pt x="1793439" y="55632"/>
                  </a:lnTo>
                  <a:lnTo>
                    <a:pt x="1812728" y="92935"/>
                  </a:lnTo>
                  <a:lnTo>
                    <a:pt x="1819656" y="135889"/>
                  </a:lnTo>
                  <a:lnTo>
                    <a:pt x="1819656" y="1223518"/>
                  </a:lnTo>
                  <a:lnTo>
                    <a:pt x="1812728" y="1266472"/>
                  </a:lnTo>
                  <a:lnTo>
                    <a:pt x="1793439" y="1303775"/>
                  </a:lnTo>
                  <a:lnTo>
                    <a:pt x="1764023" y="1333191"/>
                  </a:lnTo>
                  <a:lnTo>
                    <a:pt x="1726720" y="1352480"/>
                  </a:lnTo>
                  <a:lnTo>
                    <a:pt x="1683766" y="1359408"/>
                  </a:lnTo>
                  <a:lnTo>
                    <a:pt x="135940" y="1359408"/>
                  </a:lnTo>
                  <a:lnTo>
                    <a:pt x="92971" y="1352480"/>
                  </a:lnTo>
                  <a:lnTo>
                    <a:pt x="55654" y="1333191"/>
                  </a:lnTo>
                  <a:lnTo>
                    <a:pt x="26227" y="1303775"/>
                  </a:lnTo>
                  <a:lnTo>
                    <a:pt x="6929" y="1266472"/>
                  </a:lnTo>
                  <a:lnTo>
                    <a:pt x="0" y="1223518"/>
                  </a:lnTo>
                  <a:lnTo>
                    <a:pt x="0" y="135889"/>
                  </a:lnTo>
                  <a:close/>
                </a:path>
              </a:pathLst>
            </a:custGeom>
            <a:ln w="9144">
              <a:solidFill>
                <a:srgbClr val="2E2E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8560" y="3159150"/>
            <a:ext cx="1326515" cy="901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 marR="5080" indent="-111760" algn="just">
              <a:lnSpc>
                <a:spcPct val="1197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СТОИМОСТЬ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ИЗДЕРЖКИ РАСХОДЫ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10155" y="1053083"/>
            <a:ext cx="2071370" cy="2919730"/>
            <a:chOff x="2010155" y="1053083"/>
            <a:chExt cx="2071370" cy="2919730"/>
          </a:xfrm>
        </p:grpSpPr>
        <p:sp>
          <p:nvSpPr>
            <p:cNvPr id="14" name="object 14"/>
            <p:cNvSpPr/>
            <p:nvPr/>
          </p:nvSpPr>
          <p:spPr>
            <a:xfrm>
              <a:off x="2594863" y="1737105"/>
              <a:ext cx="1486535" cy="2235200"/>
            </a:xfrm>
            <a:custGeom>
              <a:avLst/>
              <a:gdLst/>
              <a:ahLst/>
              <a:cxnLst/>
              <a:rect l="l" t="t" r="r" b="b"/>
              <a:pathLst>
                <a:path w="1486535" h="2235200">
                  <a:moveTo>
                    <a:pt x="331597" y="0"/>
                  </a:moveTo>
                  <a:lnTo>
                    <a:pt x="0" y="185420"/>
                  </a:lnTo>
                  <a:lnTo>
                    <a:pt x="1044066" y="2051685"/>
                  </a:lnTo>
                  <a:lnTo>
                    <a:pt x="933450" y="2113534"/>
                  </a:lnTo>
                  <a:lnTo>
                    <a:pt x="1364361" y="2235200"/>
                  </a:lnTo>
                  <a:lnTo>
                    <a:pt x="1486153" y="1804289"/>
                  </a:lnTo>
                  <a:lnTo>
                    <a:pt x="1375664" y="1866138"/>
                  </a:lnTo>
                  <a:lnTo>
                    <a:pt x="331597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0155" y="1053083"/>
              <a:ext cx="1900427" cy="13014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57399" y="1077467"/>
              <a:ext cx="1805939" cy="1207135"/>
            </a:xfrm>
            <a:custGeom>
              <a:avLst/>
              <a:gdLst/>
              <a:ahLst/>
              <a:cxnLst/>
              <a:rect l="l" t="t" r="r" b="b"/>
              <a:pathLst>
                <a:path w="1805939" h="1207135">
                  <a:moveTo>
                    <a:pt x="1685289" y="0"/>
                  </a:moveTo>
                  <a:lnTo>
                    <a:pt x="120650" y="0"/>
                  </a:lnTo>
                  <a:lnTo>
                    <a:pt x="73723" y="9493"/>
                  </a:lnTo>
                  <a:lnTo>
                    <a:pt x="35369" y="35369"/>
                  </a:lnTo>
                  <a:lnTo>
                    <a:pt x="9493" y="73723"/>
                  </a:lnTo>
                  <a:lnTo>
                    <a:pt x="0" y="120650"/>
                  </a:lnTo>
                  <a:lnTo>
                    <a:pt x="0" y="1086358"/>
                  </a:lnTo>
                  <a:lnTo>
                    <a:pt x="9493" y="1133284"/>
                  </a:lnTo>
                  <a:lnTo>
                    <a:pt x="35369" y="1171638"/>
                  </a:lnTo>
                  <a:lnTo>
                    <a:pt x="73723" y="1197514"/>
                  </a:lnTo>
                  <a:lnTo>
                    <a:pt x="120650" y="1207008"/>
                  </a:lnTo>
                  <a:lnTo>
                    <a:pt x="1685289" y="1207008"/>
                  </a:lnTo>
                  <a:lnTo>
                    <a:pt x="1732216" y="1197514"/>
                  </a:lnTo>
                  <a:lnTo>
                    <a:pt x="1770570" y="1171638"/>
                  </a:lnTo>
                  <a:lnTo>
                    <a:pt x="1796446" y="1133284"/>
                  </a:lnTo>
                  <a:lnTo>
                    <a:pt x="1805939" y="1086358"/>
                  </a:lnTo>
                  <a:lnTo>
                    <a:pt x="1805939" y="120650"/>
                  </a:lnTo>
                  <a:lnTo>
                    <a:pt x="1796446" y="73723"/>
                  </a:lnTo>
                  <a:lnTo>
                    <a:pt x="1770570" y="35369"/>
                  </a:lnTo>
                  <a:lnTo>
                    <a:pt x="1732216" y="9493"/>
                  </a:lnTo>
                  <a:lnTo>
                    <a:pt x="16852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57399" y="1077467"/>
              <a:ext cx="1805939" cy="1207135"/>
            </a:xfrm>
            <a:custGeom>
              <a:avLst/>
              <a:gdLst/>
              <a:ahLst/>
              <a:cxnLst/>
              <a:rect l="l" t="t" r="r" b="b"/>
              <a:pathLst>
                <a:path w="1805939" h="1207135">
                  <a:moveTo>
                    <a:pt x="0" y="120650"/>
                  </a:moveTo>
                  <a:lnTo>
                    <a:pt x="9493" y="73723"/>
                  </a:lnTo>
                  <a:lnTo>
                    <a:pt x="35369" y="35369"/>
                  </a:lnTo>
                  <a:lnTo>
                    <a:pt x="73723" y="9493"/>
                  </a:lnTo>
                  <a:lnTo>
                    <a:pt x="120650" y="0"/>
                  </a:lnTo>
                  <a:lnTo>
                    <a:pt x="1685289" y="0"/>
                  </a:lnTo>
                  <a:lnTo>
                    <a:pt x="1732216" y="9493"/>
                  </a:lnTo>
                  <a:lnTo>
                    <a:pt x="1770570" y="35369"/>
                  </a:lnTo>
                  <a:lnTo>
                    <a:pt x="1796446" y="73723"/>
                  </a:lnTo>
                  <a:lnTo>
                    <a:pt x="1805939" y="120650"/>
                  </a:lnTo>
                  <a:lnTo>
                    <a:pt x="1805939" y="1086358"/>
                  </a:lnTo>
                  <a:lnTo>
                    <a:pt x="1796446" y="1133284"/>
                  </a:lnTo>
                  <a:lnTo>
                    <a:pt x="1770570" y="1171638"/>
                  </a:lnTo>
                  <a:lnTo>
                    <a:pt x="1732216" y="1197514"/>
                  </a:lnTo>
                  <a:lnTo>
                    <a:pt x="1685289" y="1207008"/>
                  </a:lnTo>
                  <a:lnTo>
                    <a:pt x="120650" y="1207008"/>
                  </a:lnTo>
                  <a:lnTo>
                    <a:pt x="73723" y="1197514"/>
                  </a:lnTo>
                  <a:lnTo>
                    <a:pt x="35369" y="1171638"/>
                  </a:lnTo>
                  <a:lnTo>
                    <a:pt x="9493" y="1133284"/>
                  </a:lnTo>
                  <a:lnTo>
                    <a:pt x="0" y="1086358"/>
                  </a:lnTo>
                  <a:lnTo>
                    <a:pt x="0" y="120650"/>
                  </a:lnTo>
                  <a:close/>
                </a:path>
              </a:pathLst>
            </a:custGeom>
            <a:ln w="9144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49144" y="1509776"/>
            <a:ext cx="822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СРОКИ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65623" y="1042416"/>
            <a:ext cx="1864360" cy="2888615"/>
            <a:chOff x="4865623" y="1042416"/>
            <a:chExt cx="1864360" cy="2888615"/>
          </a:xfrm>
        </p:grpSpPr>
        <p:sp>
          <p:nvSpPr>
            <p:cNvPr id="20" name="object 20"/>
            <p:cNvSpPr/>
            <p:nvPr/>
          </p:nvSpPr>
          <p:spPr>
            <a:xfrm>
              <a:off x="4865623" y="1712976"/>
              <a:ext cx="1236345" cy="2218055"/>
            </a:xfrm>
            <a:custGeom>
              <a:avLst/>
              <a:gdLst/>
              <a:ahLst/>
              <a:cxnLst/>
              <a:rect l="l" t="t" r="r" b="b"/>
              <a:pathLst>
                <a:path w="1236345" h="2218054">
                  <a:moveTo>
                    <a:pt x="885189" y="0"/>
                  </a:moveTo>
                  <a:lnTo>
                    <a:pt x="116966" y="1852549"/>
                  </a:lnTo>
                  <a:lnTo>
                    <a:pt x="0" y="1804035"/>
                  </a:lnTo>
                  <a:lnTo>
                    <a:pt x="171196" y="2217801"/>
                  </a:lnTo>
                  <a:lnTo>
                    <a:pt x="584962" y="2046605"/>
                  </a:lnTo>
                  <a:lnTo>
                    <a:pt x="467995" y="1998091"/>
                  </a:lnTo>
                  <a:lnTo>
                    <a:pt x="1236217" y="145541"/>
                  </a:lnTo>
                  <a:lnTo>
                    <a:pt x="885189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1955" y="1042416"/>
              <a:ext cx="1748027" cy="130149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029199" y="1066800"/>
              <a:ext cx="1653539" cy="1207135"/>
            </a:xfrm>
            <a:custGeom>
              <a:avLst/>
              <a:gdLst/>
              <a:ahLst/>
              <a:cxnLst/>
              <a:rect l="l" t="t" r="r" b="b"/>
              <a:pathLst>
                <a:path w="1653540" h="1207135">
                  <a:moveTo>
                    <a:pt x="1532890" y="0"/>
                  </a:moveTo>
                  <a:lnTo>
                    <a:pt x="120650" y="0"/>
                  </a:lnTo>
                  <a:lnTo>
                    <a:pt x="73723" y="9493"/>
                  </a:lnTo>
                  <a:lnTo>
                    <a:pt x="35369" y="35369"/>
                  </a:lnTo>
                  <a:lnTo>
                    <a:pt x="9493" y="73723"/>
                  </a:lnTo>
                  <a:lnTo>
                    <a:pt x="0" y="120650"/>
                  </a:lnTo>
                  <a:lnTo>
                    <a:pt x="0" y="1086358"/>
                  </a:lnTo>
                  <a:lnTo>
                    <a:pt x="9493" y="1133284"/>
                  </a:lnTo>
                  <a:lnTo>
                    <a:pt x="35369" y="1171638"/>
                  </a:lnTo>
                  <a:lnTo>
                    <a:pt x="73723" y="1197514"/>
                  </a:lnTo>
                  <a:lnTo>
                    <a:pt x="120650" y="1207008"/>
                  </a:lnTo>
                  <a:lnTo>
                    <a:pt x="1532890" y="1207008"/>
                  </a:lnTo>
                  <a:lnTo>
                    <a:pt x="1579816" y="1197514"/>
                  </a:lnTo>
                  <a:lnTo>
                    <a:pt x="1618170" y="1171638"/>
                  </a:lnTo>
                  <a:lnTo>
                    <a:pt x="1644046" y="1133284"/>
                  </a:lnTo>
                  <a:lnTo>
                    <a:pt x="1653540" y="1086358"/>
                  </a:lnTo>
                  <a:lnTo>
                    <a:pt x="1653540" y="120650"/>
                  </a:lnTo>
                  <a:lnTo>
                    <a:pt x="1644046" y="73723"/>
                  </a:lnTo>
                  <a:lnTo>
                    <a:pt x="1618170" y="35369"/>
                  </a:lnTo>
                  <a:lnTo>
                    <a:pt x="1579816" y="9493"/>
                  </a:lnTo>
                  <a:lnTo>
                    <a:pt x="1532890" y="0"/>
                  </a:lnTo>
                  <a:close/>
                </a:path>
              </a:pathLst>
            </a:custGeom>
            <a:solidFill>
              <a:srgbClr val="2C2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29199" y="1066800"/>
              <a:ext cx="1653539" cy="1207135"/>
            </a:xfrm>
            <a:custGeom>
              <a:avLst/>
              <a:gdLst/>
              <a:ahLst/>
              <a:cxnLst/>
              <a:rect l="l" t="t" r="r" b="b"/>
              <a:pathLst>
                <a:path w="1653540" h="1207135">
                  <a:moveTo>
                    <a:pt x="0" y="120650"/>
                  </a:moveTo>
                  <a:lnTo>
                    <a:pt x="9493" y="73723"/>
                  </a:lnTo>
                  <a:lnTo>
                    <a:pt x="35369" y="35369"/>
                  </a:lnTo>
                  <a:lnTo>
                    <a:pt x="73723" y="9493"/>
                  </a:lnTo>
                  <a:lnTo>
                    <a:pt x="120650" y="0"/>
                  </a:lnTo>
                  <a:lnTo>
                    <a:pt x="1532890" y="0"/>
                  </a:lnTo>
                  <a:lnTo>
                    <a:pt x="1579816" y="9493"/>
                  </a:lnTo>
                  <a:lnTo>
                    <a:pt x="1618170" y="35369"/>
                  </a:lnTo>
                  <a:lnTo>
                    <a:pt x="1644046" y="73723"/>
                  </a:lnTo>
                  <a:lnTo>
                    <a:pt x="1653540" y="120650"/>
                  </a:lnTo>
                  <a:lnTo>
                    <a:pt x="1653540" y="1086358"/>
                  </a:lnTo>
                  <a:lnTo>
                    <a:pt x="1644046" y="1133284"/>
                  </a:lnTo>
                  <a:lnTo>
                    <a:pt x="1618170" y="1171638"/>
                  </a:lnTo>
                  <a:lnTo>
                    <a:pt x="1579816" y="1197514"/>
                  </a:lnTo>
                  <a:lnTo>
                    <a:pt x="1532890" y="1207008"/>
                  </a:lnTo>
                  <a:lnTo>
                    <a:pt x="120650" y="1207008"/>
                  </a:lnTo>
                  <a:lnTo>
                    <a:pt x="73723" y="1197514"/>
                  </a:lnTo>
                  <a:lnTo>
                    <a:pt x="35369" y="1171638"/>
                  </a:lnTo>
                  <a:lnTo>
                    <a:pt x="9493" y="1133284"/>
                  </a:lnTo>
                  <a:lnTo>
                    <a:pt x="0" y="1086358"/>
                  </a:lnTo>
                  <a:lnTo>
                    <a:pt x="0" y="1206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06746" y="1480820"/>
            <a:ext cx="1299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РЕСУРСЫ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675121" y="2791967"/>
            <a:ext cx="3059430" cy="1972310"/>
            <a:chOff x="5675121" y="2791967"/>
            <a:chExt cx="3059430" cy="1972310"/>
          </a:xfrm>
        </p:grpSpPr>
        <p:sp>
          <p:nvSpPr>
            <p:cNvPr id="26" name="object 26"/>
            <p:cNvSpPr/>
            <p:nvPr/>
          </p:nvSpPr>
          <p:spPr>
            <a:xfrm>
              <a:off x="5675121" y="3775963"/>
              <a:ext cx="1716405" cy="988060"/>
            </a:xfrm>
            <a:custGeom>
              <a:avLst/>
              <a:gdLst/>
              <a:ahLst/>
              <a:cxnLst/>
              <a:rect l="l" t="t" r="r" b="b"/>
              <a:pathLst>
                <a:path w="1716404" h="988060">
                  <a:moveTo>
                    <a:pt x="1580896" y="0"/>
                  </a:moveTo>
                  <a:lnTo>
                    <a:pt x="228473" y="514477"/>
                  </a:lnTo>
                  <a:lnTo>
                    <a:pt x="183387" y="396113"/>
                  </a:lnTo>
                  <a:lnTo>
                    <a:pt x="0" y="804672"/>
                  </a:lnTo>
                  <a:lnTo>
                    <a:pt x="408558" y="987933"/>
                  </a:lnTo>
                  <a:lnTo>
                    <a:pt x="363600" y="869569"/>
                  </a:lnTo>
                  <a:lnTo>
                    <a:pt x="1715897" y="355092"/>
                  </a:lnTo>
                  <a:lnTo>
                    <a:pt x="1580896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8815" y="2791967"/>
              <a:ext cx="2205228" cy="146913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576059" y="2816351"/>
              <a:ext cx="2110740" cy="1374775"/>
            </a:xfrm>
            <a:custGeom>
              <a:avLst/>
              <a:gdLst/>
              <a:ahLst/>
              <a:cxnLst/>
              <a:rect l="l" t="t" r="r" b="b"/>
              <a:pathLst>
                <a:path w="2110740" h="1374775">
                  <a:moveTo>
                    <a:pt x="1973326" y="0"/>
                  </a:moveTo>
                  <a:lnTo>
                    <a:pt x="137414" y="0"/>
                  </a:lnTo>
                  <a:lnTo>
                    <a:pt x="94008" y="7012"/>
                  </a:lnTo>
                  <a:lnTo>
                    <a:pt x="56290" y="26533"/>
                  </a:lnTo>
                  <a:lnTo>
                    <a:pt x="26533" y="56290"/>
                  </a:lnTo>
                  <a:lnTo>
                    <a:pt x="7012" y="94008"/>
                  </a:lnTo>
                  <a:lnTo>
                    <a:pt x="0" y="137413"/>
                  </a:lnTo>
                  <a:lnTo>
                    <a:pt x="0" y="1237234"/>
                  </a:lnTo>
                  <a:lnTo>
                    <a:pt x="7012" y="1280639"/>
                  </a:lnTo>
                  <a:lnTo>
                    <a:pt x="26533" y="1318357"/>
                  </a:lnTo>
                  <a:lnTo>
                    <a:pt x="56290" y="1348114"/>
                  </a:lnTo>
                  <a:lnTo>
                    <a:pt x="94008" y="1367635"/>
                  </a:lnTo>
                  <a:lnTo>
                    <a:pt x="137414" y="1374648"/>
                  </a:lnTo>
                  <a:lnTo>
                    <a:pt x="1973326" y="1374648"/>
                  </a:lnTo>
                  <a:lnTo>
                    <a:pt x="2016731" y="1367635"/>
                  </a:lnTo>
                  <a:lnTo>
                    <a:pt x="2054449" y="1348114"/>
                  </a:lnTo>
                  <a:lnTo>
                    <a:pt x="2084206" y="1318357"/>
                  </a:lnTo>
                  <a:lnTo>
                    <a:pt x="2103727" y="1280639"/>
                  </a:lnTo>
                  <a:lnTo>
                    <a:pt x="2110740" y="1237234"/>
                  </a:lnTo>
                  <a:lnTo>
                    <a:pt x="2110740" y="137413"/>
                  </a:lnTo>
                  <a:lnTo>
                    <a:pt x="2103727" y="94008"/>
                  </a:lnTo>
                  <a:lnTo>
                    <a:pt x="2084206" y="56290"/>
                  </a:lnTo>
                  <a:lnTo>
                    <a:pt x="2054449" y="26533"/>
                  </a:lnTo>
                  <a:lnTo>
                    <a:pt x="2016731" y="7012"/>
                  </a:lnTo>
                  <a:lnTo>
                    <a:pt x="197332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76059" y="2816351"/>
              <a:ext cx="2110740" cy="1374775"/>
            </a:xfrm>
            <a:custGeom>
              <a:avLst/>
              <a:gdLst/>
              <a:ahLst/>
              <a:cxnLst/>
              <a:rect l="l" t="t" r="r" b="b"/>
              <a:pathLst>
                <a:path w="2110740" h="1374775">
                  <a:moveTo>
                    <a:pt x="0" y="137413"/>
                  </a:moveTo>
                  <a:lnTo>
                    <a:pt x="7012" y="94008"/>
                  </a:lnTo>
                  <a:lnTo>
                    <a:pt x="26533" y="56290"/>
                  </a:lnTo>
                  <a:lnTo>
                    <a:pt x="56290" y="26533"/>
                  </a:lnTo>
                  <a:lnTo>
                    <a:pt x="94008" y="7012"/>
                  </a:lnTo>
                  <a:lnTo>
                    <a:pt x="137414" y="0"/>
                  </a:lnTo>
                  <a:lnTo>
                    <a:pt x="1973326" y="0"/>
                  </a:lnTo>
                  <a:lnTo>
                    <a:pt x="2016731" y="7012"/>
                  </a:lnTo>
                  <a:lnTo>
                    <a:pt x="2054449" y="26533"/>
                  </a:lnTo>
                  <a:lnTo>
                    <a:pt x="2084206" y="56290"/>
                  </a:lnTo>
                  <a:lnTo>
                    <a:pt x="2103727" y="94008"/>
                  </a:lnTo>
                  <a:lnTo>
                    <a:pt x="2110740" y="137413"/>
                  </a:lnTo>
                  <a:lnTo>
                    <a:pt x="2110740" y="1237234"/>
                  </a:lnTo>
                  <a:lnTo>
                    <a:pt x="2103727" y="1280639"/>
                  </a:lnTo>
                  <a:lnTo>
                    <a:pt x="2084206" y="1318357"/>
                  </a:lnTo>
                  <a:lnTo>
                    <a:pt x="2054449" y="1348114"/>
                  </a:lnTo>
                  <a:lnTo>
                    <a:pt x="2016731" y="1367635"/>
                  </a:lnTo>
                  <a:lnTo>
                    <a:pt x="1973326" y="1374648"/>
                  </a:lnTo>
                  <a:lnTo>
                    <a:pt x="137414" y="1374648"/>
                  </a:lnTo>
                  <a:lnTo>
                    <a:pt x="94008" y="1367635"/>
                  </a:lnTo>
                  <a:lnTo>
                    <a:pt x="56290" y="1348114"/>
                  </a:lnTo>
                  <a:lnTo>
                    <a:pt x="26533" y="1318357"/>
                  </a:lnTo>
                  <a:lnTo>
                    <a:pt x="7012" y="1280639"/>
                  </a:lnTo>
                  <a:lnTo>
                    <a:pt x="0" y="1237234"/>
                  </a:lnTo>
                  <a:lnTo>
                    <a:pt x="0" y="137413"/>
                  </a:lnTo>
                  <a:close/>
                </a:path>
              </a:pathLst>
            </a:custGeom>
            <a:ln w="9144">
              <a:solidFill>
                <a:srgbClr val="D4E8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04684" y="3113658"/>
            <a:ext cx="125476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2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КАЧЕСТВО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ПРОЕКТА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Microsoft Sans Serif"/>
                <a:cs typeface="Microsoft Sans Serif"/>
              </a:rPr>
              <a:t>33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9197" y="1001395"/>
            <a:ext cx="3688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Проектный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треугольник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745236"/>
            <a:ext cx="6906768" cy="53812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27198" y="856869"/>
            <a:ext cx="3688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Проектный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треугольник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336547"/>
            <a:ext cx="67818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015" y="1001395"/>
            <a:ext cx="7372984" cy="302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395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Составляющие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управления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39"/>
              </a:spcBef>
            </a:pPr>
            <a:r>
              <a:rPr sz="2000" dirty="0">
                <a:latin typeface="Microsoft Sans Serif"/>
                <a:cs typeface="Microsoft Sans Serif"/>
              </a:rPr>
              <a:t>Управление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проектом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охватывает: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lr>
                <a:srgbClr val="2C2C89"/>
              </a:buClr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инфраструктуру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(организационные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моменты);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Clr>
                <a:srgbClr val="2C2C89"/>
              </a:buClr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управляющий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(права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ответственные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участники);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2C2C89"/>
              </a:buClr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(методы,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инструменты,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языки,</a:t>
            </a:r>
            <a:endParaRPr sz="2000">
              <a:latin typeface="Microsoft Sans Serif"/>
              <a:cs typeface="Microsoft Sans Serif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000" spc="-20" dirty="0">
                <a:latin typeface="Microsoft Sans Serif"/>
                <a:cs typeface="Microsoft Sans Serif"/>
              </a:rPr>
              <a:t>документация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поддержка);</a:t>
            </a:r>
            <a:endParaRPr sz="2000">
              <a:latin typeface="Microsoft Sans Serif"/>
              <a:cs typeface="Microsoft Sans Serif"/>
            </a:endParaRPr>
          </a:p>
          <a:p>
            <a:pPr marL="354965" marR="334645" indent="-342900">
              <a:lnSpc>
                <a:spcPct val="100000"/>
              </a:lnSpc>
              <a:spcBef>
                <a:spcPts val="480"/>
              </a:spcBef>
              <a:buClr>
                <a:srgbClr val="2C2C89"/>
              </a:buClr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расписание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(моменты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времени,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которым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должны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быть </a:t>
            </a:r>
            <a:r>
              <a:rPr sz="2000" dirty="0">
                <a:latin typeface="Microsoft Sans Serif"/>
                <a:cs typeface="Microsoft Sans Serif"/>
              </a:rPr>
              <a:t>представлены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выполненные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фрагменты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работы).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245" rIns="0" bIns="0" rtlCol="0">
            <a:spAutoFit/>
          </a:bodyPr>
          <a:lstStyle/>
          <a:p>
            <a:pPr marL="78295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7448" y="912367"/>
            <a:ext cx="5767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Составляющие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управления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293" y="1464857"/>
            <a:ext cx="8160384" cy="398970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dirty="0">
                <a:latin typeface="Arial"/>
                <a:cs typeface="Arial"/>
              </a:rPr>
              <a:t>Типичная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схема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процесса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управления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  <a:p>
            <a:pPr marL="292735" marR="287020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Понять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содержание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область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временные 	рамки.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Определиться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процессом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разработки.</a:t>
            </a:r>
            <a:endParaRPr sz="2000">
              <a:latin typeface="Microsoft Sans Serif"/>
              <a:cs typeface="Microsoft Sans Serif"/>
            </a:endParaRPr>
          </a:p>
          <a:p>
            <a:pPr marL="292100" indent="-2794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1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Выделить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организационную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структуру.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Определить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управляющий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(ответственность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участников).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Разработать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расписание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endParaRPr sz="2000">
              <a:latin typeface="Microsoft Sans Serif"/>
              <a:cs typeface="Microsoft Sans Serif"/>
            </a:endParaRPr>
          </a:p>
          <a:p>
            <a:pPr marL="292100" indent="-2794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1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Разработать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подбора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кадров.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Начать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рисками.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Определить,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какие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документы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необходимо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выработать.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Начать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разработки.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6504" y="854455"/>
            <a:ext cx="3200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Структура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стандарта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689" y="1580772"/>
            <a:ext cx="7799702" cy="38198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602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Microsoft Sans Serif"/>
                <a:cs typeface="Microsoft Sans Serif"/>
              </a:rPr>
              <a:t>38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9022" y="973074"/>
            <a:ext cx="69030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90085" algn="l"/>
                <a:tab pos="6000750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Сооветствие</a:t>
            </a: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между</a:t>
            </a:r>
            <a:r>
              <a:rPr sz="20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процессами</a:t>
            </a:r>
            <a:r>
              <a:rPr sz="20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FF0000"/>
                </a:solidFill>
                <a:latin typeface="Arial"/>
                <a:cs typeface="Arial"/>
              </a:rPr>
              <a:t>и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областями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знаний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" y="1592578"/>
            <a:ext cx="9047988" cy="5257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30321" y="1001395"/>
            <a:ext cx="2469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Области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знаний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3" y="1505711"/>
            <a:ext cx="9049512" cy="47152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8140" y="0"/>
            <a:ext cx="8373109" cy="6858000"/>
            <a:chOff x="358140" y="0"/>
            <a:chExt cx="8373109" cy="6858000"/>
          </a:xfrm>
        </p:grpSpPr>
        <p:sp>
          <p:nvSpPr>
            <p:cNvPr id="4" name="object 4"/>
            <p:cNvSpPr/>
            <p:nvPr/>
          </p:nvSpPr>
          <p:spPr>
            <a:xfrm>
              <a:off x="358140" y="0"/>
              <a:ext cx="172720" cy="6858000"/>
            </a:xfrm>
            <a:custGeom>
              <a:avLst/>
              <a:gdLst/>
              <a:ahLst/>
              <a:cxnLst/>
              <a:rect l="l" t="t" r="r" b="b"/>
              <a:pathLst>
                <a:path w="172720" h="6858000">
                  <a:moveTo>
                    <a:pt x="17221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72211" y="6858000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148" y="557783"/>
              <a:ext cx="4395216" cy="56890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7363" y="557783"/>
              <a:ext cx="3913632" cy="5504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5142" y="905636"/>
            <a:ext cx="7258050" cy="449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Процессы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управления</a:t>
            </a:r>
            <a:r>
              <a:rPr sz="24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проектами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595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инициации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принятие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начале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выполнения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355600" marR="103822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планирования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целей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критериев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успеха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плана</a:t>
            </a:r>
            <a:endParaRPr sz="2000">
              <a:latin typeface="Microsoft Sans Serif"/>
              <a:cs typeface="Microsoft Sans Serif"/>
            </a:endParaRPr>
          </a:p>
          <a:p>
            <a:pPr marL="355600" marR="459105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реализации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0" dirty="0">
                <a:latin typeface="Microsoft Sans Serif"/>
                <a:cs typeface="Microsoft Sans Serif"/>
              </a:rPr>
              <a:t> координация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людей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других </a:t>
            </a:r>
            <a:r>
              <a:rPr sz="2000" dirty="0">
                <a:latin typeface="Microsoft Sans Serif"/>
                <a:cs typeface="Microsoft Sans Serif"/>
              </a:rPr>
              <a:t>ресурсов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 выполнения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плана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контроля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определение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соответствия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плана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исполнения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поставленным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целям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критериям </a:t>
            </a:r>
            <a:r>
              <a:rPr sz="2000" dirty="0">
                <a:latin typeface="Microsoft Sans Serif"/>
                <a:cs typeface="Microsoft Sans Serif"/>
              </a:rPr>
              <a:t>успеха,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принятие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необходимости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применения </a:t>
            </a:r>
            <a:r>
              <a:rPr sz="2000" spc="-20" dirty="0">
                <a:latin typeface="Microsoft Sans Serif"/>
                <a:cs typeface="Microsoft Sans Serif"/>
              </a:rPr>
              <a:t>корректирующих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воздействий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процессы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0" dirty="0">
                <a:latin typeface="Microsoft Sans Serif"/>
                <a:cs typeface="Microsoft Sans Serif"/>
              </a:rPr>
              <a:t> формализация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выполнения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spc="-20" dirty="0">
                <a:latin typeface="Microsoft Sans Serif"/>
                <a:cs typeface="Microsoft Sans Serif"/>
              </a:rPr>
              <a:t>проекта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подведение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упорядоченному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финалу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4840" y="6290690"/>
            <a:ext cx="2870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42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67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09" y="2571723"/>
            <a:ext cx="7646704" cy="8885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8164" y="744758"/>
            <a:ext cx="7520305" cy="16141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77800" algn="ctr">
              <a:lnSpc>
                <a:spcPct val="100000"/>
              </a:lnSpc>
              <a:spcBef>
                <a:spcPts val="142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Схема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жизненного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цикла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IT-проекта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sz="2000" dirty="0">
                <a:latin typeface="Microsoft Sans Serif"/>
                <a:cs typeface="Microsoft Sans Serif"/>
              </a:rPr>
              <a:t>Жизненный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цикл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последовательность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фаз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через </a:t>
            </a:r>
            <a:r>
              <a:rPr sz="2000" spc="-20" dirty="0">
                <a:latin typeface="Microsoft Sans Serif"/>
                <a:cs typeface="Microsoft Sans Serif"/>
              </a:rPr>
              <a:t>которые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должен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пройти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гарантированного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достижения </a:t>
            </a:r>
            <a:r>
              <a:rPr sz="2000" dirty="0">
                <a:latin typeface="Microsoft Sans Serif"/>
                <a:cs typeface="Microsoft Sans Serif"/>
              </a:rPr>
              <a:t>целей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4840" y="6290690"/>
            <a:ext cx="2870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43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162" y="1352218"/>
            <a:ext cx="8193198" cy="46302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99741" y="817829"/>
            <a:ext cx="4128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устава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4840" y="6290690"/>
            <a:ext cx="2870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44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0826" y="1002284"/>
            <a:ext cx="20205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Устав</a:t>
            </a:r>
            <a:r>
              <a:rPr sz="22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Проекта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939" y="1629536"/>
            <a:ext cx="8238025" cy="3629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34840" y="6290690"/>
            <a:ext cx="2870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45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9184" y="1512188"/>
            <a:ext cx="8486140" cy="4598035"/>
            <a:chOff x="329184" y="1512188"/>
            <a:chExt cx="8486140" cy="4598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135" y="1512188"/>
              <a:ext cx="8238391" cy="23717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" y="3809999"/>
              <a:ext cx="8485632" cy="22997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99741" y="1001395"/>
            <a:ext cx="412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устава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4840" y="6290690"/>
            <a:ext cx="2870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46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991" y="1834113"/>
            <a:ext cx="8238020" cy="22475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52141" y="1153795"/>
            <a:ext cx="412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устава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4840" y="6290690"/>
            <a:ext cx="2870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47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507" y="880594"/>
            <a:ext cx="7578969" cy="59319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4840" y="6290690"/>
            <a:ext cx="2870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48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6" y="1790682"/>
            <a:ext cx="8239493" cy="23332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85414" y="1001395"/>
            <a:ext cx="412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Разработка</a:t>
            </a:r>
            <a:r>
              <a:rPr sz="2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устава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4840" y="6290690"/>
            <a:ext cx="2870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sz="1400" spc="-25" dirty="0">
                <a:latin typeface="Microsoft Sans Serif"/>
                <a:cs typeface="Microsoft Sans Serif"/>
              </a:rPr>
              <a:t>49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140" y="716877"/>
            <a:ext cx="7609205" cy="545655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294005" algn="ctr">
              <a:lnSpc>
                <a:spcPct val="100000"/>
              </a:lnSpc>
              <a:spcBef>
                <a:spcPts val="1425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433070" lvl="1" indent="-420370">
              <a:lnSpc>
                <a:spcPct val="100000"/>
              </a:lnSpc>
              <a:spcBef>
                <a:spcPts val="1105"/>
              </a:spcBef>
              <a:buAutoNum type="arabicPeriod"/>
              <a:tabLst>
                <a:tab pos="433070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Название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12700" marR="789305" lvl="1" indent="492759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5459" algn="l"/>
              </a:tabLst>
            </a:pPr>
            <a:r>
              <a:rPr sz="2000" dirty="0">
                <a:latin typeface="Microsoft Sans Serif"/>
                <a:cs typeface="Microsoft Sans Serif"/>
              </a:rPr>
              <a:t>Цель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повышение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эффективности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основной производственной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деятельности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отдела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«123».</a:t>
            </a:r>
            <a:endParaRPr sz="2000">
              <a:latin typeface="Microsoft Sans Serif"/>
              <a:cs typeface="Microsoft Sans Serif"/>
            </a:endParaRPr>
          </a:p>
          <a:p>
            <a:pPr marL="292100" indent="-2794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100" algn="l"/>
              </a:tabLst>
            </a:pPr>
            <a:r>
              <a:rPr sz="2000" dirty="0">
                <a:latin typeface="Microsoft Sans Serif"/>
                <a:cs typeface="Microsoft Sans Serif"/>
              </a:rPr>
              <a:t>3.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Дополнительными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целями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являются:</a:t>
            </a:r>
            <a:endParaRPr sz="2000">
              <a:latin typeface="Microsoft Sans Serif"/>
              <a:cs typeface="Microsoft Sans Serif"/>
            </a:endParaRPr>
          </a:p>
          <a:p>
            <a:pPr marL="12700" marR="892810" lvl="1" indent="280035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3.1.Установление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долгосрочных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отношений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важным </a:t>
            </a:r>
            <a:r>
              <a:rPr sz="2000" spc="-50" dirty="0">
                <a:latin typeface="Microsoft Sans Serif"/>
                <a:cs typeface="Microsoft Sans Serif"/>
              </a:rPr>
              <a:t>заказчиком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ОАО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«XYZ».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3.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2.Выход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новый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перспективный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рынок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современных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B2C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систем.</a:t>
            </a:r>
            <a:endParaRPr sz="2000">
              <a:latin typeface="Microsoft Sans Serif"/>
              <a:cs typeface="Microsoft Sans Serif"/>
            </a:endParaRPr>
          </a:p>
          <a:p>
            <a:pPr marL="12700" marR="253365" lvl="1" indent="562610">
              <a:lnSpc>
                <a:spcPct val="100000"/>
              </a:lnSpc>
              <a:spcBef>
                <a:spcPts val="480"/>
              </a:spcBef>
              <a:buAutoNum type="arabicPeriod" startAt="4"/>
              <a:tabLst>
                <a:tab pos="57531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Повышение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эффективности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основной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производственной </a:t>
            </a:r>
            <a:r>
              <a:rPr sz="2000" dirty="0">
                <a:latin typeface="Microsoft Sans Serif"/>
                <a:cs typeface="Microsoft Sans Serif"/>
              </a:rPr>
              <a:t>деятельности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отдела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«123»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достигается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 marL="165735" lvl="2" indent="-153035">
              <a:lnSpc>
                <a:spcPct val="100000"/>
              </a:lnSpc>
              <a:spcBef>
                <a:spcPts val="480"/>
              </a:spcBef>
              <a:buChar char="-"/>
              <a:tabLst>
                <a:tab pos="16573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снижением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затрат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обработку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заявок</a:t>
            </a:r>
            <a:endParaRPr sz="2000">
              <a:latin typeface="Microsoft Sans Serif"/>
              <a:cs typeface="Microsoft Sans Serif"/>
            </a:endParaRPr>
          </a:p>
          <a:p>
            <a:pPr marL="165735" lvl="2" indent="-153035">
              <a:lnSpc>
                <a:spcPct val="100000"/>
              </a:lnSpc>
              <a:spcBef>
                <a:spcPts val="484"/>
              </a:spcBef>
              <a:buChar char="-"/>
              <a:tabLst>
                <a:tab pos="16573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снижением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сроков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обработки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заявок</a:t>
            </a:r>
            <a:endParaRPr sz="2000">
              <a:latin typeface="Microsoft Sans Serif"/>
              <a:cs typeface="Microsoft Sans Serif"/>
            </a:endParaRPr>
          </a:p>
          <a:p>
            <a:pPr marL="12700" marR="5080" lvl="2" indent="153035">
              <a:lnSpc>
                <a:spcPct val="100000"/>
              </a:lnSpc>
              <a:spcBef>
                <a:spcPts val="480"/>
              </a:spcBef>
              <a:buChar char="-"/>
              <a:tabLst>
                <a:tab pos="16573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повышением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оперативности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доступа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информации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наличии продукции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140" y="716877"/>
            <a:ext cx="8026400" cy="588327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R="115570" algn="ctr">
              <a:lnSpc>
                <a:spcPct val="100000"/>
              </a:lnSpc>
              <a:spcBef>
                <a:spcPts val="1425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12700" marR="1482725">
              <a:lnSpc>
                <a:spcPct val="100000"/>
              </a:lnSpc>
              <a:spcBef>
                <a:spcPts val="1105"/>
              </a:spcBef>
              <a:tabLst>
                <a:tab pos="1724025" algn="l"/>
              </a:tabLst>
            </a:pP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повышением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оперативности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доступа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информации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о </a:t>
            </a:r>
            <a:r>
              <a:rPr sz="2000" spc="-10" dirty="0">
                <a:latin typeface="Microsoft Sans Serif"/>
                <a:cs typeface="Microsoft Sans Serif"/>
              </a:rPr>
              <a:t>прохождении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заявок</a:t>
            </a:r>
            <a:endParaRPr sz="2000">
              <a:latin typeface="Microsoft Sans Serif"/>
              <a:cs typeface="Microsoft Sans Serif"/>
            </a:endParaRPr>
          </a:p>
          <a:p>
            <a:pPr marL="8255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повышением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надежности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полноты хранения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информации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о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поступивших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заявках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результатах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обработки.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Microsoft Sans Serif"/>
                <a:cs typeface="Microsoft Sans Serif"/>
              </a:rPr>
              <a:t>результатах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обработки.</a:t>
            </a:r>
            <a:endParaRPr sz="2000">
              <a:latin typeface="Microsoft Sans Serif"/>
              <a:cs typeface="Microsoft Sans Serif"/>
            </a:endParaRPr>
          </a:p>
          <a:p>
            <a:pPr marL="292735" indent="-280035">
              <a:lnSpc>
                <a:spcPct val="100000"/>
              </a:lnSpc>
              <a:spcBef>
                <a:spcPts val="480"/>
              </a:spcBef>
              <a:buAutoNum type="arabicPeriod" startAt="2"/>
              <a:tabLst>
                <a:tab pos="29273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Продуктами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являются: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Прикладное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документация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пользователей.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Базовое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ПО.</a:t>
            </a:r>
            <a:endParaRPr sz="2000">
              <a:latin typeface="Microsoft Sans Serif"/>
              <a:cs typeface="Microsoft Sans Serif"/>
            </a:endParaRPr>
          </a:p>
          <a:p>
            <a:pPr marL="12700" marR="5080" lvl="1" indent="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Оборудование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ЛВС,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рабочие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станции,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сервера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операционно- </a:t>
            </a:r>
            <a:r>
              <a:rPr sz="2000" dirty="0">
                <a:latin typeface="Microsoft Sans Serif"/>
                <a:cs typeface="Microsoft Sans Serif"/>
              </a:rPr>
              <a:t>системное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Проведение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пуско-</a:t>
            </a:r>
            <a:r>
              <a:rPr sz="2000" dirty="0">
                <a:latin typeface="Microsoft Sans Serif"/>
                <a:cs typeface="Microsoft Sans Serif"/>
              </a:rPr>
              <a:t>наладочных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ввод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0" dirty="0">
                <a:latin typeface="Microsoft Sans Serif"/>
                <a:cs typeface="Microsoft Sans Serif"/>
              </a:rPr>
              <a:t> опытную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эксплуатацию.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 startAt="5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Обучение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пользователей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администраторов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 startAt="5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Сопровождение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этапе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опытной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эксплуатации.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 startAt="5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Передача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промышленную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эксплуатацию.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50442" y="1405864"/>
            <a:ext cx="663067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SWEBOK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также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включает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обзор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смежных</a:t>
            </a:r>
            <a:r>
              <a:rPr sz="20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дисциплин</a:t>
            </a:r>
            <a:r>
              <a:rPr sz="20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связь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 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которыми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представлена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как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фундаментальная,</a:t>
            </a:r>
            <a:r>
              <a:rPr sz="2000" spc="-1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важная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</a:t>
            </a: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обоснованная</a:t>
            </a:r>
            <a:r>
              <a:rPr sz="2000" spc="-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для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программной</a:t>
            </a:r>
            <a:r>
              <a:rPr sz="20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инженерии:</a:t>
            </a:r>
            <a:endParaRPr sz="2000">
              <a:latin typeface="Franklin Gothic Medium"/>
              <a:cs typeface="Franklin Gothic Medium"/>
            </a:endParaRPr>
          </a:p>
          <a:p>
            <a:pPr marL="476884" indent="-464184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76884" algn="l"/>
              </a:tabLst>
            </a:pP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Computer</a:t>
            </a:r>
            <a:r>
              <a:rPr sz="2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engineering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разработка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компьютеров.</a:t>
            </a:r>
            <a:endParaRPr sz="2000">
              <a:latin typeface="Franklin Gothic Medium"/>
              <a:cs typeface="Franklin Gothic Medium"/>
            </a:endParaRPr>
          </a:p>
          <a:p>
            <a:pPr marL="478790" indent="-4660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78790" algn="l"/>
              </a:tabLst>
            </a:pP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Computer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science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информатика.</a:t>
            </a:r>
            <a:endParaRPr sz="2000">
              <a:latin typeface="Franklin Gothic Medium"/>
              <a:cs typeface="Franklin Gothic Medium"/>
            </a:endParaRPr>
          </a:p>
          <a:p>
            <a:pPr marL="478790" indent="-4660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78790" algn="l"/>
              </a:tabLst>
            </a:pP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Management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общий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менеджмент.</a:t>
            </a:r>
            <a:endParaRPr sz="2000">
              <a:latin typeface="Franklin Gothic Medium"/>
              <a:cs typeface="Franklin Gothic Medium"/>
            </a:endParaRPr>
          </a:p>
          <a:p>
            <a:pPr marL="478790" indent="-46609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478790" algn="l"/>
              </a:tabLst>
            </a:pP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Mathematics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математика.</a:t>
            </a:r>
            <a:endParaRPr sz="2000">
              <a:latin typeface="Franklin Gothic Medium"/>
              <a:cs typeface="Franklin Gothic Medium"/>
            </a:endParaRPr>
          </a:p>
          <a:p>
            <a:pPr marL="478790" indent="-4660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78790" algn="l"/>
              </a:tabLst>
            </a:pP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Project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management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управление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проектами.</a:t>
            </a:r>
            <a:endParaRPr sz="2000">
              <a:latin typeface="Franklin Gothic Medium"/>
              <a:cs typeface="Franklin Gothic Medium"/>
            </a:endParaRPr>
          </a:p>
          <a:p>
            <a:pPr marL="478790" indent="-4660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78790" algn="l"/>
              </a:tabLst>
            </a:pP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Quality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management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управление</a:t>
            </a:r>
            <a:r>
              <a:rPr sz="2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качеством.</a:t>
            </a:r>
            <a:endParaRPr sz="2000">
              <a:latin typeface="Franklin Gothic Medium"/>
              <a:cs typeface="Franklin Gothic Medium"/>
            </a:endParaRPr>
          </a:p>
          <a:p>
            <a:pPr marL="451484" indent="-438784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51484" algn="l"/>
              </a:tabLst>
            </a:pP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Systems</a:t>
            </a:r>
            <a:r>
              <a:rPr sz="2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engineering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000" spc="-3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системное</a:t>
            </a:r>
            <a:r>
              <a:rPr sz="2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проектирование.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78851" y="6559092"/>
            <a:ext cx="144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Times New Roman"/>
                <a:cs typeface="Times New Roman"/>
              </a:rPr>
              <a:t>40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5967" y="625297"/>
            <a:ext cx="59912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4.</a:t>
            </a:r>
            <a:r>
              <a:rPr sz="36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ОБЛАСТИ</a:t>
            </a:r>
            <a:r>
              <a:rPr sz="3600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ЗНАНИЙ</a:t>
            </a:r>
            <a:r>
              <a:rPr sz="36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SWEBOK</a:t>
            </a:r>
            <a:endParaRPr sz="36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140" y="716877"/>
            <a:ext cx="7401559" cy="490791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501650" algn="ctr">
              <a:lnSpc>
                <a:spcPct val="100000"/>
              </a:lnSpc>
              <a:spcBef>
                <a:spcPts val="1425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292735" indent="-280035">
              <a:lnSpc>
                <a:spcPct val="100000"/>
              </a:lnSpc>
              <a:spcBef>
                <a:spcPts val="1105"/>
              </a:spcBef>
              <a:buAutoNum type="arabicPeriod" startAt="3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Система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автоматизировать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следующие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функции: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Авторизация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аутентификация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пользователей.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Просмотр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каталога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продуктов.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Поиск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каталогу.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504190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Заказ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выбранных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продуктов.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Просмотр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информации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статусе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заказа.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Информирование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клиента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изменении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статуса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заказа.</a:t>
            </a:r>
            <a:endParaRPr sz="2000">
              <a:latin typeface="Microsoft Sans Serif"/>
              <a:cs typeface="Microsoft Sans Serif"/>
            </a:endParaRPr>
          </a:p>
          <a:p>
            <a:pPr marL="12700" marR="43815" lvl="1" indent="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Просмотр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обработка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заказов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исполнителями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службы продаж.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Просмотр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статистики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поступления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обработки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заказов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период.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4"/>
              </a:spcBef>
              <a:buAutoNum type="arabicPeriod" startAt="9"/>
              <a:tabLst>
                <a:tab pos="50419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Подготовка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сопровождение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каталога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продукции.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140" y="716877"/>
            <a:ext cx="7773034" cy="405384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30175" algn="ctr">
              <a:lnSpc>
                <a:spcPct val="100000"/>
              </a:lnSpc>
              <a:spcBef>
                <a:spcPts val="1425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292735" indent="-280035">
              <a:lnSpc>
                <a:spcPct val="100000"/>
              </a:lnSpc>
              <a:spcBef>
                <a:spcPts val="1105"/>
              </a:spcBef>
              <a:buAutoNum type="arabicPeriod" startAt="4"/>
              <a:tabLst>
                <a:tab pos="2927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рамки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входят:</a:t>
            </a:r>
            <a:endParaRPr sz="2000">
              <a:latin typeface="Microsoft Sans Serif"/>
              <a:cs typeface="Microsoft Sans Serif"/>
            </a:endParaRPr>
          </a:p>
          <a:p>
            <a:pPr marL="504190" lvl="1" indent="-491490">
              <a:lnSpc>
                <a:spcPct val="100000"/>
              </a:lnSpc>
              <a:spcBef>
                <a:spcPts val="480"/>
              </a:spcBef>
              <a:buSzPct val="97500"/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Защита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преднамеренного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взлома.</a:t>
            </a:r>
            <a:endParaRPr sz="2000">
              <a:latin typeface="Microsoft Sans Serif"/>
              <a:cs typeface="Microsoft Sans Serif"/>
            </a:endParaRPr>
          </a:p>
          <a:p>
            <a:pPr marL="435609" lvl="1" indent="-425450">
              <a:lnSpc>
                <a:spcPct val="100000"/>
              </a:lnSpc>
              <a:spcBef>
                <a:spcPts val="480"/>
              </a:spcBef>
              <a:buSzPct val="97500"/>
              <a:buAutoNum type="arabicPeriod"/>
              <a:tabLst>
                <a:tab pos="435609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B2B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API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интеграция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другими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системами.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5.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Риски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Microsoft Sans Serif"/>
                <a:cs typeface="Microsoft Sans Serif"/>
              </a:rPr>
              <a:t>Задачи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поняты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недостаточно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полно.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Понимание </a:t>
            </a:r>
            <a:r>
              <a:rPr sz="2000" dirty="0">
                <a:latin typeface="Microsoft Sans Serif"/>
                <a:cs typeface="Microsoft Sans Serif"/>
              </a:rPr>
              <a:t>масштаба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рамок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недостаточно.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создаются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</a:t>
            </a:r>
            <a:r>
              <a:rPr sz="2000" dirty="0">
                <a:latin typeface="Microsoft Sans Serif"/>
                <a:cs typeface="Microsoft Sans Serif"/>
              </a:rPr>
              <a:t>новой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технологической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платформе,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сомнения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рыночной </a:t>
            </a:r>
            <a:r>
              <a:rPr sz="2000" dirty="0">
                <a:latin typeface="Microsoft Sans Serif"/>
                <a:cs typeface="Microsoft Sans Serif"/>
              </a:rPr>
              <a:t>стабильности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платформы.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Суммарный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уровень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рисков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следует </a:t>
            </a:r>
            <a:r>
              <a:rPr sz="2000" dirty="0">
                <a:latin typeface="Microsoft Sans Serif"/>
                <a:cs typeface="Microsoft Sans Serif"/>
              </a:rPr>
              <a:t>оценить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выше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среднего..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884885"/>
            <a:ext cx="7798434" cy="3753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9370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504190" lvl="1" indent="-491490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50419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Сроки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714375" lvl="2" indent="-701675">
              <a:lnSpc>
                <a:spcPct val="100000"/>
              </a:lnSpc>
              <a:spcBef>
                <a:spcPts val="480"/>
              </a:spcBef>
              <a:buFont typeface="Microsoft Sans Serif"/>
              <a:buAutoNum type="arabicPeriod"/>
              <a:tabLst>
                <a:tab pos="714375" algn="l"/>
              </a:tabLst>
            </a:pPr>
            <a:r>
              <a:rPr sz="2000" b="1" dirty="0">
                <a:latin typeface="Arial"/>
                <a:cs typeface="Arial"/>
              </a:rPr>
              <a:t>03.03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старт</a:t>
            </a:r>
            <a:endParaRPr sz="2000">
              <a:latin typeface="Microsoft Sans Serif"/>
              <a:cs typeface="Microsoft Sans Serif"/>
            </a:endParaRPr>
          </a:p>
          <a:p>
            <a:pPr marL="645795" lvl="2" indent="-633095">
              <a:lnSpc>
                <a:spcPct val="100000"/>
              </a:lnSpc>
              <a:spcBef>
                <a:spcPts val="480"/>
              </a:spcBef>
              <a:buFont typeface="Microsoft Sans Serif"/>
              <a:buAutoNum type="arabicPeriod" startAt="2"/>
              <a:tabLst>
                <a:tab pos="645795" algn="l"/>
              </a:tabLst>
            </a:pPr>
            <a:r>
              <a:rPr sz="2000" b="1" dirty="0">
                <a:latin typeface="Arial"/>
                <a:cs typeface="Arial"/>
              </a:rPr>
              <a:t>28.11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завершение</a:t>
            </a:r>
            <a:endParaRPr sz="2000">
              <a:latin typeface="Microsoft Sans Serif"/>
              <a:cs typeface="Microsoft Sans Serif"/>
            </a:endParaRPr>
          </a:p>
          <a:p>
            <a:pPr marL="713740" lvl="2" indent="-701040">
              <a:lnSpc>
                <a:spcPct val="100000"/>
              </a:lnSpc>
              <a:spcBef>
                <a:spcPts val="480"/>
              </a:spcBef>
              <a:buAutoNum type="arabicPeriod" startAt="2"/>
              <a:tabLst>
                <a:tab pos="71374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Контрольные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точки: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Arial"/>
                <a:cs typeface="Arial"/>
              </a:rPr>
              <a:t>15.04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ТЗ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утверждено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484"/>
              </a:spcBef>
            </a:pPr>
            <a:r>
              <a:rPr sz="2000" b="1" dirty="0">
                <a:latin typeface="Arial"/>
                <a:cs typeface="Arial"/>
              </a:rPr>
              <a:t>30.04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1-я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итерация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завершена.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Подсистема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заказа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документации </a:t>
            </a:r>
            <a:r>
              <a:rPr sz="2000" dirty="0">
                <a:latin typeface="Microsoft Sans Serif"/>
                <a:cs typeface="Microsoft Sans Serif"/>
              </a:rPr>
              <a:t>передана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тестовую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эксплуатацию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серверах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разработчика).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5.05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Монтаж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оборудования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заказчика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завершен….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730" dirty="0">
                <a:latin typeface="Microsoft Sans Serif"/>
                <a:cs typeface="Microsoft Sans Serif"/>
              </a:rPr>
              <a:t>……………….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884885"/>
            <a:ext cx="7287895" cy="3814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915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Пример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sz="2000" dirty="0">
                <a:latin typeface="Microsoft Sans Serif"/>
                <a:cs typeface="Microsoft Sans Serif"/>
              </a:rPr>
              <a:t>6.2.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Расходная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бюджета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6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2.1.Разработка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сопровождение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прикладного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ПО: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6.2.1.1.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9000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чел.*час.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*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$40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=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$360 </a:t>
            </a:r>
            <a:r>
              <a:rPr sz="2000" spc="-25" dirty="0">
                <a:latin typeface="Microsoft Sans Serif"/>
                <a:cs typeface="Microsoft Sans Serif"/>
              </a:rPr>
              <a:t>000</a:t>
            </a:r>
            <a:endParaRPr sz="2000">
              <a:latin typeface="Microsoft Sans Serif"/>
              <a:cs typeface="Microsoft Sans Serif"/>
            </a:endParaRPr>
          </a:p>
          <a:p>
            <a:pPr marL="645160" lvl="2" indent="-632460">
              <a:lnSpc>
                <a:spcPct val="100000"/>
              </a:lnSpc>
              <a:spcBef>
                <a:spcPts val="480"/>
              </a:spcBef>
              <a:buAutoNum type="arabicPeriod" startAt="2"/>
              <a:tabLst>
                <a:tab pos="64516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Поставка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оборудования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0" dirty="0">
                <a:latin typeface="Microsoft Sans Serif"/>
                <a:cs typeface="Microsoft Sans Serif"/>
              </a:rPr>
              <a:t> операционно-</a:t>
            </a:r>
            <a:r>
              <a:rPr sz="2000" spc="-10" dirty="0">
                <a:latin typeface="Microsoft Sans Serif"/>
                <a:cs typeface="Microsoft Sans Serif"/>
              </a:rPr>
              <a:t>системного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ПО:</a:t>
            </a:r>
            <a:endParaRPr sz="2000">
              <a:latin typeface="Microsoft Sans Serif"/>
              <a:cs typeface="Microsoft Sans Serif"/>
            </a:endParaRPr>
          </a:p>
          <a:p>
            <a:pPr marL="926465" lvl="3" indent="-913765">
              <a:lnSpc>
                <a:spcPct val="100000"/>
              </a:lnSpc>
              <a:buAutoNum type="arabicPeriod"/>
              <a:tabLst>
                <a:tab pos="9264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Сервера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*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$10 000 = $30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000</a:t>
            </a:r>
            <a:endParaRPr sz="2000">
              <a:latin typeface="Microsoft Sans Serif"/>
              <a:cs typeface="Microsoft Sans Serif"/>
            </a:endParaRPr>
          </a:p>
          <a:p>
            <a:pPr marL="12700" marR="3612515" lvl="3" indent="913765">
              <a:lnSpc>
                <a:spcPct val="120000"/>
              </a:lnSpc>
              <a:spcBef>
                <a:spcPts val="5"/>
              </a:spcBef>
              <a:buAutoNum type="arabicPeriod"/>
              <a:tabLst>
                <a:tab pos="9264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Поставка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базового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ПО: </a:t>
            </a:r>
            <a:r>
              <a:rPr sz="2000" dirty="0">
                <a:latin typeface="Microsoft Sans Serif"/>
                <a:cs typeface="Microsoft Sans Serif"/>
              </a:rPr>
              <a:t>Oracle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RDBMS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$20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000</a:t>
            </a:r>
            <a:endParaRPr sz="2000">
              <a:latin typeface="Microsoft Sans Serif"/>
              <a:cs typeface="Microsoft Sans Serif"/>
            </a:endParaRPr>
          </a:p>
          <a:p>
            <a:pPr marL="12700" marR="5666740">
              <a:lnSpc>
                <a:spcPts val="2880"/>
              </a:lnSpc>
              <a:spcBef>
                <a:spcPts val="175"/>
              </a:spcBef>
            </a:pPr>
            <a:r>
              <a:rPr sz="2000" spc="730" dirty="0">
                <a:latin typeface="Microsoft Sans Serif"/>
                <a:cs typeface="Microsoft Sans Serif"/>
              </a:rPr>
              <a:t>……………….</a:t>
            </a:r>
            <a:endParaRPr sz="2000">
              <a:latin typeface="Microsoft Sans Serif"/>
              <a:cs typeface="Microsoft Sans Serif"/>
            </a:endParaRPr>
          </a:p>
          <a:p>
            <a:pPr marL="12700" marR="5666740">
              <a:lnSpc>
                <a:spcPts val="2880"/>
              </a:lnSpc>
            </a:pPr>
            <a:r>
              <a:rPr sz="2000" dirty="0">
                <a:latin typeface="Microsoft Sans Serif"/>
                <a:cs typeface="Microsoft Sans Serif"/>
              </a:rPr>
              <a:t>Итого: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405" dirty="0">
                <a:latin typeface="Microsoft Sans Serif"/>
                <a:cs typeface="Microsoft Sans Serif"/>
              </a:rPr>
              <a:t>….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001395"/>
            <a:ext cx="8070215" cy="461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Ключевые</a:t>
            </a:r>
            <a:r>
              <a:rPr sz="2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участники и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заинтересованные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стороны</a:t>
            </a:r>
            <a:endParaRPr sz="2400">
              <a:latin typeface="Arial"/>
              <a:cs typeface="Arial"/>
            </a:endParaRPr>
          </a:p>
          <a:p>
            <a:pPr marL="355600" marR="704215" indent="-343535">
              <a:lnSpc>
                <a:spcPct val="100000"/>
              </a:lnSpc>
              <a:spcBef>
                <a:spcPts val="2039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Спонсор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лицо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группа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лиц,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предоставляющая </a:t>
            </a:r>
            <a:r>
              <a:rPr sz="2000" dirty="0">
                <a:latin typeface="Microsoft Sans Serif"/>
                <a:cs typeface="Microsoft Sans Serif"/>
              </a:rPr>
              <a:t>финансовые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любом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виде.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Заказчик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лицо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организация,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будут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использовать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услугу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Пользователи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результатов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Куратор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представитель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исполнителя,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уполномоченный принимать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решение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выделении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ресурсов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изменениях</a:t>
            </a:r>
            <a:r>
              <a:rPr sz="2000" spc="-50" dirty="0">
                <a:latin typeface="Microsoft Sans Serif"/>
                <a:cs typeface="Microsoft Sans Serif"/>
              </a:rPr>
              <a:t> в </a:t>
            </a:r>
            <a:r>
              <a:rPr sz="2000" spc="-10" dirty="0">
                <a:latin typeface="Microsoft Sans Serif"/>
                <a:cs typeface="Microsoft Sans Serif"/>
              </a:rPr>
              <a:t>проекте</a:t>
            </a:r>
            <a:endParaRPr sz="2000">
              <a:latin typeface="Microsoft Sans Serif"/>
              <a:cs typeface="Microsoft Sans Serif"/>
            </a:endParaRPr>
          </a:p>
          <a:p>
            <a:pPr marL="355600" marR="821690" indent="-343535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Руководитель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представитель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исполнителя, </a:t>
            </a:r>
            <a:r>
              <a:rPr sz="2000" dirty="0">
                <a:latin typeface="Microsoft Sans Serif"/>
                <a:cs typeface="Microsoft Sans Serif"/>
              </a:rPr>
              <a:t>ответственный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реализацию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срок,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пределах </a:t>
            </a:r>
            <a:r>
              <a:rPr sz="2000" dirty="0">
                <a:latin typeface="Microsoft Sans Serif"/>
                <a:cs typeface="Microsoft Sans Serif"/>
              </a:rPr>
              <a:t>бюджета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заданным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качеством.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Соисполнители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Субподрядчики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поставщики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2550" y="263778"/>
            <a:ext cx="683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4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4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400" b="1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4310" y="960246"/>
            <a:ext cx="465836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solidFill>
                  <a:srgbClr val="FF0000"/>
                </a:solidFill>
                <a:latin typeface="Arial"/>
                <a:cs typeface="Arial"/>
              </a:rPr>
              <a:t>Процессы</a:t>
            </a:r>
            <a:r>
              <a:rPr sz="29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900" b="1" spc="-10" dirty="0">
                <a:solidFill>
                  <a:srgbClr val="FF0000"/>
                </a:solidFill>
                <a:latin typeface="Arial"/>
                <a:cs typeface="Arial"/>
              </a:rPr>
              <a:t>планирования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1650"/>
              </a:lnSpc>
            </a:pPr>
            <a:r>
              <a:rPr sz="1400" b="0"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57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69161"/>
            <a:ext cx="8072755" cy="4628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Microsoft Sans Serif"/>
                <a:cs typeface="Microsoft Sans Serif"/>
              </a:rPr>
              <a:t>Описание</a:t>
            </a:r>
            <a:r>
              <a:rPr sz="1900" spc="-9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продукта</a:t>
            </a: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dirty="0">
                <a:latin typeface="Microsoft Sans Serif"/>
                <a:cs typeface="Microsoft Sans Serif"/>
              </a:rPr>
              <a:t>Устав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проекта</a:t>
            </a:r>
            <a:endParaRPr sz="19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1900" b="1" i="1" dirty="0">
                <a:latin typeface="Arial"/>
                <a:cs typeface="Arial"/>
              </a:rPr>
              <a:t>Создание</a:t>
            </a:r>
            <a:r>
              <a:rPr sz="1900" b="1" i="1" spc="-85" dirty="0">
                <a:latin typeface="Arial"/>
                <a:cs typeface="Arial"/>
              </a:rPr>
              <a:t> </a:t>
            </a:r>
            <a:r>
              <a:rPr sz="1900" b="1" i="1" spc="-25" dirty="0">
                <a:latin typeface="Arial"/>
                <a:cs typeface="Arial"/>
              </a:rPr>
              <a:t>WBS</a:t>
            </a:r>
            <a:endParaRPr sz="19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900" dirty="0">
                <a:latin typeface="Microsoft Sans Serif"/>
                <a:cs typeface="Microsoft Sans Serif"/>
              </a:rPr>
              <a:t>Содержание</a:t>
            </a:r>
            <a:r>
              <a:rPr sz="1900" spc="-12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проекта</a:t>
            </a:r>
            <a:endParaRPr sz="1900">
              <a:latin typeface="Microsoft Sans Serif"/>
              <a:cs typeface="Microsoft Sans Serif"/>
            </a:endParaRPr>
          </a:p>
          <a:p>
            <a:pPr marL="927100">
              <a:lnSpc>
                <a:spcPct val="100000"/>
              </a:lnSpc>
            </a:pPr>
            <a:r>
              <a:rPr sz="1900" spc="-10" dirty="0">
                <a:latin typeface="Microsoft Sans Serif"/>
                <a:cs typeface="Microsoft Sans Serif"/>
              </a:rPr>
              <a:t>Иерархическая</a:t>
            </a:r>
            <a:r>
              <a:rPr sz="1900" spc="-5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структура</a:t>
            </a:r>
            <a:r>
              <a:rPr sz="1900" spc="-6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работ</a:t>
            </a:r>
            <a:r>
              <a:rPr sz="1900" spc="-6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(WBS)</a:t>
            </a:r>
            <a:endParaRPr sz="1900">
              <a:latin typeface="Microsoft Sans Serif"/>
              <a:cs typeface="Microsoft Sans Serif"/>
            </a:endParaRPr>
          </a:p>
          <a:p>
            <a:pPr marL="1841500">
              <a:lnSpc>
                <a:spcPct val="100000"/>
              </a:lnSpc>
            </a:pPr>
            <a:r>
              <a:rPr sz="1900" b="1" i="1" dirty="0">
                <a:latin typeface="Arial"/>
                <a:cs typeface="Arial"/>
              </a:rPr>
              <a:t>Создание</a:t>
            </a:r>
            <a:r>
              <a:rPr sz="1900" b="1" i="1" spc="-95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расписания</a:t>
            </a:r>
            <a:endParaRPr sz="1900">
              <a:latin typeface="Arial"/>
              <a:cs typeface="Arial"/>
            </a:endParaRPr>
          </a:p>
          <a:p>
            <a:pPr marL="2756535" marR="3019425">
              <a:lnSpc>
                <a:spcPct val="100000"/>
              </a:lnSpc>
            </a:pPr>
            <a:r>
              <a:rPr sz="1900" dirty="0">
                <a:latin typeface="Microsoft Sans Serif"/>
                <a:cs typeface="Microsoft Sans Serif"/>
              </a:rPr>
              <a:t>Сетевая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диаграмма </a:t>
            </a:r>
            <a:r>
              <a:rPr sz="1900" dirty="0">
                <a:latin typeface="Microsoft Sans Serif"/>
                <a:cs typeface="Microsoft Sans Serif"/>
              </a:rPr>
              <a:t>Пул </a:t>
            </a:r>
            <a:r>
              <a:rPr sz="1900" spc="-10" dirty="0">
                <a:latin typeface="Microsoft Sans Serif"/>
                <a:cs typeface="Microsoft Sans Serif"/>
              </a:rPr>
              <a:t>ресурсов </a:t>
            </a:r>
            <a:r>
              <a:rPr sz="1900" dirty="0">
                <a:latin typeface="Microsoft Sans Serif"/>
                <a:cs typeface="Microsoft Sans Serif"/>
              </a:rPr>
              <a:t>Расписание</a:t>
            </a:r>
            <a:r>
              <a:rPr sz="1900" spc="-114" dirty="0">
                <a:latin typeface="Microsoft Sans Serif"/>
                <a:cs typeface="Microsoft Sans Serif"/>
              </a:rPr>
              <a:t> </a:t>
            </a:r>
            <a:r>
              <a:rPr sz="1900" spc="-20" dirty="0">
                <a:latin typeface="Microsoft Sans Serif"/>
                <a:cs typeface="Microsoft Sans Serif"/>
              </a:rPr>
              <a:t>проекта</a:t>
            </a:r>
            <a:endParaRPr sz="1900">
              <a:latin typeface="Microsoft Sans Serif"/>
              <a:cs typeface="Microsoft Sans Serif"/>
            </a:endParaRPr>
          </a:p>
          <a:p>
            <a:pPr marL="3670935">
              <a:lnSpc>
                <a:spcPct val="100000"/>
              </a:lnSpc>
              <a:spcBef>
                <a:spcPts val="5"/>
              </a:spcBef>
            </a:pPr>
            <a:r>
              <a:rPr sz="1900" b="1" i="1" dirty="0">
                <a:latin typeface="Arial"/>
                <a:cs typeface="Arial"/>
              </a:rPr>
              <a:t>Создание</a:t>
            </a:r>
            <a:r>
              <a:rPr sz="1900" b="1" i="1" spc="-75" dirty="0">
                <a:latin typeface="Arial"/>
                <a:cs typeface="Arial"/>
              </a:rPr>
              <a:t> </a:t>
            </a:r>
            <a:r>
              <a:rPr sz="1900" b="1" i="1" dirty="0">
                <a:latin typeface="Arial"/>
                <a:cs typeface="Arial"/>
              </a:rPr>
              <a:t>Плана</a:t>
            </a:r>
            <a:r>
              <a:rPr sz="1900" b="1" i="1" spc="-75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проекта</a:t>
            </a:r>
            <a:endParaRPr sz="1900">
              <a:latin typeface="Arial"/>
              <a:cs typeface="Arial"/>
            </a:endParaRPr>
          </a:p>
          <a:p>
            <a:pPr marL="4585335">
              <a:lnSpc>
                <a:spcPct val="100000"/>
              </a:lnSpc>
            </a:pPr>
            <a:r>
              <a:rPr sz="1900" dirty="0">
                <a:latin typeface="Microsoft Sans Serif"/>
                <a:cs typeface="Microsoft Sans Serif"/>
              </a:rPr>
              <a:t>Бюджет</a:t>
            </a:r>
            <a:r>
              <a:rPr sz="1900" spc="-4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проекта</a:t>
            </a:r>
            <a:endParaRPr sz="1900">
              <a:latin typeface="Microsoft Sans Serif"/>
              <a:cs typeface="Microsoft Sans Serif"/>
            </a:endParaRPr>
          </a:p>
          <a:p>
            <a:pPr marR="5080" algn="r">
              <a:lnSpc>
                <a:spcPts val="2050"/>
              </a:lnSpc>
            </a:pPr>
            <a:r>
              <a:rPr sz="1900" dirty="0">
                <a:latin typeface="Microsoft Sans Serif"/>
                <a:cs typeface="Microsoft Sans Serif"/>
              </a:rPr>
              <a:t>Планы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управления</a:t>
            </a:r>
            <a:r>
              <a:rPr sz="1900" spc="1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сроками,</a:t>
            </a:r>
            <a:endParaRPr sz="1900">
              <a:latin typeface="Microsoft Sans Serif"/>
              <a:cs typeface="Microsoft Sans Serif"/>
            </a:endParaRPr>
          </a:p>
          <a:p>
            <a:pPr marR="5715" algn="r">
              <a:lnSpc>
                <a:spcPts val="2050"/>
              </a:lnSpc>
            </a:pPr>
            <a:r>
              <a:rPr sz="1900" dirty="0">
                <a:latin typeface="Microsoft Sans Serif"/>
                <a:cs typeface="Microsoft Sans Serif"/>
              </a:rPr>
              <a:t>стоимостью</a:t>
            </a:r>
            <a:r>
              <a:rPr sz="1900" spc="-45" dirty="0">
                <a:latin typeface="Microsoft Sans Serif"/>
                <a:cs typeface="Microsoft Sans Serif"/>
              </a:rPr>
              <a:t> </a:t>
            </a:r>
            <a:r>
              <a:rPr sz="1900" spc="-25" dirty="0">
                <a:latin typeface="Microsoft Sans Serif"/>
                <a:cs typeface="Microsoft Sans Serif"/>
              </a:rPr>
              <a:t>...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Microsoft Sans Serif"/>
              <a:cs typeface="Microsoft Sans Serif"/>
            </a:endParaRPr>
          </a:p>
          <a:p>
            <a:pPr marL="355600" marR="594995" indent="-343535">
              <a:lnSpc>
                <a:spcPct val="80000"/>
              </a:lnSpc>
            </a:pPr>
            <a:r>
              <a:rPr sz="2100" dirty="0">
                <a:latin typeface="Microsoft Sans Serif"/>
                <a:cs typeface="Microsoft Sans Serif"/>
              </a:rPr>
              <a:t>WBS</a:t>
            </a:r>
            <a:r>
              <a:rPr sz="2100" spc="-10" dirty="0">
                <a:latin typeface="Microsoft Sans Serif"/>
                <a:cs typeface="Microsoft Sans Serif"/>
              </a:rPr>
              <a:t> </a:t>
            </a:r>
            <a:r>
              <a:rPr sz="2100" dirty="0">
                <a:latin typeface="Microsoft Sans Serif"/>
                <a:cs typeface="Microsoft Sans Serif"/>
              </a:rPr>
              <a:t>(</a:t>
            </a:r>
            <a:r>
              <a:rPr sz="2100" i="1" dirty="0">
                <a:latin typeface="Arial"/>
                <a:cs typeface="Arial"/>
              </a:rPr>
              <a:t>Work</a:t>
            </a:r>
            <a:r>
              <a:rPr sz="2100" i="1" spc="-15" dirty="0">
                <a:latin typeface="Arial"/>
                <a:cs typeface="Arial"/>
              </a:rPr>
              <a:t> </a:t>
            </a:r>
            <a:r>
              <a:rPr sz="2100" i="1" dirty="0">
                <a:latin typeface="Arial"/>
                <a:cs typeface="Arial"/>
              </a:rPr>
              <a:t>Breakdown</a:t>
            </a:r>
            <a:r>
              <a:rPr sz="2100" i="1" spc="-65" dirty="0">
                <a:latin typeface="Arial"/>
                <a:cs typeface="Arial"/>
              </a:rPr>
              <a:t> </a:t>
            </a:r>
            <a:r>
              <a:rPr sz="2100" i="1" dirty="0">
                <a:latin typeface="Arial"/>
                <a:cs typeface="Arial"/>
              </a:rPr>
              <a:t>Structure)</a:t>
            </a:r>
            <a:r>
              <a:rPr sz="2100" i="1" spc="-35" dirty="0">
                <a:latin typeface="Arial"/>
                <a:cs typeface="Arial"/>
              </a:rPr>
              <a:t> </a:t>
            </a:r>
            <a:r>
              <a:rPr sz="2100" i="1" dirty="0">
                <a:latin typeface="Arial"/>
                <a:cs typeface="Arial"/>
              </a:rPr>
              <a:t>-</a:t>
            </a:r>
            <a:r>
              <a:rPr sz="2100" i="1" spc="-35" dirty="0">
                <a:latin typeface="Arial"/>
                <a:cs typeface="Arial"/>
              </a:rPr>
              <a:t> </a:t>
            </a:r>
            <a:r>
              <a:rPr sz="2100" spc="-10" dirty="0">
                <a:latin typeface="Microsoft Sans Serif"/>
                <a:cs typeface="Microsoft Sans Serif"/>
              </a:rPr>
              <a:t>Иерархическая</a:t>
            </a:r>
            <a:r>
              <a:rPr sz="2100" spc="-15" dirty="0">
                <a:latin typeface="Microsoft Sans Serif"/>
                <a:cs typeface="Microsoft Sans Serif"/>
              </a:rPr>
              <a:t> </a:t>
            </a:r>
            <a:r>
              <a:rPr sz="2100" spc="-10" dirty="0">
                <a:latin typeface="Microsoft Sans Serif"/>
                <a:cs typeface="Microsoft Sans Serif"/>
              </a:rPr>
              <a:t>структура работ</a:t>
            </a:r>
            <a:endParaRPr sz="2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6542" y="1001395"/>
            <a:ext cx="399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Определение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содержания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ts val="1650"/>
              </a:lnSpc>
            </a:pPr>
            <a:r>
              <a:rPr sz="1400" b="0"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58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26235"/>
            <a:ext cx="7999730" cy="3623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31445" indent="-34353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Декомпозиция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–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последовательное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деление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основных </a:t>
            </a:r>
            <a:r>
              <a:rPr sz="2000" dirty="0">
                <a:latin typeface="Microsoft Sans Serif"/>
                <a:cs typeface="Microsoft Sans Serif"/>
              </a:rPr>
              <a:t>результатов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меньшие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компоненты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уровня детализации,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достаточного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 обеспечения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управления </a:t>
            </a:r>
            <a:r>
              <a:rPr sz="2000" spc="-25" dirty="0">
                <a:latin typeface="Microsoft Sans Serif"/>
                <a:cs typeface="Microsoft Sans Serif"/>
              </a:rPr>
              <a:t>проектом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(планирования,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исполнения,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контроля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завершения)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i="1" dirty="0">
                <a:latin typeface="Arial"/>
                <a:cs typeface="Arial"/>
              </a:rPr>
              <a:t>Корректность</a:t>
            </a:r>
            <a:r>
              <a:rPr sz="2000" b="1" i="1" spc="-6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декомпозиции</a:t>
            </a:r>
            <a:endParaRPr sz="2000">
              <a:latin typeface="Arial"/>
              <a:cs typeface="Arial"/>
            </a:endParaRPr>
          </a:p>
          <a:p>
            <a:pPr marL="513715" indent="-158115">
              <a:lnSpc>
                <a:spcPct val="100000"/>
              </a:lnSpc>
              <a:spcBef>
                <a:spcPts val="480"/>
              </a:spcBef>
              <a:buChar char="•"/>
              <a:tabLst>
                <a:tab pos="513715" algn="l"/>
              </a:tabLst>
            </a:pPr>
            <a:r>
              <a:rPr sz="2000" spc="-40" dirty="0">
                <a:latin typeface="Microsoft Sans Serif"/>
                <a:cs typeface="Microsoft Sans Serif"/>
              </a:rPr>
              <a:t>Каждый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элемент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latin typeface="Arial"/>
                <a:cs typeface="Arial"/>
              </a:rPr>
              <a:t>полностью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определен</a:t>
            </a:r>
            <a:endParaRPr sz="2000">
              <a:latin typeface="Arial"/>
              <a:cs typeface="Arial"/>
            </a:endParaRPr>
          </a:p>
          <a:p>
            <a:pPr marL="513715" indent="-158115">
              <a:lnSpc>
                <a:spcPct val="100000"/>
              </a:lnSpc>
              <a:spcBef>
                <a:spcPts val="480"/>
              </a:spcBef>
              <a:buChar char="•"/>
              <a:tabLst>
                <a:tab pos="51371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Нижнеуровневые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операции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latin typeface="Arial"/>
                <a:cs typeface="Arial"/>
              </a:rPr>
              <a:t>необходимы,</a:t>
            </a:r>
            <a:r>
              <a:rPr sz="2000" b="1" i="1" spc="-6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и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достаточны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b="1" i="1" dirty="0">
                <a:latin typeface="Arial"/>
                <a:cs typeface="Arial"/>
              </a:rPr>
              <a:t>для</a:t>
            </a:r>
            <a:r>
              <a:rPr sz="2000" b="1" i="1" spc="-6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соответствующего</a:t>
            </a:r>
            <a:r>
              <a:rPr sz="2000" b="1" i="1" spc="-7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элемента</a:t>
            </a:r>
            <a:endParaRPr sz="2000">
              <a:latin typeface="Arial"/>
              <a:cs typeface="Arial"/>
            </a:endParaRPr>
          </a:p>
          <a:p>
            <a:pPr marL="355600" marR="5080" indent="158115">
              <a:lnSpc>
                <a:spcPct val="100000"/>
              </a:lnSpc>
              <a:spcBef>
                <a:spcPts val="480"/>
              </a:spcBef>
              <a:buChar char="•"/>
              <a:tabLst>
                <a:tab pos="513715" algn="l"/>
              </a:tabLst>
            </a:pPr>
            <a:r>
              <a:rPr sz="2000" spc="-40" dirty="0">
                <a:latin typeface="Microsoft Sans Serif"/>
                <a:cs typeface="Microsoft Sans Serif"/>
              </a:rPr>
              <a:t>Каждый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элемент</a:t>
            </a:r>
            <a:r>
              <a:rPr sz="2000" spc="-20" dirty="0">
                <a:latin typeface="Microsoft Sans Serif"/>
                <a:cs typeface="Microsoft Sans Serif"/>
              </a:rPr>
              <a:t> нижнего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уровня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latin typeface="Arial"/>
                <a:cs typeface="Arial"/>
              </a:rPr>
              <a:t>может</a:t>
            </a:r>
            <a:r>
              <a:rPr sz="2000" b="1" i="1" spc="-6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быть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оценен</a:t>
            </a:r>
            <a:r>
              <a:rPr sz="2000" b="1" i="1" spc="-50" dirty="0">
                <a:latin typeface="Arial"/>
                <a:cs typeface="Arial"/>
              </a:rPr>
              <a:t> </a:t>
            </a:r>
            <a:r>
              <a:rPr sz="2000" b="1" i="1" spc="-25" dirty="0">
                <a:latin typeface="Arial"/>
                <a:cs typeface="Arial"/>
              </a:rPr>
              <a:t>по </a:t>
            </a:r>
            <a:r>
              <a:rPr sz="2000" dirty="0">
                <a:latin typeface="Microsoft Sans Serif"/>
                <a:cs typeface="Microsoft Sans Serif"/>
              </a:rPr>
              <a:t>стоимости,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срокам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приписан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организационной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единице (подразделение,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исполнитель),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которая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способна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исполнить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68" y="1752600"/>
            <a:ext cx="2623629" cy="43738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90054" y="3184016"/>
            <a:ext cx="8020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400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так, </a:t>
            </a:r>
            <a:r>
              <a:rPr sz="2400" spc="-25" dirty="0">
                <a:latin typeface="Calibri"/>
                <a:cs typeface="Calibri"/>
              </a:rPr>
              <a:t>более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93134" y="3184016"/>
            <a:ext cx="3766820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9875" marR="5080" indent="-257810">
              <a:lnSpc>
                <a:spcPct val="100400"/>
              </a:lnSpc>
              <a:spcBef>
                <a:spcPts val="85"/>
              </a:spcBef>
              <a:buSzPct val="62500"/>
              <a:buFont typeface="Microsoft Sans Serif"/>
              <a:buChar char="•"/>
              <a:tabLst>
                <a:tab pos="269875" algn="l"/>
                <a:tab pos="1288415" algn="l"/>
                <a:tab pos="3121660" algn="l"/>
              </a:tabLst>
            </a:pPr>
            <a:r>
              <a:rPr sz="2400" spc="-10" dirty="0">
                <a:latin typeface="Calibri"/>
                <a:cs typeface="Calibri"/>
              </a:rPr>
              <a:t>Лучше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планировать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цели </a:t>
            </a:r>
            <a:r>
              <a:rPr sz="2400" dirty="0">
                <a:latin typeface="Calibri"/>
                <a:cs typeface="Calibri"/>
              </a:rPr>
              <a:t>чтобы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подзадач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было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не </a:t>
            </a:r>
            <a:r>
              <a:rPr sz="2400" dirty="0">
                <a:latin typeface="Calibri"/>
                <a:cs typeface="Calibri"/>
              </a:rPr>
              <a:t>7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(5+-</a:t>
            </a:r>
            <a:r>
              <a:rPr sz="2400" spc="-25" dirty="0">
                <a:latin typeface="Calibri"/>
                <a:cs typeface="Calibri"/>
              </a:rPr>
              <a:t>2).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6382" y="878789"/>
            <a:ext cx="5034915" cy="2334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69037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Определение</a:t>
            </a:r>
            <a:r>
              <a:rPr sz="20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содержания</a:t>
            </a:r>
            <a:endParaRPr sz="2000">
              <a:latin typeface="Arial"/>
              <a:cs typeface="Arial"/>
            </a:endParaRPr>
          </a:p>
          <a:p>
            <a:pPr marR="169100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Декомпозиция</a:t>
            </a:r>
            <a:r>
              <a:rPr sz="20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метод</a:t>
            </a:r>
            <a:endParaRPr sz="2000">
              <a:latin typeface="Arial"/>
              <a:cs typeface="Arial"/>
            </a:endParaRPr>
          </a:p>
          <a:p>
            <a:pPr marL="706755" marR="5080" indent="-257810">
              <a:lnSpc>
                <a:spcPct val="100800"/>
              </a:lnSpc>
              <a:spcBef>
                <a:spcPts val="1795"/>
              </a:spcBef>
              <a:buSzPct val="62500"/>
              <a:buFont typeface="Microsoft Sans Serif"/>
              <a:buChar char="•"/>
              <a:tabLst>
                <a:tab pos="706755" algn="l"/>
                <a:tab pos="1833245" algn="l"/>
                <a:tab pos="2585720" algn="l"/>
                <a:tab pos="3523615" algn="l"/>
                <a:tab pos="4270375" algn="l"/>
                <a:tab pos="4875530" algn="l"/>
              </a:tabLst>
            </a:pPr>
            <a:r>
              <a:rPr sz="2400" spc="-10" dirty="0">
                <a:latin typeface="Calibri"/>
                <a:cs typeface="Calibri"/>
              </a:rPr>
              <a:t>Каждая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цель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имеет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свой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код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в </a:t>
            </a:r>
            <a:r>
              <a:rPr sz="2400" dirty="0">
                <a:latin typeface="Calibri"/>
                <a:cs typeface="Calibri"/>
              </a:rPr>
              <a:t>иерархии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дерева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целей.</a:t>
            </a:r>
            <a:endParaRPr sz="2400">
              <a:latin typeface="Calibri"/>
              <a:cs typeface="Calibri"/>
            </a:endParaRPr>
          </a:p>
          <a:p>
            <a:pPr marL="706755" indent="-257810">
              <a:lnSpc>
                <a:spcPts val="2855"/>
              </a:lnSpc>
              <a:buSzPct val="62500"/>
              <a:buFont typeface="Microsoft Sans Serif"/>
              <a:buChar char="•"/>
              <a:tabLst>
                <a:tab pos="706755" algn="l"/>
              </a:tabLst>
            </a:pPr>
            <a:r>
              <a:rPr sz="2400" dirty="0">
                <a:latin typeface="Calibri"/>
                <a:cs typeface="Calibri"/>
              </a:rPr>
              <a:t>Каждая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работа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имеет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свой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код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в</a:t>
            </a:r>
            <a:endParaRPr sz="2400">
              <a:latin typeface="Calibri"/>
              <a:cs typeface="Calibri"/>
            </a:endParaRPr>
          </a:p>
          <a:p>
            <a:pPr marL="70675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иерархии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процесса.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656" y="994535"/>
            <a:ext cx="7016500" cy="5863462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6466" y="836167"/>
            <a:ext cx="321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работ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96949"/>
            <a:ext cx="7534909" cy="3392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400" b="1" i="1" dirty="0">
                <a:latin typeface="Arial"/>
                <a:cs typeface="Arial"/>
              </a:rPr>
              <a:t>Иерархическая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структура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работ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(work </a:t>
            </a:r>
            <a:r>
              <a:rPr sz="2400" b="1" i="1" dirty="0">
                <a:latin typeface="Arial"/>
                <a:cs typeface="Arial"/>
              </a:rPr>
              <a:t>breakdown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structure)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–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иерархическое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разбиение </a:t>
            </a:r>
            <a:r>
              <a:rPr sz="2400" dirty="0">
                <a:latin typeface="Microsoft Sans Serif"/>
                <a:cs typeface="Microsoft Sans Serif"/>
              </a:rPr>
              <a:t>всей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работы,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которую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необходимо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выполнить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для </a:t>
            </a:r>
            <a:r>
              <a:rPr sz="2400" dirty="0">
                <a:latin typeface="Microsoft Sans Serif"/>
                <a:cs typeface="Microsoft Sans Serif"/>
              </a:rPr>
              <a:t>достижения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i="1" dirty="0">
                <a:latin typeface="Arial"/>
                <a:cs typeface="Arial"/>
              </a:rPr>
              <a:t>целей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проекта</a:t>
            </a:r>
            <a:r>
              <a:rPr sz="2400" dirty="0">
                <a:latin typeface="Microsoft Sans Serif"/>
                <a:cs typeface="Microsoft Sans Serif"/>
              </a:rPr>
              <a:t>,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на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более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мелкие </a:t>
            </a:r>
            <a:r>
              <a:rPr sz="2400" dirty="0">
                <a:latin typeface="Microsoft Sans Serif"/>
                <a:cs typeface="Microsoft Sans Serif"/>
              </a:rPr>
              <a:t>операции,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до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такого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уровня,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на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котором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способы </a:t>
            </a:r>
            <a:r>
              <a:rPr sz="2400" dirty="0">
                <a:latin typeface="Microsoft Sans Serif"/>
                <a:cs typeface="Microsoft Sans Serif"/>
              </a:rPr>
              <a:t>выполнения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этих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действий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вполне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ясны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и </a:t>
            </a:r>
            <a:r>
              <a:rPr sz="2400" dirty="0">
                <a:latin typeface="Microsoft Sans Serif"/>
                <a:cs typeface="Microsoft Sans Serif"/>
              </a:rPr>
              <a:t>соответствующие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работы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могут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быть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оценены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и </a:t>
            </a:r>
            <a:r>
              <a:rPr sz="2400" spc="-10" dirty="0">
                <a:latin typeface="Microsoft Sans Serif"/>
                <a:cs typeface="Microsoft Sans Serif"/>
              </a:rPr>
              <a:t>спланированы.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Microsoft Sans Serif"/>
                <a:cs typeface="Microsoft Sans Serif"/>
              </a:rPr>
              <a:t>Операция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–работа,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задача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180" y="118871"/>
            <a:ext cx="5667756" cy="12313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0818" y="265252"/>
            <a:ext cx="4961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114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1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4968" y="1192896"/>
            <a:ext cx="7976234" cy="47364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55"/>
              </a:spcBef>
            </a:pPr>
            <a:r>
              <a:rPr sz="2800" spc="-2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Первый</a:t>
            </a:r>
            <a:r>
              <a:rPr sz="2800" spc="-10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2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этап</a:t>
            </a:r>
            <a:r>
              <a:rPr sz="2800" spc="-8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–</a:t>
            </a:r>
            <a:r>
              <a:rPr sz="2800" spc="-6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3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«стихийное»</a:t>
            </a:r>
            <a:r>
              <a:rPr sz="2800" spc="-9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программирование</a:t>
            </a:r>
            <a:endParaRPr sz="2800">
              <a:latin typeface="Franklin Gothic Medium"/>
              <a:cs typeface="Franklin Gothic Medium"/>
            </a:endParaRPr>
          </a:p>
          <a:p>
            <a:pPr marL="85090">
              <a:lnSpc>
                <a:spcPct val="100000"/>
              </a:lnSpc>
              <a:spcBef>
                <a:spcPts val="550"/>
              </a:spcBef>
            </a:pPr>
            <a:r>
              <a:rPr sz="20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(60-е</a:t>
            </a:r>
            <a:r>
              <a:rPr sz="2000" i="1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годы</a:t>
            </a:r>
            <a:r>
              <a:rPr sz="2000" i="1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44536A"/>
                </a:solidFill>
                <a:latin typeface="Franklin Gothic Medium"/>
                <a:cs typeface="Franklin Gothic Medium"/>
              </a:rPr>
              <a:t>XX</a:t>
            </a:r>
            <a:r>
              <a:rPr sz="2000" i="1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века)</a:t>
            </a: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Franklin Gothic Medium"/>
              <a:cs typeface="Franklin Gothic Medium"/>
            </a:endParaRPr>
          </a:p>
          <a:p>
            <a:pPr marL="299085" indent="-286385">
              <a:lnSpc>
                <a:spcPct val="100000"/>
              </a:lnSpc>
              <a:buFont typeface="Microsoft Sans Serif"/>
              <a:buChar char="•"/>
              <a:tabLst>
                <a:tab pos="299085" algn="l"/>
              </a:tabLst>
            </a:pPr>
            <a:r>
              <a:rPr sz="2000" spc="-10" dirty="0">
                <a:latin typeface="Calibri"/>
                <a:cs typeface="Calibri"/>
              </a:rPr>
              <a:t>Программирование</a:t>
            </a:r>
            <a:r>
              <a:rPr sz="2000" dirty="0">
                <a:latin typeface="Calibri"/>
                <a:cs typeface="Calibri"/>
              </a:rPr>
              <a:t> =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искусство</a:t>
            </a:r>
            <a:endParaRPr sz="2000">
              <a:latin typeface="Calibri"/>
              <a:cs typeface="Calibri"/>
            </a:endParaRPr>
          </a:p>
          <a:p>
            <a:pPr marL="299085" marR="162560" indent="-287020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Машинные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языки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→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ассемблеры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→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алгоритмические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языки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(Fortran, Algol)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Концепция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повторного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использования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подпрограмм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Решение,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основном,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научно-</a:t>
            </a:r>
            <a:r>
              <a:rPr sz="2000" dirty="0">
                <a:latin typeface="Calibri"/>
                <a:cs typeface="Calibri"/>
              </a:rPr>
              <a:t>технических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задач</a:t>
            </a:r>
            <a:endParaRPr sz="2000">
              <a:latin typeface="Calibri"/>
              <a:cs typeface="Calibri"/>
            </a:endParaRPr>
          </a:p>
          <a:p>
            <a:pPr marL="413384" indent="-40068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413384" algn="l"/>
              </a:tabLst>
            </a:pPr>
            <a:r>
              <a:rPr sz="2000" dirty="0">
                <a:latin typeface="Calibri"/>
                <a:cs typeface="Calibri"/>
              </a:rPr>
              <a:t>Наличие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достаточно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четко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сформулированного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технического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задания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Отсутствие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этапа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проектирования.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Составление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документации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после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завершения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разработки.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Разработка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"снизу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вверх"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Итог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кризис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программирования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07744" y="507872"/>
            <a:ext cx="6809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Основные</a:t>
            </a:r>
            <a:r>
              <a:rPr sz="3600" spc="-1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области</a:t>
            </a:r>
            <a:r>
              <a:rPr sz="3600" spc="-1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3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знаний</a:t>
            </a:r>
            <a:r>
              <a:rPr sz="3600" spc="-1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swebok</a:t>
            </a:r>
            <a:endParaRPr sz="3600" dirty="0">
              <a:latin typeface="Franklin Gothic Medium"/>
              <a:cs typeface="Franklin Gothic Medi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68796" y="1852950"/>
            <a:ext cx="1943100" cy="1456690"/>
            <a:chOff x="1268796" y="1852950"/>
            <a:chExt cx="1943100" cy="1456690"/>
          </a:xfrm>
        </p:grpSpPr>
        <p:sp>
          <p:nvSpPr>
            <p:cNvPr id="6" name="object 6"/>
            <p:cNvSpPr/>
            <p:nvPr/>
          </p:nvSpPr>
          <p:spPr>
            <a:xfrm>
              <a:off x="1272606" y="1856760"/>
              <a:ext cx="1935480" cy="1449070"/>
            </a:xfrm>
            <a:custGeom>
              <a:avLst/>
              <a:gdLst/>
              <a:ahLst/>
              <a:cxnLst/>
              <a:rect l="l" t="t" r="r" b="b"/>
              <a:pathLst>
                <a:path w="1935480" h="1449070">
                  <a:moveTo>
                    <a:pt x="1935054" y="0"/>
                  </a:moveTo>
                  <a:lnTo>
                    <a:pt x="0" y="0"/>
                  </a:lnTo>
                  <a:lnTo>
                    <a:pt x="0" y="1448853"/>
                  </a:lnTo>
                  <a:lnTo>
                    <a:pt x="1935054" y="1448853"/>
                  </a:lnTo>
                  <a:lnTo>
                    <a:pt x="1935054" y="0"/>
                  </a:lnTo>
                  <a:close/>
                </a:path>
              </a:pathLst>
            </a:custGeom>
            <a:solidFill>
              <a:srgbClr val="D1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2606" y="1856760"/>
              <a:ext cx="1935480" cy="1449070"/>
            </a:xfrm>
            <a:custGeom>
              <a:avLst/>
              <a:gdLst/>
              <a:ahLst/>
              <a:cxnLst/>
              <a:rect l="l" t="t" r="r" b="b"/>
              <a:pathLst>
                <a:path w="1935480" h="1449070">
                  <a:moveTo>
                    <a:pt x="0" y="1448853"/>
                  </a:moveTo>
                  <a:lnTo>
                    <a:pt x="1935054" y="1448853"/>
                  </a:lnTo>
                  <a:lnTo>
                    <a:pt x="1935054" y="0"/>
                  </a:lnTo>
                  <a:lnTo>
                    <a:pt x="0" y="0"/>
                  </a:lnTo>
                  <a:lnTo>
                    <a:pt x="0" y="1448853"/>
                  </a:lnTo>
                  <a:close/>
                </a:path>
              </a:pathLst>
            </a:custGeom>
            <a:ln w="7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76325" y="2143412"/>
            <a:ext cx="1927860" cy="1158875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Times New Roman"/>
              <a:cs typeface="Times New Roman"/>
            </a:endParaRPr>
          </a:p>
          <a:p>
            <a:pPr marL="563880" marR="556260" algn="ctr">
              <a:lnSpc>
                <a:spcPct val="102699"/>
              </a:lnSpc>
            </a:pPr>
            <a:r>
              <a:rPr sz="950" spc="-10" dirty="0">
                <a:latin typeface="Microsoft Sans Serif"/>
                <a:cs typeface="Microsoft Sans Serif"/>
              </a:rPr>
              <a:t>Определение Анализ Спецификция Проверка Управление</a:t>
            </a:r>
            <a:endParaRPr sz="95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43610" y="1845618"/>
            <a:ext cx="1943100" cy="1456690"/>
            <a:chOff x="3643610" y="1845618"/>
            <a:chExt cx="1943100" cy="1456690"/>
          </a:xfrm>
        </p:grpSpPr>
        <p:sp>
          <p:nvSpPr>
            <p:cNvPr id="10" name="object 10"/>
            <p:cNvSpPr/>
            <p:nvPr/>
          </p:nvSpPr>
          <p:spPr>
            <a:xfrm>
              <a:off x="3647420" y="1849428"/>
              <a:ext cx="1935480" cy="1449070"/>
            </a:xfrm>
            <a:custGeom>
              <a:avLst/>
              <a:gdLst/>
              <a:ahLst/>
              <a:cxnLst/>
              <a:rect l="l" t="t" r="r" b="b"/>
              <a:pathLst>
                <a:path w="1935479" h="1449070">
                  <a:moveTo>
                    <a:pt x="1935054" y="0"/>
                  </a:moveTo>
                  <a:lnTo>
                    <a:pt x="0" y="0"/>
                  </a:lnTo>
                  <a:lnTo>
                    <a:pt x="0" y="1448853"/>
                  </a:lnTo>
                  <a:lnTo>
                    <a:pt x="1935054" y="1448853"/>
                  </a:lnTo>
                  <a:lnTo>
                    <a:pt x="1935054" y="0"/>
                  </a:lnTo>
                  <a:close/>
                </a:path>
              </a:pathLst>
            </a:custGeom>
            <a:solidFill>
              <a:srgbClr val="D1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47420" y="1849428"/>
              <a:ext cx="1935480" cy="1449070"/>
            </a:xfrm>
            <a:custGeom>
              <a:avLst/>
              <a:gdLst/>
              <a:ahLst/>
              <a:cxnLst/>
              <a:rect l="l" t="t" r="r" b="b"/>
              <a:pathLst>
                <a:path w="1935479" h="1449070">
                  <a:moveTo>
                    <a:pt x="0" y="1448853"/>
                  </a:moveTo>
                  <a:lnTo>
                    <a:pt x="1935054" y="1448853"/>
                  </a:lnTo>
                  <a:lnTo>
                    <a:pt x="1935054" y="0"/>
                  </a:lnTo>
                  <a:lnTo>
                    <a:pt x="0" y="0"/>
                  </a:lnTo>
                  <a:lnTo>
                    <a:pt x="0" y="1448853"/>
                  </a:lnTo>
                  <a:close/>
                </a:path>
              </a:pathLst>
            </a:custGeom>
            <a:ln w="7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51139" y="2143412"/>
            <a:ext cx="1927860" cy="1151255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120014" rIns="0" bIns="0" rtlCol="0">
            <a:spAutoFit/>
          </a:bodyPr>
          <a:lstStyle/>
          <a:p>
            <a:pPr marL="391160" marR="384175" algn="ctr">
              <a:lnSpc>
                <a:spcPct val="102699"/>
              </a:lnSpc>
              <a:spcBef>
                <a:spcPts val="944"/>
              </a:spcBef>
            </a:pPr>
            <a:r>
              <a:rPr sz="950" dirty="0">
                <a:latin typeface="Microsoft Sans Serif"/>
                <a:cs typeface="Microsoft Sans Serif"/>
              </a:rPr>
              <a:t>Базовые</a:t>
            </a:r>
            <a:r>
              <a:rPr sz="950" spc="6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концепции </a:t>
            </a:r>
            <a:r>
              <a:rPr sz="950" dirty="0">
                <a:latin typeface="Microsoft Sans Serif"/>
                <a:cs typeface="Microsoft Sans Serif"/>
              </a:rPr>
              <a:t>Ключевые</a:t>
            </a:r>
            <a:r>
              <a:rPr sz="950" spc="4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вопросы Архитектура Нотации</a:t>
            </a:r>
            <a:endParaRPr sz="9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950" dirty="0">
                <a:latin typeface="Microsoft Sans Serif"/>
                <a:cs typeface="Microsoft Sans Serif"/>
              </a:rPr>
              <a:t>Стратегия</a:t>
            </a:r>
            <a:r>
              <a:rPr sz="950" spc="55" dirty="0">
                <a:latin typeface="Microsoft Sans Serif"/>
                <a:cs typeface="Microsoft Sans Serif"/>
              </a:rPr>
              <a:t> </a:t>
            </a:r>
            <a:r>
              <a:rPr sz="950" dirty="0">
                <a:latin typeface="Microsoft Sans Serif"/>
                <a:cs typeface="Microsoft Sans Serif"/>
              </a:rPr>
              <a:t>и</a:t>
            </a:r>
            <a:r>
              <a:rPr sz="950" spc="60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методы</a:t>
            </a:r>
            <a:endParaRPr sz="9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89070" y="1845618"/>
            <a:ext cx="1943100" cy="1456690"/>
            <a:chOff x="5989070" y="1845618"/>
            <a:chExt cx="1943100" cy="1456690"/>
          </a:xfrm>
        </p:grpSpPr>
        <p:sp>
          <p:nvSpPr>
            <p:cNvPr id="14" name="object 14"/>
            <p:cNvSpPr/>
            <p:nvPr/>
          </p:nvSpPr>
          <p:spPr>
            <a:xfrm>
              <a:off x="5992880" y="1849428"/>
              <a:ext cx="1935480" cy="1449070"/>
            </a:xfrm>
            <a:custGeom>
              <a:avLst/>
              <a:gdLst/>
              <a:ahLst/>
              <a:cxnLst/>
              <a:rect l="l" t="t" r="r" b="b"/>
              <a:pathLst>
                <a:path w="1935479" h="1449070">
                  <a:moveTo>
                    <a:pt x="1935054" y="0"/>
                  </a:moveTo>
                  <a:lnTo>
                    <a:pt x="0" y="0"/>
                  </a:lnTo>
                  <a:lnTo>
                    <a:pt x="0" y="1448853"/>
                  </a:lnTo>
                  <a:lnTo>
                    <a:pt x="1935054" y="1448853"/>
                  </a:lnTo>
                  <a:lnTo>
                    <a:pt x="1935054" y="0"/>
                  </a:lnTo>
                  <a:close/>
                </a:path>
              </a:pathLst>
            </a:custGeom>
            <a:solidFill>
              <a:srgbClr val="D1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92880" y="1849428"/>
              <a:ext cx="1935480" cy="1449070"/>
            </a:xfrm>
            <a:custGeom>
              <a:avLst/>
              <a:gdLst/>
              <a:ahLst/>
              <a:cxnLst/>
              <a:rect l="l" t="t" r="r" b="b"/>
              <a:pathLst>
                <a:path w="1935479" h="1449070">
                  <a:moveTo>
                    <a:pt x="0" y="1448853"/>
                  </a:moveTo>
                  <a:lnTo>
                    <a:pt x="1935054" y="1448853"/>
                  </a:lnTo>
                  <a:lnTo>
                    <a:pt x="1935054" y="0"/>
                  </a:lnTo>
                  <a:lnTo>
                    <a:pt x="0" y="0"/>
                  </a:lnTo>
                  <a:lnTo>
                    <a:pt x="0" y="1448853"/>
                  </a:lnTo>
                  <a:close/>
                </a:path>
              </a:pathLst>
            </a:custGeom>
            <a:ln w="7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96600" y="2143412"/>
            <a:ext cx="1927860" cy="1151255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195580" marR="187960" indent="-635" algn="ctr">
              <a:lnSpc>
                <a:spcPct val="102699"/>
              </a:lnSpc>
            </a:pPr>
            <a:r>
              <a:rPr sz="950" dirty="0">
                <a:latin typeface="Microsoft Sans Serif"/>
                <a:cs typeface="Microsoft Sans Serif"/>
              </a:rPr>
              <a:t>Снижение</a:t>
            </a:r>
            <a:r>
              <a:rPr sz="950" spc="70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сложности </a:t>
            </a:r>
            <a:r>
              <a:rPr sz="950" dirty="0">
                <a:latin typeface="Microsoft Sans Serif"/>
                <a:cs typeface="Microsoft Sans Serif"/>
              </a:rPr>
              <a:t>Ориентация</a:t>
            </a:r>
            <a:r>
              <a:rPr sz="950" spc="75" dirty="0">
                <a:latin typeface="Microsoft Sans Serif"/>
                <a:cs typeface="Microsoft Sans Serif"/>
              </a:rPr>
              <a:t> </a:t>
            </a:r>
            <a:r>
              <a:rPr sz="950" dirty="0">
                <a:latin typeface="Microsoft Sans Serif"/>
                <a:cs typeface="Microsoft Sans Serif"/>
              </a:rPr>
              <a:t>на</a:t>
            </a:r>
            <a:r>
              <a:rPr sz="950" spc="80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изменения Валидация</a:t>
            </a:r>
            <a:endParaRPr sz="9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950" dirty="0">
                <a:latin typeface="Microsoft Sans Serif"/>
                <a:cs typeface="Microsoft Sans Serif"/>
              </a:rPr>
              <a:t>Внешние</a:t>
            </a:r>
            <a:r>
              <a:rPr sz="950" spc="9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стандарты</a:t>
            </a:r>
            <a:endParaRPr sz="95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48336" y="4494673"/>
            <a:ext cx="1943100" cy="1456690"/>
            <a:chOff x="2148336" y="4494673"/>
            <a:chExt cx="1943100" cy="1456690"/>
          </a:xfrm>
        </p:grpSpPr>
        <p:sp>
          <p:nvSpPr>
            <p:cNvPr id="18" name="object 18"/>
            <p:cNvSpPr/>
            <p:nvPr/>
          </p:nvSpPr>
          <p:spPr>
            <a:xfrm>
              <a:off x="2152146" y="4498483"/>
              <a:ext cx="1935480" cy="1449070"/>
            </a:xfrm>
            <a:custGeom>
              <a:avLst/>
              <a:gdLst/>
              <a:ahLst/>
              <a:cxnLst/>
              <a:rect l="l" t="t" r="r" b="b"/>
              <a:pathLst>
                <a:path w="1935479" h="1449070">
                  <a:moveTo>
                    <a:pt x="1935054" y="0"/>
                  </a:moveTo>
                  <a:lnTo>
                    <a:pt x="0" y="0"/>
                  </a:lnTo>
                  <a:lnTo>
                    <a:pt x="0" y="1448853"/>
                  </a:lnTo>
                  <a:lnTo>
                    <a:pt x="1935054" y="1448853"/>
                  </a:lnTo>
                  <a:lnTo>
                    <a:pt x="1935054" y="0"/>
                  </a:lnTo>
                  <a:close/>
                </a:path>
              </a:pathLst>
            </a:custGeom>
            <a:solidFill>
              <a:srgbClr val="D1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52146" y="4498483"/>
              <a:ext cx="1935480" cy="1449070"/>
            </a:xfrm>
            <a:custGeom>
              <a:avLst/>
              <a:gdLst/>
              <a:ahLst/>
              <a:cxnLst/>
              <a:rect l="l" t="t" r="r" b="b"/>
              <a:pathLst>
                <a:path w="1935479" h="1449070">
                  <a:moveTo>
                    <a:pt x="0" y="1448853"/>
                  </a:moveTo>
                  <a:lnTo>
                    <a:pt x="1935054" y="1448853"/>
                  </a:lnTo>
                  <a:lnTo>
                    <a:pt x="1935054" y="0"/>
                  </a:lnTo>
                  <a:lnTo>
                    <a:pt x="0" y="0"/>
                  </a:lnTo>
                  <a:lnTo>
                    <a:pt x="0" y="1448853"/>
                  </a:lnTo>
                  <a:close/>
                </a:path>
              </a:pathLst>
            </a:custGeom>
            <a:ln w="7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55865" y="4777699"/>
            <a:ext cx="1927860" cy="1166495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Times New Roman"/>
              <a:cs typeface="Times New Roman"/>
            </a:endParaRPr>
          </a:p>
          <a:p>
            <a:pPr marL="339725" marR="332105" indent="309880">
              <a:lnSpc>
                <a:spcPct val="102699"/>
              </a:lnSpc>
            </a:pPr>
            <a:r>
              <a:rPr sz="950" spc="-10" dirty="0">
                <a:latin typeface="Microsoft Sans Serif"/>
                <a:cs typeface="Microsoft Sans Serif"/>
              </a:rPr>
              <a:t>Концепции </a:t>
            </a:r>
            <a:r>
              <a:rPr sz="950" dirty="0">
                <a:latin typeface="Microsoft Sans Serif"/>
                <a:cs typeface="Microsoft Sans Serif"/>
              </a:rPr>
              <a:t>Уровни</a:t>
            </a:r>
            <a:r>
              <a:rPr sz="950" spc="7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тестирования</a:t>
            </a:r>
            <a:endParaRPr sz="950">
              <a:latin typeface="Microsoft Sans Serif"/>
              <a:cs typeface="Microsoft Sans Serif"/>
            </a:endParaRPr>
          </a:p>
          <a:p>
            <a:pPr marL="718185" marR="709930" indent="-635" algn="ctr">
              <a:lnSpc>
                <a:spcPct val="102699"/>
              </a:lnSpc>
            </a:pPr>
            <a:r>
              <a:rPr sz="950" spc="-10" dirty="0">
                <a:latin typeface="Microsoft Sans Serif"/>
                <a:cs typeface="Microsoft Sans Serif"/>
              </a:rPr>
              <a:t>Техники Метрики</a:t>
            </a:r>
            <a:endParaRPr sz="9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950" dirty="0">
                <a:latin typeface="Microsoft Sans Serif"/>
                <a:cs typeface="Microsoft Sans Serif"/>
              </a:rPr>
              <a:t>Управление</a:t>
            </a:r>
            <a:r>
              <a:rPr sz="950" spc="12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тестированием</a:t>
            </a:r>
            <a:endParaRPr sz="95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816288" y="4480038"/>
            <a:ext cx="1943100" cy="1456690"/>
            <a:chOff x="4816288" y="4480038"/>
            <a:chExt cx="1943100" cy="1456690"/>
          </a:xfrm>
        </p:grpSpPr>
        <p:sp>
          <p:nvSpPr>
            <p:cNvPr id="22" name="object 22"/>
            <p:cNvSpPr/>
            <p:nvPr/>
          </p:nvSpPr>
          <p:spPr>
            <a:xfrm>
              <a:off x="4820098" y="4483848"/>
              <a:ext cx="1935480" cy="1449070"/>
            </a:xfrm>
            <a:custGeom>
              <a:avLst/>
              <a:gdLst/>
              <a:ahLst/>
              <a:cxnLst/>
              <a:rect l="l" t="t" r="r" b="b"/>
              <a:pathLst>
                <a:path w="1935479" h="1449070">
                  <a:moveTo>
                    <a:pt x="1935054" y="0"/>
                  </a:moveTo>
                  <a:lnTo>
                    <a:pt x="0" y="0"/>
                  </a:lnTo>
                  <a:lnTo>
                    <a:pt x="0" y="1448853"/>
                  </a:lnTo>
                  <a:lnTo>
                    <a:pt x="1935054" y="1448853"/>
                  </a:lnTo>
                  <a:lnTo>
                    <a:pt x="1935054" y="0"/>
                  </a:lnTo>
                  <a:close/>
                </a:path>
              </a:pathLst>
            </a:custGeom>
            <a:solidFill>
              <a:srgbClr val="D1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20098" y="4483848"/>
              <a:ext cx="1935480" cy="1449070"/>
            </a:xfrm>
            <a:custGeom>
              <a:avLst/>
              <a:gdLst/>
              <a:ahLst/>
              <a:cxnLst/>
              <a:rect l="l" t="t" r="r" b="b"/>
              <a:pathLst>
                <a:path w="1935479" h="1449070">
                  <a:moveTo>
                    <a:pt x="0" y="1448853"/>
                  </a:moveTo>
                  <a:lnTo>
                    <a:pt x="1935054" y="1448853"/>
                  </a:lnTo>
                  <a:lnTo>
                    <a:pt x="1935054" y="0"/>
                  </a:lnTo>
                  <a:lnTo>
                    <a:pt x="0" y="0"/>
                  </a:lnTo>
                  <a:lnTo>
                    <a:pt x="0" y="1448853"/>
                  </a:lnTo>
                  <a:close/>
                </a:path>
              </a:pathLst>
            </a:custGeom>
            <a:ln w="7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823818" y="4777699"/>
            <a:ext cx="1927860" cy="115189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120014" rIns="0" bIns="0" rtlCol="0">
            <a:spAutoFit/>
          </a:bodyPr>
          <a:lstStyle/>
          <a:p>
            <a:pPr marL="402590" marR="394970" algn="ctr">
              <a:lnSpc>
                <a:spcPct val="102699"/>
              </a:lnSpc>
              <a:spcBef>
                <a:spcPts val="944"/>
              </a:spcBef>
            </a:pPr>
            <a:r>
              <a:rPr sz="950" spc="-10" dirty="0">
                <a:latin typeface="Microsoft Sans Serif"/>
                <a:cs typeface="Microsoft Sans Serif"/>
              </a:rPr>
              <a:t>Концепции Сопровождение </a:t>
            </a:r>
            <a:r>
              <a:rPr sz="950" dirty="0">
                <a:latin typeface="Microsoft Sans Serif"/>
                <a:cs typeface="Microsoft Sans Serif"/>
              </a:rPr>
              <a:t>Ключевые</a:t>
            </a:r>
            <a:r>
              <a:rPr sz="950" spc="45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вопросы</a:t>
            </a:r>
            <a:endParaRPr sz="950">
              <a:latin typeface="Microsoft Sans Serif"/>
              <a:cs typeface="Microsoft Sans Serif"/>
            </a:endParaRPr>
          </a:p>
          <a:p>
            <a:pPr marL="173355" marR="165735" algn="ctr">
              <a:lnSpc>
                <a:spcPct val="102699"/>
              </a:lnSpc>
            </a:pPr>
            <a:r>
              <a:rPr sz="950" dirty="0">
                <a:latin typeface="Microsoft Sans Serif"/>
                <a:cs typeface="Microsoft Sans Serif"/>
              </a:rPr>
              <a:t>Спецификация</a:t>
            </a:r>
            <a:r>
              <a:rPr sz="950" spc="80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требований </a:t>
            </a:r>
            <a:r>
              <a:rPr sz="950" dirty="0">
                <a:latin typeface="Microsoft Sans Serif"/>
                <a:cs typeface="Microsoft Sans Serif"/>
              </a:rPr>
              <a:t>Процесс</a:t>
            </a:r>
            <a:r>
              <a:rPr sz="950" spc="90" dirty="0">
                <a:latin typeface="Microsoft Sans Serif"/>
                <a:cs typeface="Microsoft Sans Serif"/>
              </a:rPr>
              <a:t> </a:t>
            </a:r>
            <a:r>
              <a:rPr sz="950" spc="-10" dirty="0">
                <a:latin typeface="Microsoft Sans Serif"/>
                <a:cs typeface="Microsoft Sans Serif"/>
              </a:rPr>
              <a:t>сопровождения</a:t>
            </a:r>
            <a:endParaRPr sz="95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01918" y="3605658"/>
            <a:ext cx="6597015" cy="585470"/>
          </a:xfrm>
          <a:prstGeom prst="rect">
            <a:avLst/>
          </a:prstGeom>
          <a:solidFill>
            <a:srgbClr val="F9CCA7"/>
          </a:solidFill>
          <a:ln w="7434">
            <a:solidFill>
              <a:srgbClr val="000000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1950" dirty="0">
                <a:latin typeface="Microsoft Sans Serif"/>
                <a:cs typeface="Microsoft Sans Serif"/>
              </a:rPr>
              <a:t>Основные</a:t>
            </a:r>
            <a:r>
              <a:rPr sz="1950" spc="-1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области</a:t>
            </a:r>
            <a:r>
              <a:rPr sz="1950" spc="-1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знаний</a:t>
            </a:r>
            <a:r>
              <a:rPr sz="1950" spc="-10" dirty="0">
                <a:latin typeface="Microsoft Sans Serif"/>
                <a:cs typeface="Microsoft Sans Serif"/>
              </a:rPr>
              <a:t> SWEBOK</a:t>
            </a:r>
            <a:endParaRPr sz="1950" dirty="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72606" y="2140934"/>
            <a:ext cx="1935480" cy="1464945"/>
            <a:chOff x="1272606" y="2140934"/>
            <a:chExt cx="1935480" cy="1464945"/>
          </a:xfrm>
        </p:grpSpPr>
        <p:sp>
          <p:nvSpPr>
            <p:cNvPr id="27" name="object 27"/>
            <p:cNvSpPr/>
            <p:nvPr/>
          </p:nvSpPr>
          <p:spPr>
            <a:xfrm>
              <a:off x="2328079" y="3383988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46054"/>
                  </a:lnTo>
                  <a:lnTo>
                    <a:pt x="0" y="98304"/>
                  </a:lnTo>
                  <a:lnTo>
                    <a:pt x="0" y="156853"/>
                  </a:lnTo>
                  <a:lnTo>
                    <a:pt x="0" y="22170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9532" y="3305613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>
                  <a:moveTo>
                    <a:pt x="28546" y="0"/>
                  </a:moveTo>
                  <a:lnTo>
                    <a:pt x="0" y="85499"/>
                  </a:lnTo>
                  <a:lnTo>
                    <a:pt x="57092" y="85499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2606" y="2142173"/>
              <a:ext cx="1935480" cy="0"/>
            </a:xfrm>
            <a:custGeom>
              <a:avLst/>
              <a:gdLst/>
              <a:ahLst/>
              <a:cxnLst/>
              <a:rect l="l" t="t" r="r" b="b"/>
              <a:pathLst>
                <a:path w="1935480">
                  <a:moveTo>
                    <a:pt x="1935033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647420" y="2140934"/>
            <a:ext cx="1935480" cy="1457960"/>
            <a:chOff x="3647420" y="2140934"/>
            <a:chExt cx="1935480" cy="1457960"/>
          </a:xfrm>
        </p:grpSpPr>
        <p:sp>
          <p:nvSpPr>
            <p:cNvPr id="31" name="object 31"/>
            <p:cNvSpPr/>
            <p:nvPr/>
          </p:nvSpPr>
          <p:spPr>
            <a:xfrm>
              <a:off x="4673539" y="3376656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46054"/>
                  </a:lnTo>
                  <a:lnTo>
                    <a:pt x="0" y="98304"/>
                  </a:lnTo>
                  <a:lnTo>
                    <a:pt x="0" y="156853"/>
                  </a:lnTo>
                  <a:lnTo>
                    <a:pt x="0" y="22170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44993" y="3298281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>
                  <a:moveTo>
                    <a:pt x="28546" y="0"/>
                  </a:moveTo>
                  <a:lnTo>
                    <a:pt x="0" y="85499"/>
                  </a:lnTo>
                  <a:lnTo>
                    <a:pt x="57092" y="85499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47420" y="2142173"/>
              <a:ext cx="1935480" cy="0"/>
            </a:xfrm>
            <a:custGeom>
              <a:avLst/>
              <a:gdLst/>
              <a:ahLst/>
              <a:cxnLst/>
              <a:rect l="l" t="t" r="r" b="b"/>
              <a:pathLst>
                <a:path w="1935479">
                  <a:moveTo>
                    <a:pt x="193495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992880" y="2140934"/>
            <a:ext cx="1935480" cy="1457960"/>
            <a:chOff x="5992880" y="2140934"/>
            <a:chExt cx="1935480" cy="1457960"/>
          </a:xfrm>
        </p:grpSpPr>
        <p:sp>
          <p:nvSpPr>
            <p:cNvPr id="35" name="object 35"/>
            <p:cNvSpPr/>
            <p:nvPr/>
          </p:nvSpPr>
          <p:spPr>
            <a:xfrm>
              <a:off x="7019000" y="3376656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46054"/>
                  </a:lnTo>
                  <a:lnTo>
                    <a:pt x="0" y="98304"/>
                  </a:lnTo>
                  <a:lnTo>
                    <a:pt x="0" y="156853"/>
                  </a:lnTo>
                  <a:lnTo>
                    <a:pt x="0" y="22170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90453" y="3298281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>
                  <a:moveTo>
                    <a:pt x="28546" y="0"/>
                  </a:moveTo>
                  <a:lnTo>
                    <a:pt x="0" y="85499"/>
                  </a:lnTo>
                  <a:lnTo>
                    <a:pt x="57092" y="85499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92880" y="2142173"/>
              <a:ext cx="1935480" cy="0"/>
            </a:xfrm>
            <a:custGeom>
              <a:avLst/>
              <a:gdLst/>
              <a:ahLst/>
              <a:cxnLst/>
              <a:rect l="l" t="t" r="r" b="b"/>
              <a:pathLst>
                <a:path w="1935479">
                  <a:moveTo>
                    <a:pt x="1935054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152146" y="4198406"/>
            <a:ext cx="1935480" cy="579755"/>
            <a:chOff x="2152146" y="4198406"/>
            <a:chExt cx="1935480" cy="579755"/>
          </a:xfrm>
        </p:grpSpPr>
        <p:sp>
          <p:nvSpPr>
            <p:cNvPr id="39" name="object 39"/>
            <p:cNvSpPr/>
            <p:nvPr/>
          </p:nvSpPr>
          <p:spPr>
            <a:xfrm>
              <a:off x="3061080" y="4198406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40891"/>
                  </a:lnTo>
                  <a:lnTo>
                    <a:pt x="0" y="91489"/>
                  </a:lnTo>
                  <a:lnTo>
                    <a:pt x="0" y="151793"/>
                  </a:lnTo>
                  <a:lnTo>
                    <a:pt x="0" y="22170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32534" y="4412982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>
                  <a:moveTo>
                    <a:pt x="57092" y="0"/>
                  </a:moveTo>
                  <a:lnTo>
                    <a:pt x="0" y="0"/>
                  </a:lnTo>
                  <a:lnTo>
                    <a:pt x="28546" y="85499"/>
                  </a:lnTo>
                  <a:lnTo>
                    <a:pt x="57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52146" y="4776460"/>
              <a:ext cx="1935480" cy="0"/>
            </a:xfrm>
            <a:custGeom>
              <a:avLst/>
              <a:gdLst/>
              <a:ahLst/>
              <a:cxnLst/>
              <a:rect l="l" t="t" r="r" b="b"/>
              <a:pathLst>
                <a:path w="1935479">
                  <a:moveTo>
                    <a:pt x="1935054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820098" y="4183743"/>
            <a:ext cx="1935480" cy="594360"/>
            <a:chOff x="4820098" y="4183743"/>
            <a:chExt cx="1935480" cy="594360"/>
          </a:xfrm>
        </p:grpSpPr>
        <p:sp>
          <p:nvSpPr>
            <p:cNvPr id="43" name="object 43"/>
            <p:cNvSpPr/>
            <p:nvPr/>
          </p:nvSpPr>
          <p:spPr>
            <a:xfrm>
              <a:off x="5846321" y="4183743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40994"/>
                  </a:lnTo>
                  <a:lnTo>
                    <a:pt x="0" y="91592"/>
                  </a:lnTo>
                  <a:lnTo>
                    <a:pt x="0" y="151793"/>
                  </a:lnTo>
                  <a:lnTo>
                    <a:pt x="0" y="22170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17775" y="4398319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>
                  <a:moveTo>
                    <a:pt x="57092" y="0"/>
                  </a:moveTo>
                  <a:lnTo>
                    <a:pt x="0" y="0"/>
                  </a:lnTo>
                  <a:lnTo>
                    <a:pt x="28546" y="85499"/>
                  </a:lnTo>
                  <a:lnTo>
                    <a:pt x="57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820098" y="4776460"/>
              <a:ext cx="1935480" cy="0"/>
            </a:xfrm>
            <a:custGeom>
              <a:avLst/>
              <a:gdLst/>
              <a:ahLst/>
              <a:cxnLst/>
              <a:rect l="l" t="t" r="r" b="b"/>
              <a:pathLst>
                <a:path w="1935479">
                  <a:moveTo>
                    <a:pt x="1935054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276325" y="1860479"/>
            <a:ext cx="1927860" cy="28067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38735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305"/>
              </a:spcBef>
            </a:pPr>
            <a:r>
              <a:rPr sz="1100" b="1" dirty="0">
                <a:latin typeface="Arial"/>
                <a:cs typeface="Arial"/>
              </a:rPr>
              <a:t>Инженерия</a:t>
            </a:r>
            <a:r>
              <a:rPr sz="1100" b="1" spc="19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требований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51139" y="1853148"/>
            <a:ext cx="1927860" cy="28829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4635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365"/>
              </a:spcBef>
            </a:pPr>
            <a:r>
              <a:rPr sz="1100" b="1" dirty="0">
                <a:latin typeface="Arial"/>
                <a:cs typeface="Arial"/>
              </a:rPr>
              <a:t>Проектирование</a:t>
            </a:r>
            <a:r>
              <a:rPr sz="1100" b="1" spc="280" dirty="0">
                <a:latin typeface="Arial"/>
                <a:cs typeface="Arial"/>
              </a:rPr>
              <a:t> </a:t>
            </a:r>
            <a:r>
              <a:rPr sz="1100" b="1" spc="-25" dirty="0">
                <a:latin typeface="Arial"/>
                <a:cs typeface="Arial"/>
              </a:rPr>
              <a:t>ПО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996600" y="1853148"/>
            <a:ext cx="1927860" cy="28829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46355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365"/>
              </a:spcBef>
            </a:pPr>
            <a:r>
              <a:rPr sz="1100" b="1" dirty="0">
                <a:latin typeface="Arial"/>
                <a:cs typeface="Arial"/>
              </a:rPr>
              <a:t>Конструирование</a:t>
            </a:r>
            <a:r>
              <a:rPr sz="1100" b="1" spc="300" dirty="0">
                <a:latin typeface="Arial"/>
                <a:cs typeface="Arial"/>
              </a:rPr>
              <a:t> </a:t>
            </a:r>
            <a:r>
              <a:rPr sz="1100" b="1" spc="-25" dirty="0">
                <a:latin typeface="Arial"/>
                <a:cs typeface="Arial"/>
              </a:rPr>
              <a:t>ПО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55865" y="4502203"/>
            <a:ext cx="1927860" cy="27305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60960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480"/>
              </a:spcBef>
            </a:pPr>
            <a:r>
              <a:rPr sz="1100" b="1" dirty="0">
                <a:latin typeface="Arial"/>
                <a:cs typeface="Arial"/>
              </a:rPr>
              <a:t>Тестирование</a:t>
            </a:r>
            <a:r>
              <a:rPr sz="1100" b="1" spc="240" dirty="0">
                <a:latin typeface="Arial"/>
                <a:cs typeface="Arial"/>
              </a:rPr>
              <a:t> </a:t>
            </a:r>
            <a:r>
              <a:rPr sz="1100" b="1" spc="-25" dirty="0">
                <a:latin typeface="Arial"/>
                <a:cs typeface="Arial"/>
              </a:rPr>
              <a:t>ПО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23818" y="4487567"/>
            <a:ext cx="1927860" cy="287655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61594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484"/>
              </a:spcBef>
            </a:pPr>
            <a:r>
              <a:rPr sz="1100" b="1" dirty="0">
                <a:latin typeface="Arial"/>
                <a:cs typeface="Arial"/>
              </a:rPr>
              <a:t>Сопровождение</a:t>
            </a:r>
            <a:r>
              <a:rPr sz="1100" b="1" spc="275" dirty="0">
                <a:latin typeface="Arial"/>
                <a:cs typeface="Arial"/>
              </a:rPr>
              <a:t> </a:t>
            </a:r>
            <a:r>
              <a:rPr sz="1100" b="1" spc="-25" dirty="0">
                <a:latin typeface="Arial"/>
                <a:cs typeface="Arial"/>
              </a:rPr>
              <a:t>ПО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6466" y="836167"/>
            <a:ext cx="321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работ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36205"/>
            <a:ext cx="8001634" cy="380682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Разработка</a:t>
            </a:r>
            <a:r>
              <a:rPr sz="2000" b="1" i="1" spc="-7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графика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проекта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Уточнить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имеющуюся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Установить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зависимости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между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отдельными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работами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Оценить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трудоемкость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каждой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из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</a:t>
            </a:r>
            <a:endParaRPr sz="2000">
              <a:latin typeface="Microsoft Sans Serif"/>
              <a:cs typeface="Microsoft Sans Serif"/>
            </a:endParaRPr>
          </a:p>
          <a:p>
            <a:pPr marL="826135" lvl="1" indent="-356235">
              <a:lnSpc>
                <a:spcPct val="100000"/>
              </a:lnSpc>
              <a:spcBef>
                <a:spcPts val="484"/>
              </a:spcBef>
              <a:buChar char="–"/>
              <a:tabLst>
                <a:tab pos="82613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Построить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сетевой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график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 marL="281940" marR="125095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Arial"/>
                <a:cs typeface="Arial"/>
              </a:rPr>
              <a:t>Сетевой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график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ориентированный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граф,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котором </a:t>
            </a:r>
            <a:r>
              <a:rPr sz="2000" dirty="0">
                <a:latin typeface="Microsoft Sans Serif"/>
                <a:cs typeface="Microsoft Sans Serif"/>
              </a:rPr>
              <a:t>вершинами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обозначены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дугами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временные </a:t>
            </a:r>
            <a:r>
              <a:rPr sz="2000" spc="-20" dirty="0">
                <a:latin typeface="Microsoft Sans Serif"/>
                <a:cs typeface="Microsoft Sans Serif"/>
              </a:rPr>
              <a:t>взаимосвязи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работ.</a:t>
            </a:r>
            <a:endParaRPr sz="2000">
              <a:latin typeface="Microsoft Sans Serif"/>
              <a:cs typeface="Microsoft Sans Serif"/>
            </a:endParaRPr>
          </a:p>
          <a:p>
            <a:pPr marL="756285" marR="41275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826135" algn="l"/>
                <a:tab pos="4779010" algn="l"/>
              </a:tabLst>
            </a:pPr>
            <a:r>
              <a:rPr sz="2000" dirty="0">
                <a:latin typeface="Microsoft Sans Serif"/>
                <a:cs typeface="Microsoft Sans Serif"/>
              </a:rPr>
              <a:t>	Выделить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критический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путь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spc="780" dirty="0">
                <a:latin typeface="Microsoft Sans Serif"/>
                <a:cs typeface="Microsoft Sans Serif"/>
              </a:rPr>
              <a:t>—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последовательностей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начала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конца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сумма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длительностей которых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максимальна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среди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таких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последовательностей.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2627" y="149352"/>
            <a:ext cx="8243570" cy="6209030"/>
            <a:chOff x="452627" y="149352"/>
            <a:chExt cx="8243570" cy="6209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255" y="4396740"/>
              <a:ext cx="6790632" cy="19613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627" y="149352"/>
              <a:ext cx="8243316" cy="42519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00037" y="106679"/>
            <a:ext cx="8144509" cy="4391025"/>
            <a:chOff x="500037" y="106679"/>
            <a:chExt cx="8144509" cy="43910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37" y="176275"/>
              <a:ext cx="8144256" cy="4152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37" y="106679"/>
              <a:ext cx="1173899" cy="5791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037" y="411479"/>
              <a:ext cx="1173899" cy="5791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0192" y="259079"/>
              <a:ext cx="2561844" cy="5791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6788" y="106679"/>
              <a:ext cx="1431036" cy="5791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7303" y="106679"/>
              <a:ext cx="435864" cy="5791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6243" y="411479"/>
              <a:ext cx="1075944" cy="5791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964" y="763524"/>
              <a:ext cx="443484" cy="5227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3986" y="755903"/>
              <a:ext cx="3538093" cy="5791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4760" y="763524"/>
              <a:ext cx="443483" cy="5227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964" y="1106424"/>
              <a:ext cx="443484" cy="5227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3986" y="1098804"/>
              <a:ext cx="2449957" cy="5791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0752" y="1106424"/>
              <a:ext cx="569976" cy="5227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64" y="1449324"/>
              <a:ext cx="443484" cy="5227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3986" y="1441704"/>
              <a:ext cx="3047365" cy="5791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04760" y="1449324"/>
              <a:ext cx="443483" cy="5227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4964" y="1792224"/>
              <a:ext cx="443484" cy="5227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73986" y="1784603"/>
              <a:ext cx="4856353" cy="5791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04760" y="1792224"/>
              <a:ext cx="443483" cy="5227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4964" y="2153412"/>
              <a:ext cx="443484" cy="5227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73986" y="2147315"/>
              <a:ext cx="4393057" cy="5791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04760" y="2153412"/>
              <a:ext cx="443483" cy="52273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4964" y="2511552"/>
              <a:ext cx="443484" cy="5227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3986" y="2503931"/>
              <a:ext cx="3199765" cy="5791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04760" y="2511552"/>
              <a:ext cx="443483" cy="5227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4964" y="2854452"/>
              <a:ext cx="443484" cy="5227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73986" y="2846831"/>
              <a:ext cx="4220845" cy="5791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04760" y="2854452"/>
              <a:ext cx="443483" cy="5227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4964" y="3226307"/>
              <a:ext cx="443484" cy="5227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73986" y="3218687"/>
              <a:ext cx="4595749" cy="5791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40752" y="3226307"/>
              <a:ext cx="569976" cy="5227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54964" y="3582924"/>
              <a:ext cx="443484" cy="5227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73986" y="3575303"/>
              <a:ext cx="5106289" cy="5791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04760" y="3582924"/>
              <a:ext cx="443483" cy="5227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90956" y="3925824"/>
              <a:ext cx="569976" cy="5227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73986" y="3918203"/>
              <a:ext cx="2661792" cy="5791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04760" y="3925824"/>
              <a:ext cx="443483" cy="522731"/>
            </a:xfrm>
            <a:prstGeom prst="rect">
              <a:avLst/>
            </a:prstGeom>
          </p:spPr>
        </p:pic>
      </p:grp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495274" y="106679"/>
          <a:ext cx="8230234" cy="43884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4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21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00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115570" marR="109220" indent="590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spc="-10" dirty="0">
                          <a:latin typeface="Arial"/>
                          <a:cs typeface="Arial"/>
                        </a:rPr>
                        <a:t>Номер </a:t>
                      </a:r>
                      <a:r>
                        <a:rPr sz="2000" b="1" spc="-25" dirty="0">
                          <a:latin typeface="Arial"/>
                          <a:cs typeface="Arial"/>
                        </a:rPr>
                        <a:t>работы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Название</a:t>
                      </a:r>
                      <a:r>
                        <a:rPr sz="2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работы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44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0" marR="215900" indent="-2197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spc="-10" dirty="0">
                          <a:latin typeface="Arial"/>
                          <a:cs typeface="Arial"/>
                        </a:rPr>
                        <a:t>Длитель- ность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Начало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реализации</a:t>
                      </a:r>
                      <a:r>
                        <a:rPr sz="2000" spc="-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проекта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Постановка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задачи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Разработка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интерфейса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Разработка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модулей</a:t>
                      </a:r>
                      <a:r>
                        <a:rPr sz="20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обработки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данных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Разработка</a:t>
                      </a:r>
                      <a:r>
                        <a:rPr sz="2000" spc="-9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структуры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базы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данных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Заполнение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базы</a:t>
                      </a:r>
                      <a:r>
                        <a:rPr sz="2000" spc="-9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данных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Отладка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программного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комплекса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33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Тестирование</a:t>
                      </a:r>
                      <a:r>
                        <a:rPr sz="20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и</a:t>
                      </a:r>
                      <a:r>
                        <a:rPr sz="2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исправление</a:t>
                      </a:r>
                      <a:r>
                        <a:rPr sz="20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ошибок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46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Составление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программной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документации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46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Завершение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проекта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46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397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64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6466" y="836167"/>
            <a:ext cx="321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работ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12405"/>
            <a:ext cx="7896225" cy="307530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Разработка</a:t>
            </a:r>
            <a:r>
              <a:rPr sz="2000" b="1" i="1" spc="-7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графика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проекта</a:t>
            </a:r>
            <a:endParaRPr sz="20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</a:tabLst>
            </a:pPr>
            <a:r>
              <a:rPr sz="2000" dirty="0">
                <a:latin typeface="Microsoft Sans Serif"/>
                <a:cs typeface="Microsoft Sans Serif"/>
              </a:rPr>
              <a:t>Построить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календарный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график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(диаграмму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Ганта), который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отражает:</a:t>
            </a:r>
            <a:endParaRPr sz="2000">
              <a:latin typeface="Microsoft Sans Serif"/>
              <a:cs typeface="Microsoft Sans Serif"/>
            </a:endParaRPr>
          </a:p>
          <a:p>
            <a:pPr marL="1155700" marR="925194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структуру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полученную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основе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сетевого графика;</a:t>
            </a:r>
            <a:endParaRPr sz="2000">
              <a:latin typeface="Microsoft Sans Serif"/>
              <a:cs typeface="Microsoft Sans Serif"/>
            </a:endParaRPr>
          </a:p>
          <a:p>
            <a:pPr marL="1155700" marR="577215" lvl="2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состав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используемых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ресурсов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распределение между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работами;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11557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календарные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даты,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которым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привязываются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моменты</a:t>
            </a:r>
            <a:endParaRPr sz="2000">
              <a:latin typeface="Microsoft Sans Serif"/>
              <a:cs typeface="Microsoft Sans Serif"/>
            </a:endParaRPr>
          </a:p>
          <a:p>
            <a:pPr marL="11557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начала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завершения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5063" y="1001395"/>
            <a:ext cx="4818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Последовательность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операций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26235"/>
            <a:ext cx="8072120" cy="4886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1435" indent="-343535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Последовательность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операций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-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идентификация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и </a:t>
            </a:r>
            <a:r>
              <a:rPr sz="2000" spc="-10" dirty="0">
                <a:latin typeface="Microsoft Sans Serif"/>
                <a:cs typeface="Microsoft Sans Serif"/>
              </a:rPr>
              <a:t>документирование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логических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взаимосвязей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между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операциями</a:t>
            </a:r>
            <a:endParaRPr sz="2000">
              <a:latin typeface="Microsoft Sans Serif"/>
              <a:cs typeface="Microsoft Sans Serif"/>
            </a:endParaRPr>
          </a:p>
          <a:p>
            <a:pPr marL="165100">
              <a:lnSpc>
                <a:spcPct val="100000"/>
              </a:lnSpc>
              <a:spcBef>
                <a:spcPts val="1800"/>
              </a:spcBef>
            </a:pPr>
            <a:r>
              <a:rPr sz="2000" spc="-10" dirty="0">
                <a:latin typeface="Microsoft Sans Serif"/>
                <a:cs typeface="Microsoft Sans Serif"/>
              </a:rPr>
              <a:t>Входы</a:t>
            </a:r>
            <a:endParaRPr sz="2000">
              <a:latin typeface="Microsoft Sans Serif"/>
              <a:cs typeface="Microsoft Sans Serif"/>
            </a:endParaRPr>
          </a:p>
          <a:p>
            <a:pPr marL="666115" lvl="1" indent="-158115">
              <a:lnSpc>
                <a:spcPct val="100000"/>
              </a:lnSpc>
              <a:spcBef>
                <a:spcPts val="480"/>
              </a:spcBef>
              <a:buChar char="•"/>
              <a:tabLst>
                <a:tab pos="66611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Перечень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операций</a:t>
            </a:r>
            <a:endParaRPr sz="2000">
              <a:latin typeface="Microsoft Sans Serif"/>
              <a:cs typeface="Microsoft Sans Serif"/>
            </a:endParaRPr>
          </a:p>
          <a:p>
            <a:pPr marL="666115" lvl="1" indent="-158115">
              <a:lnSpc>
                <a:spcPct val="100000"/>
              </a:lnSpc>
              <a:spcBef>
                <a:spcPts val="480"/>
              </a:spcBef>
              <a:buChar char="•"/>
              <a:tabLst>
                <a:tab pos="66611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Зависимости</a:t>
            </a:r>
            <a:endParaRPr sz="2000">
              <a:latin typeface="Microsoft Sans Serif"/>
              <a:cs typeface="Microsoft Sans Serif"/>
            </a:endParaRPr>
          </a:p>
          <a:p>
            <a:pPr marL="508000" marR="313055" lvl="1" indent="15811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666115" algn="l"/>
                <a:tab pos="6880225" algn="l"/>
              </a:tabLst>
            </a:pPr>
            <a:r>
              <a:rPr sz="2000" b="1" i="1" dirty="0">
                <a:latin typeface="Arial"/>
                <a:cs typeface="Arial"/>
              </a:rPr>
              <a:t>Контрольные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события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(milestones)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–</a:t>
            </a:r>
            <a:r>
              <a:rPr sz="2000" b="1" i="1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операции</a:t>
            </a:r>
            <a:r>
              <a:rPr sz="2000" dirty="0">
                <a:latin typeface="Microsoft Sans Serif"/>
                <a:cs typeface="Microsoft Sans Serif"/>
              </a:rPr>
              <a:t>	с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spc="-45" dirty="0">
                <a:latin typeface="Microsoft Sans Serif"/>
                <a:cs typeface="Microsoft Sans Serif"/>
              </a:rPr>
              <a:t>результате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исполнения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которых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достигаются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промежуточные </a:t>
            </a:r>
            <a:r>
              <a:rPr sz="2000" spc="-20" dirty="0">
                <a:latin typeface="Microsoft Sans Serif"/>
                <a:cs typeface="Microsoft Sans Serif"/>
              </a:rPr>
              <a:t>цели</a:t>
            </a:r>
            <a:endParaRPr sz="2000">
              <a:latin typeface="Microsoft Sans Serif"/>
              <a:cs typeface="Microsoft Sans Serif"/>
            </a:endParaRPr>
          </a:p>
          <a:p>
            <a:pPr marL="1651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Microsoft Sans Serif"/>
                <a:cs typeface="Microsoft Sans Serif"/>
              </a:rPr>
              <a:t>Методы</a:t>
            </a:r>
            <a:endParaRPr sz="2000">
              <a:latin typeface="Microsoft Sans Serif"/>
              <a:cs typeface="Microsoft Sans Serif"/>
            </a:endParaRPr>
          </a:p>
          <a:p>
            <a:pPr marL="666115" lvl="1" indent="-158115">
              <a:lnSpc>
                <a:spcPct val="100000"/>
              </a:lnSpc>
              <a:spcBef>
                <a:spcPts val="484"/>
              </a:spcBef>
              <a:buChar char="•"/>
              <a:tabLst>
                <a:tab pos="666115" algn="l"/>
              </a:tabLst>
            </a:pPr>
            <a:r>
              <a:rPr sz="2000" spc="-40" dirty="0">
                <a:latin typeface="Microsoft Sans Serif"/>
                <a:cs typeface="Microsoft Sans Serif"/>
              </a:rPr>
              <a:t>Диаграммные </a:t>
            </a:r>
            <a:r>
              <a:rPr sz="2000" spc="-10" dirty="0">
                <a:latin typeface="Microsoft Sans Serif"/>
                <a:cs typeface="Microsoft Sans Serif"/>
              </a:rPr>
              <a:t>методы</a:t>
            </a:r>
            <a:endParaRPr sz="2000">
              <a:latin typeface="Microsoft Sans Serif"/>
              <a:cs typeface="Microsoft Sans Serif"/>
            </a:endParaRPr>
          </a:p>
          <a:p>
            <a:pPr marL="1651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Microsoft Sans Serif"/>
                <a:cs typeface="Microsoft Sans Serif"/>
              </a:rPr>
              <a:t>Результаты</a:t>
            </a:r>
            <a:endParaRPr sz="2000">
              <a:latin typeface="Microsoft Sans Serif"/>
              <a:cs typeface="Microsoft Sans Serif"/>
            </a:endParaRPr>
          </a:p>
          <a:p>
            <a:pPr marL="666115" lvl="1" indent="-158115">
              <a:lnSpc>
                <a:spcPct val="100000"/>
              </a:lnSpc>
              <a:spcBef>
                <a:spcPts val="480"/>
              </a:spcBef>
              <a:buChar char="•"/>
              <a:tabLst>
                <a:tab pos="66611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Сетевая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диаграмма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400" spc="-25" dirty="0">
                <a:latin typeface="Microsoft Sans Serif"/>
                <a:cs typeface="Microsoft Sans Serif"/>
              </a:rPr>
              <a:t>65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1142" y="898016"/>
            <a:ext cx="306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Типы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зависимостей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513458"/>
            <a:ext cx="753110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Finish-</a:t>
            </a:r>
            <a:r>
              <a:rPr sz="2000" spc="-10" dirty="0">
                <a:latin typeface="Microsoft Sans Serif"/>
                <a:cs typeface="Microsoft Sans Serif"/>
              </a:rPr>
              <a:t>to-</a:t>
            </a:r>
            <a:r>
              <a:rPr sz="2000" dirty="0">
                <a:latin typeface="Microsoft Sans Serif"/>
                <a:cs typeface="Microsoft Sans Serif"/>
              </a:rPr>
              <a:t>start</a:t>
            </a:r>
            <a:r>
              <a:rPr sz="2000" spc="-30" dirty="0">
                <a:latin typeface="Microsoft Sans Serif"/>
                <a:cs typeface="Microsoft Sans Serif"/>
              </a:rPr>
              <a:t> (Окончание-</a:t>
            </a:r>
            <a:r>
              <a:rPr sz="2000" dirty="0">
                <a:latin typeface="Microsoft Sans Serif"/>
                <a:cs typeface="Microsoft Sans Serif"/>
              </a:rPr>
              <a:t>начало),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сокращенно </a:t>
            </a:r>
            <a:r>
              <a:rPr sz="2000" dirty="0">
                <a:latin typeface="Microsoft Sans Serif"/>
                <a:cs typeface="Microsoft Sans Serif"/>
              </a:rPr>
              <a:t>FS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(ОН), задача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может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начаться,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пока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3281552"/>
            <a:ext cx="78790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indent="-342900" algn="ctr">
              <a:lnSpc>
                <a:spcPct val="100000"/>
              </a:lnSpc>
              <a:spcBef>
                <a:spcPts val="105"/>
              </a:spcBef>
              <a:buChar char="•"/>
              <a:tabLst>
                <a:tab pos="3429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Start-to-</a:t>
            </a:r>
            <a:r>
              <a:rPr sz="2000" dirty="0">
                <a:latin typeface="Microsoft Sans Serif"/>
                <a:cs typeface="Microsoft Sans Serif"/>
              </a:rPr>
              <a:t>start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(Начало-</a:t>
            </a:r>
            <a:r>
              <a:rPr sz="2000" dirty="0">
                <a:latin typeface="Microsoft Sans Serif"/>
                <a:cs typeface="Microsoft Sans Serif"/>
              </a:rPr>
              <a:t>начало),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сокращенно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SS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(НН),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задача</a:t>
            </a:r>
            <a:endParaRPr sz="2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может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начаться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пор,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пока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началась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127" y="2357627"/>
            <a:ext cx="3142488" cy="8793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7115" y="4643628"/>
            <a:ext cx="2644140" cy="10576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3141" y="1001395"/>
            <a:ext cx="306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Типы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зависимостей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626235"/>
            <a:ext cx="799020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Finish-to-</a:t>
            </a:r>
            <a:r>
              <a:rPr sz="2000" dirty="0">
                <a:latin typeface="Microsoft Sans Serif"/>
                <a:cs typeface="Microsoft Sans Serif"/>
              </a:rPr>
              <a:t>Finish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(Окончание-</a:t>
            </a:r>
            <a:r>
              <a:rPr sz="2000" spc="-20" dirty="0">
                <a:latin typeface="Microsoft Sans Serif"/>
                <a:cs typeface="Microsoft Sans Serif"/>
              </a:rPr>
              <a:t>окончание),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сокращенно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FF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(00), </a:t>
            </a:r>
            <a:r>
              <a:rPr sz="2000" dirty="0">
                <a:latin typeface="Microsoft Sans Serif"/>
                <a:cs typeface="Microsoft Sans Serif"/>
              </a:rPr>
              <a:t>задача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может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закончиться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пор,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пока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закончилась </a:t>
            </a:r>
            <a:r>
              <a:rPr sz="2000" dirty="0">
                <a:latin typeface="Microsoft Sans Serif"/>
                <a:cs typeface="Microsoft Sans Serif"/>
              </a:rPr>
              <a:t>задача</a:t>
            </a:r>
            <a:r>
              <a:rPr sz="2000" spc="-1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015" y="3699128"/>
            <a:ext cx="761492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Start-to-</a:t>
            </a:r>
            <a:r>
              <a:rPr sz="2000" dirty="0">
                <a:latin typeface="Microsoft Sans Serif"/>
                <a:cs typeface="Microsoft Sans Serif"/>
              </a:rPr>
              <a:t>Finish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(Начало-</a:t>
            </a:r>
            <a:r>
              <a:rPr sz="2000" spc="-20" dirty="0">
                <a:latin typeface="Microsoft Sans Serif"/>
                <a:cs typeface="Microsoft Sans Serif"/>
              </a:rPr>
              <a:t>окончание),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10" dirty="0">
                <a:latin typeface="Microsoft Sans Serif"/>
                <a:cs typeface="Microsoft Sans Serif"/>
              </a:rPr>
              <a:t> сокращенно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SF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(НО), задача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может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закончиться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пор,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пока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началась </a:t>
            </a:r>
            <a:r>
              <a:rPr sz="2000" dirty="0">
                <a:latin typeface="Microsoft Sans Serif"/>
                <a:cs typeface="Microsoft Sans Serif"/>
              </a:rPr>
              <a:t>задача</a:t>
            </a:r>
            <a:r>
              <a:rPr sz="2000" spc="-1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2461260"/>
            <a:ext cx="2500883" cy="9677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6408" y="5000244"/>
            <a:ext cx="3546347" cy="8580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2389" y="912367"/>
            <a:ext cx="2903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Ресурсы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проекте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49349"/>
            <a:ext cx="8054975" cy="36245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8765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Ресурс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dirty="0">
                <a:latin typeface="Microsoft Sans Serif"/>
                <a:cs typeface="Microsoft Sans Serif"/>
              </a:rPr>
              <a:t> это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трудовая,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материальная,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финансовая,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техническая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иная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единица,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которая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используется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 проекта.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Microsoft Sans Serif"/>
                <a:cs typeface="Microsoft Sans Serif"/>
              </a:rPr>
              <a:t>Виды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ресурсов:</a:t>
            </a:r>
            <a:endParaRPr sz="2000">
              <a:latin typeface="Microsoft Sans Serif"/>
              <a:cs typeface="Microsoft Sans Serif"/>
            </a:endParaRPr>
          </a:p>
          <a:p>
            <a:pPr marL="355600" marR="8509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  <a:tab pos="1873250" algn="l"/>
              </a:tabLst>
            </a:pPr>
            <a:r>
              <a:rPr sz="2000" i="1" dirty="0">
                <a:latin typeface="Arial"/>
                <a:cs typeface="Arial"/>
              </a:rPr>
              <a:t>Трудовые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spc="475" dirty="0">
                <a:latin typeface="Microsoft Sans Serif"/>
                <a:cs typeface="Microsoft Sans Serif"/>
              </a:rPr>
              <a:t>–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возобновляемые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(исполнители,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машины</a:t>
            </a:r>
            <a:r>
              <a:rPr sz="2000" spc="-50" dirty="0">
                <a:latin typeface="Microsoft Sans Serif"/>
                <a:cs typeface="Microsoft Sans Serif"/>
              </a:rPr>
              <a:t> и </a:t>
            </a:r>
            <a:r>
              <a:rPr sz="2000" spc="-10" dirty="0">
                <a:latin typeface="Microsoft Sans Serif"/>
                <a:cs typeface="Microsoft Sans Serif"/>
              </a:rPr>
              <a:t>оборудование)</a:t>
            </a:r>
            <a:endParaRPr sz="2000">
              <a:latin typeface="Microsoft Sans Serif"/>
              <a:cs typeface="Microsoft Sans Serif"/>
            </a:endParaRPr>
          </a:p>
          <a:p>
            <a:pPr marL="170815" indent="-15811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170815" algn="l"/>
              </a:tabLst>
            </a:pPr>
            <a:r>
              <a:rPr sz="2000" i="1" dirty="0">
                <a:latin typeface="Arial"/>
                <a:cs typeface="Arial"/>
              </a:rPr>
              <a:t>Материальные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10" dirty="0">
                <a:latin typeface="Microsoft Sans Serif"/>
                <a:cs typeface="Microsoft Sans Serif"/>
              </a:rPr>
              <a:t> возобновляемые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(материалы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энергоносители)</a:t>
            </a:r>
            <a:endParaRPr sz="2000">
              <a:latin typeface="Microsoft Sans Serif"/>
              <a:cs typeface="Microsoft Sans Serif"/>
            </a:endParaRPr>
          </a:p>
          <a:p>
            <a:pPr marL="12700" marR="5080" indent="15811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170815" algn="l"/>
                <a:tab pos="1991995" algn="l"/>
              </a:tabLst>
            </a:pPr>
            <a:r>
              <a:rPr sz="2000" i="1" dirty="0">
                <a:latin typeface="Arial"/>
                <a:cs typeface="Arial"/>
              </a:rPr>
              <a:t>Затратные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spc="475" dirty="0">
                <a:latin typeface="Microsoft Sans Serif"/>
                <a:cs typeface="Microsoft Sans Serif"/>
              </a:rPr>
              <a:t>–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различные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виды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денежных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расходов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сопряженных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работами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напрямую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зависят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объема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длительности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7657" y="836167"/>
            <a:ext cx="3949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Характеристики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ресурсов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60322"/>
            <a:ext cx="7915275" cy="52393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318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4318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Доступность</a:t>
            </a:r>
            <a:endParaRPr sz="2000">
              <a:latin typeface="Microsoft Sans Serif"/>
              <a:cs typeface="Microsoft Sans Serif"/>
            </a:endParaRPr>
          </a:p>
          <a:p>
            <a:pPr marL="4318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4318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Стоимость:</a:t>
            </a:r>
            <a:endParaRPr sz="2000">
              <a:latin typeface="Microsoft Sans Serif"/>
              <a:cs typeface="Microsoft Sans Serif"/>
            </a:endParaRPr>
          </a:p>
          <a:p>
            <a:pPr marL="8324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8324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Стандартная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ставка</a:t>
            </a:r>
            <a:endParaRPr sz="2000">
              <a:latin typeface="Microsoft Sans Serif"/>
              <a:cs typeface="Microsoft Sans Serif"/>
            </a:endParaRPr>
          </a:p>
          <a:p>
            <a:pPr marL="832485" lvl="1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83248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Стоимость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использования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355600" marR="73660" indent="-343535">
              <a:lnSpc>
                <a:spcPct val="100000"/>
              </a:lnSpc>
              <a:buFont typeface="Microsoft Sans Serif"/>
              <a:buChar char="•"/>
              <a:tabLst>
                <a:tab pos="355600" algn="l"/>
                <a:tab pos="3225800" algn="l"/>
              </a:tabLst>
            </a:pPr>
            <a:r>
              <a:rPr sz="2000" i="1" spc="-10" dirty="0">
                <a:latin typeface="Arial"/>
                <a:cs typeface="Arial"/>
              </a:rPr>
              <a:t>Универсальный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ресурс</a:t>
            </a:r>
            <a:r>
              <a:rPr sz="2000" i="1" dirty="0">
                <a:latin typeface="Arial"/>
                <a:cs typeface="Arial"/>
              </a:rPr>
              <a:t>	</a:t>
            </a:r>
            <a:r>
              <a:rPr sz="2000" spc="-20" dirty="0">
                <a:latin typeface="Microsoft Sans Serif"/>
                <a:cs typeface="Microsoft Sans Serif"/>
              </a:rPr>
              <a:t>(прототип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ресурса)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используется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 </a:t>
            </a:r>
            <a:r>
              <a:rPr sz="2000" spc="-10" dirty="0">
                <a:latin typeface="Microsoft Sans Serif"/>
                <a:cs typeface="Microsoft Sans Serif"/>
              </a:rPr>
              <a:t>определения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требований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персоналу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например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 </a:t>
            </a:r>
            <a:r>
              <a:rPr sz="2000" spc="-10" dirty="0">
                <a:latin typeface="Microsoft Sans Serif"/>
                <a:cs typeface="Microsoft Sans Serif"/>
              </a:rPr>
              <a:t>тестировщикам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разработчикам.</a:t>
            </a:r>
            <a:endParaRPr sz="2000">
              <a:latin typeface="Microsoft Sans Serif"/>
              <a:cs typeface="Microsoft Sans Serif"/>
            </a:endParaRPr>
          </a:p>
          <a:p>
            <a:pPr marL="355600" marR="34671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i="1" dirty="0">
                <a:latin typeface="Arial"/>
                <a:cs typeface="Arial"/>
              </a:rPr>
              <a:t>Выделенный</a:t>
            </a:r>
            <a:r>
              <a:rPr sz="2000" i="1" spc="-8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ресурс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формально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выделенный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 </a:t>
            </a:r>
            <a:r>
              <a:rPr sz="2000" dirty="0">
                <a:latin typeface="Microsoft Sans Serif"/>
                <a:cs typeface="Microsoft Sans Serif"/>
              </a:rPr>
              <a:t>любого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назначения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имеющегося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(по </a:t>
            </a:r>
            <a:r>
              <a:rPr sz="2000" spc="-10" dirty="0">
                <a:latin typeface="Microsoft Sans Serif"/>
                <a:cs typeface="Microsoft Sans Serif"/>
              </a:rPr>
              <a:t>умолчанию).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Выбор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данного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типа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резервирования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влияет</a:t>
            </a:r>
            <a:r>
              <a:rPr sz="2000" spc="-25" dirty="0">
                <a:latin typeface="Microsoft Sans Serif"/>
                <a:cs typeface="Microsoft Sans Serif"/>
              </a:rPr>
              <a:t> на </a:t>
            </a:r>
            <a:r>
              <a:rPr sz="2000" dirty="0">
                <a:latin typeface="Microsoft Sans Serif"/>
                <a:cs typeface="Microsoft Sans Serif"/>
              </a:rPr>
              <a:t>доступность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загрузку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ресурса.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i="1" dirty="0">
                <a:latin typeface="Arial"/>
                <a:cs typeface="Arial"/>
              </a:rPr>
              <a:t>Предложенный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ресурс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ожидающий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выделения </a:t>
            </a:r>
            <a:r>
              <a:rPr sz="2000" dirty="0">
                <a:latin typeface="Microsoft Sans Serif"/>
                <a:cs typeface="Microsoft Sans Serif"/>
              </a:rPr>
              <a:t>ресурсов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еще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утвержденного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назначения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задачи.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Такое </a:t>
            </a:r>
            <a:r>
              <a:rPr sz="2000" spc="-20" dirty="0">
                <a:latin typeface="Microsoft Sans Serif"/>
                <a:cs typeface="Microsoft Sans Serif"/>
              </a:rPr>
              <a:t>назначение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уменьшает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доступности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работы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другим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проектам.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1702435"/>
            <a:ext cx="805815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  <a:tabLst>
                <a:tab pos="285115" algn="l"/>
                <a:tab pos="2364105" algn="l"/>
                <a:tab pos="3411220" algn="l"/>
                <a:tab pos="4773930" algn="l"/>
                <a:tab pos="5263515" algn="l"/>
                <a:tab pos="5883910" algn="l"/>
                <a:tab pos="6969125" algn="l"/>
              </a:tabLst>
            </a:pPr>
            <a:r>
              <a:rPr sz="2000" spc="420" dirty="0">
                <a:latin typeface="Microsoft Sans Serif"/>
                <a:cs typeface="Microsoft Sans Serif"/>
              </a:rPr>
              <a:t>🞂</a:t>
            </a:r>
            <a:r>
              <a:rPr sz="2000" dirty="0">
                <a:latin typeface="Microsoft Sans Serif"/>
                <a:cs typeface="Microsoft Sans Serif"/>
              </a:rPr>
              <a:t>​	</a:t>
            </a:r>
            <a:r>
              <a:rPr sz="2000" i="1" spc="-10" dirty="0">
                <a:latin typeface="Arial"/>
                <a:cs typeface="Arial"/>
              </a:rPr>
              <a:t>Длительность</a:t>
            </a:r>
            <a:r>
              <a:rPr sz="2000" i="1" dirty="0">
                <a:latin typeface="Arial"/>
                <a:cs typeface="Arial"/>
              </a:rPr>
              <a:t>	</a:t>
            </a:r>
            <a:r>
              <a:rPr sz="2000" i="1" spc="-10" dirty="0">
                <a:latin typeface="Arial"/>
                <a:cs typeface="Arial"/>
              </a:rPr>
              <a:t>задачи</a:t>
            </a:r>
            <a:r>
              <a:rPr sz="2000" i="1" dirty="0">
                <a:latin typeface="Arial"/>
                <a:cs typeface="Arial"/>
              </a:rPr>
              <a:t>	</a:t>
            </a:r>
            <a:r>
              <a:rPr sz="2000" i="1" spc="-10" dirty="0">
                <a:latin typeface="Arial"/>
                <a:cs typeface="Arial"/>
              </a:rPr>
              <a:t>(Duration)</a:t>
            </a:r>
            <a:r>
              <a:rPr sz="2000" i="1" dirty="0">
                <a:latin typeface="Arial"/>
                <a:cs typeface="Arial"/>
              </a:rPr>
              <a:t>	</a:t>
            </a:r>
            <a:r>
              <a:rPr sz="2000" spc="780" dirty="0">
                <a:latin typeface="Microsoft Sans Serif"/>
                <a:cs typeface="Microsoft Sans Serif"/>
              </a:rPr>
              <a:t>—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5" dirty="0">
                <a:latin typeface="Microsoft Sans Serif"/>
                <a:cs typeface="Microsoft Sans Serif"/>
              </a:rPr>
              <a:t>это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период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0" dirty="0">
                <a:latin typeface="Microsoft Sans Serif"/>
                <a:cs typeface="Microsoft Sans Serif"/>
              </a:rPr>
              <a:t>рабочего </a:t>
            </a:r>
            <a:r>
              <a:rPr sz="2000" dirty="0">
                <a:latin typeface="Microsoft Sans Serif"/>
                <a:cs typeface="Microsoft Sans Serif"/>
              </a:rPr>
              <a:t>времени,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необходим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задачи.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85115" algn="l"/>
              </a:tabLst>
            </a:pPr>
            <a:r>
              <a:rPr sz="2000" spc="420" dirty="0">
                <a:latin typeface="Microsoft Sans Serif"/>
                <a:cs typeface="Microsoft Sans Serif"/>
              </a:rPr>
              <a:t>🞂</a:t>
            </a:r>
            <a:r>
              <a:rPr sz="2000" dirty="0">
                <a:latin typeface="Microsoft Sans Serif"/>
                <a:cs typeface="Microsoft Sans Serif"/>
              </a:rPr>
              <a:t>​	</a:t>
            </a:r>
            <a:r>
              <a:rPr sz="2000" i="1" dirty="0">
                <a:latin typeface="Arial"/>
                <a:cs typeface="Arial"/>
              </a:rPr>
              <a:t>Трудозатраты</a:t>
            </a:r>
            <a:r>
              <a:rPr sz="2000" i="1" spc="204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(Work)</a:t>
            </a:r>
            <a:r>
              <a:rPr sz="2000" i="1" spc="19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2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время,</a:t>
            </a:r>
            <a:r>
              <a:rPr sz="2000" spc="2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затраченное</a:t>
            </a:r>
            <a:r>
              <a:rPr sz="2000" spc="2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сотрудниками</a:t>
            </a:r>
            <a:r>
              <a:rPr sz="2000" spc="2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</a:t>
            </a:r>
            <a:endParaRPr sz="2000">
              <a:latin typeface="Microsoft Sans Serif"/>
              <a:cs typeface="Microsoft Sans Serif"/>
            </a:endParaRPr>
          </a:p>
          <a:p>
            <a:pPr marL="285115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получение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результата</a:t>
            </a:r>
            <a:r>
              <a:rPr sz="2000" i="1" spc="-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55570" y="988567"/>
            <a:ext cx="3987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Характеристики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операций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3540" y="1473149"/>
            <a:ext cx="7752715" cy="2545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527685" algn="l"/>
              </a:tabLst>
            </a:pPr>
            <a:r>
              <a:rPr sz="2000" b="1" i="1" dirty="0">
                <a:latin typeface="Arial"/>
                <a:cs typeface="Arial"/>
              </a:rPr>
              <a:t>Назначение</a:t>
            </a:r>
            <a:r>
              <a:rPr sz="2000" b="1" i="1" spc="-7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это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сопоставление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перечня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трудовых, материальных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затратных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ресурсов,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будут задействованы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выполнении.</a:t>
            </a:r>
            <a:endParaRPr sz="2000">
              <a:latin typeface="Microsoft Sans Serif"/>
              <a:cs typeface="Microsoft Sans Serif"/>
            </a:endParaRPr>
          </a:p>
          <a:p>
            <a:pPr marL="527685" indent="-514984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527685" algn="l"/>
              </a:tabLst>
            </a:pPr>
            <a:r>
              <a:rPr sz="2000" b="1" i="1" dirty="0">
                <a:latin typeface="Arial"/>
                <a:cs typeface="Arial"/>
              </a:rPr>
              <a:t>Объем</a:t>
            </a:r>
            <a:r>
              <a:rPr sz="2000" b="1" i="1" spc="-8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назначения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(процент)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рабочего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по</a:t>
            </a:r>
            <a:endParaRPr sz="2000">
              <a:latin typeface="Microsoft Sans Serif"/>
              <a:cs typeface="Microsoft Sans Serif"/>
            </a:endParaRPr>
          </a:p>
          <a:p>
            <a:pPr marL="527685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индивидуальному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календарю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ресурса.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2863215">
              <a:lnSpc>
                <a:spcPct val="100000"/>
              </a:lnSpc>
              <a:spcBef>
                <a:spcPts val="1975"/>
              </a:spcBef>
            </a:pPr>
            <a:r>
              <a:rPr sz="24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Трудозатраты</a:t>
            </a:r>
            <a:r>
              <a:rPr sz="24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задачи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2345" y="953769"/>
            <a:ext cx="19996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Назначение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6225" y="4189198"/>
            <a:ext cx="2910066" cy="4317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0240" y="4812919"/>
            <a:ext cx="791845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Microsoft Sans Serif"/>
                <a:cs typeface="Microsoft Sans Serif"/>
              </a:rPr>
              <a:t>где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solidFill>
                  <a:srgbClr val="45969F"/>
                </a:solidFill>
                <a:latin typeface="Arial"/>
                <a:cs typeface="Arial"/>
              </a:rPr>
              <a:t>L</a:t>
            </a:r>
            <a:r>
              <a:rPr sz="2000" b="1" i="1" spc="-30" dirty="0">
                <a:solidFill>
                  <a:srgbClr val="45969F"/>
                </a:solidFill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10" dirty="0">
                <a:latin typeface="Microsoft Sans Serif"/>
                <a:cs typeface="Microsoft Sans Serif"/>
              </a:rPr>
              <a:t> длительность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задачи,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solidFill>
                  <a:srgbClr val="45969F"/>
                </a:solidFill>
                <a:latin typeface="Arial"/>
                <a:cs typeface="Arial"/>
              </a:rPr>
              <a:t>V</a:t>
            </a:r>
            <a:r>
              <a:rPr sz="2000" b="1" i="1" spc="-30" dirty="0">
                <a:solidFill>
                  <a:srgbClr val="45969F"/>
                </a:solidFill>
                <a:latin typeface="Arial"/>
                <a:cs typeface="Arial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объем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назначений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ресурса,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b="1" i="1" dirty="0">
                <a:solidFill>
                  <a:srgbClr val="45969F"/>
                </a:solidFill>
                <a:latin typeface="Arial"/>
                <a:cs typeface="Arial"/>
              </a:rPr>
              <a:t>H</a:t>
            </a:r>
            <a:r>
              <a:rPr sz="2000" b="1" i="1" spc="-40" dirty="0">
                <a:solidFill>
                  <a:srgbClr val="45969F"/>
                </a:solidFill>
                <a:latin typeface="Arial"/>
                <a:cs typeface="Arial"/>
              </a:rPr>
              <a:t> </a:t>
            </a:r>
            <a:r>
              <a:rPr sz="2000" spc="475" dirty="0">
                <a:latin typeface="Microsoft Sans Serif"/>
                <a:cs typeface="Microsoft Sans Serif"/>
              </a:rPr>
              <a:t>– </a:t>
            </a:r>
            <a:r>
              <a:rPr sz="2000" spc="-10" dirty="0">
                <a:latin typeface="Microsoft Sans Serif"/>
                <a:cs typeface="Microsoft Sans Serif"/>
              </a:rPr>
              <a:t>ежедневная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длительность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ресурса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часах,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сумма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берется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назначенным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задаче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трудовым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ресурсам.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0292" y="1316507"/>
            <a:ext cx="7473950" cy="359282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00"/>
              </a:spcBef>
            </a:pPr>
            <a:r>
              <a:rPr sz="1900" b="1" dirty="0">
                <a:latin typeface="Calibri"/>
                <a:cs typeface="Calibri"/>
              </a:rPr>
              <a:t>Требования</a:t>
            </a:r>
            <a:r>
              <a:rPr sz="1900" b="1" spc="32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к</a:t>
            </a:r>
            <a:r>
              <a:rPr sz="1900" b="1" spc="31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продукту</a:t>
            </a:r>
            <a:r>
              <a:rPr sz="1900" b="1" spc="-5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и</a:t>
            </a:r>
            <a:r>
              <a:rPr sz="1900" b="1" spc="-6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процессу</a:t>
            </a:r>
            <a:endParaRPr sz="1900">
              <a:latin typeface="Calibri"/>
              <a:cs typeface="Calibri"/>
            </a:endParaRPr>
          </a:p>
          <a:p>
            <a:pPr marL="12700" marR="721360" algn="just">
              <a:lnSpc>
                <a:spcPct val="100000"/>
              </a:lnSpc>
              <a:spcBef>
                <a:spcPts val="600"/>
              </a:spcBef>
            </a:pPr>
            <a:r>
              <a:rPr sz="1900" spc="-20" dirty="0">
                <a:latin typeface="Calibri"/>
                <a:cs typeface="Calibri"/>
              </a:rPr>
              <a:t>Условия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выполнения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режим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работы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ПО,</a:t>
            </a:r>
            <a:r>
              <a:rPr sz="1900" spc="3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ограничения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на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среду исполнения;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определение принципов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взаимодействия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с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другими программами.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036445" algn="l"/>
              </a:tabLst>
            </a:pPr>
            <a:r>
              <a:rPr sz="1900" b="1" spc="-10" dirty="0">
                <a:latin typeface="Calibri"/>
                <a:cs typeface="Calibri"/>
              </a:rPr>
              <a:t>Функциональные</a:t>
            </a:r>
            <a:r>
              <a:rPr sz="1900" b="1" dirty="0">
                <a:latin typeface="Calibri"/>
                <a:cs typeface="Calibri"/>
              </a:rPr>
              <a:t>	требования</a:t>
            </a:r>
            <a:r>
              <a:rPr sz="1900" b="1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определяют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назначение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функции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системы.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  <a:tabLst>
                <a:tab pos="2297430" algn="l"/>
              </a:tabLst>
            </a:pPr>
            <a:r>
              <a:rPr sz="1900" b="1" spc="-10" dirty="0">
                <a:latin typeface="Calibri"/>
                <a:cs typeface="Calibri"/>
              </a:rPr>
              <a:t>Нефункциональные</a:t>
            </a:r>
            <a:r>
              <a:rPr sz="1900" b="1" dirty="0">
                <a:latin typeface="Calibri"/>
                <a:cs typeface="Calibri"/>
              </a:rPr>
              <a:t>	требования</a:t>
            </a:r>
            <a:r>
              <a:rPr sz="1900" b="1" spc="2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определяют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условия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исполнения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ПО, </a:t>
            </a:r>
            <a:r>
              <a:rPr sz="1900" dirty="0">
                <a:latin typeface="Calibri"/>
                <a:cs typeface="Calibri"/>
              </a:rPr>
              <a:t>переносимости</a:t>
            </a:r>
            <a:r>
              <a:rPr sz="1900" spc="3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доступа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к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данным.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347470" algn="l"/>
              </a:tabLst>
            </a:pPr>
            <a:r>
              <a:rPr sz="1900" b="1" spc="-10" dirty="0">
                <a:latin typeface="Calibri"/>
                <a:cs typeface="Calibri"/>
              </a:rPr>
              <a:t>Системные</a:t>
            </a:r>
            <a:r>
              <a:rPr sz="1900" b="1" dirty="0">
                <a:latin typeface="Calibri"/>
                <a:cs typeface="Calibri"/>
              </a:rPr>
              <a:t>	требования</a:t>
            </a:r>
            <a:r>
              <a:rPr sz="1900" b="1" spc="-3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-</a:t>
            </a:r>
            <a:r>
              <a:rPr sz="1900" b="1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требования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к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программной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системе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в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целом.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61136" y="426796"/>
            <a:ext cx="4202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ТРЕБОВАНИЯ</a:t>
            </a:r>
            <a:r>
              <a:rPr sz="40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</a:t>
            </a:r>
            <a:r>
              <a:rPr sz="4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endParaRPr sz="4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4503" y="978153"/>
            <a:ext cx="17900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Типы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задач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1842" y="1688693"/>
            <a:ext cx="6876415" cy="130619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09245" indent="-296545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Font typeface="Microsoft Sans Serif"/>
              <a:buChar char="•"/>
              <a:tabLst>
                <a:tab pos="309245" algn="l"/>
              </a:tabLst>
            </a:pP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Fixed</a:t>
            </a:r>
            <a:r>
              <a:rPr sz="2000" b="1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Duration</a:t>
            </a:r>
            <a:r>
              <a:rPr sz="2000" b="1" i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(Фиксированная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длительность,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ФД)</a:t>
            </a:r>
            <a:endParaRPr sz="2000">
              <a:latin typeface="Arial"/>
              <a:cs typeface="Arial"/>
            </a:endParaRPr>
          </a:p>
          <a:p>
            <a:pPr marL="309245" indent="-296545">
              <a:lnSpc>
                <a:spcPct val="100000"/>
              </a:lnSpc>
              <a:spcBef>
                <a:spcPts val="960"/>
              </a:spcBef>
              <a:buFont typeface="Microsoft Sans Serif"/>
              <a:buChar char="•"/>
              <a:tabLst>
                <a:tab pos="309245" algn="l"/>
              </a:tabLst>
            </a:pP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Fixed</a:t>
            </a:r>
            <a:r>
              <a:rPr sz="2000" b="1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Units</a:t>
            </a:r>
            <a:r>
              <a:rPr sz="20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(Фиксированный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объем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ресурсов,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ФОР)</a:t>
            </a:r>
            <a:endParaRPr sz="2000">
              <a:latin typeface="Arial"/>
              <a:cs typeface="Arial"/>
            </a:endParaRPr>
          </a:p>
          <a:p>
            <a:pPr marL="309245" indent="-296545">
              <a:lnSpc>
                <a:spcPct val="100000"/>
              </a:lnSpc>
              <a:spcBef>
                <a:spcPts val="960"/>
              </a:spcBef>
              <a:buClr>
                <a:srgbClr val="000000"/>
              </a:buClr>
              <a:buFont typeface="Microsoft Sans Serif"/>
              <a:buChar char="•"/>
              <a:tabLst>
                <a:tab pos="309245" algn="l"/>
              </a:tabLst>
            </a:pP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Fixed</a:t>
            </a:r>
            <a:r>
              <a:rPr sz="20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Work</a:t>
            </a:r>
            <a:r>
              <a:rPr sz="2000" b="1" i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(фиксированные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трудозатраты,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ФТ)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5746" y="963929"/>
            <a:ext cx="7133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Взаимосвязь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свойств для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задач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разных</a:t>
            </a:r>
            <a:r>
              <a:rPr sz="2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типов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1995" y="1714410"/>
          <a:ext cx="8023225" cy="193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7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316" marR="316" marT="316" marB="31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Длительности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134936" marB="31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Трудозатрат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134936" marB="31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891540" marR="292100" indent="-595630">
                        <a:lnSpc>
                          <a:spcPct val="104099"/>
                        </a:lnSpc>
                        <a:spcBef>
                          <a:spcPts val="165"/>
                        </a:spcBef>
                      </a:pPr>
                      <a:r>
                        <a:rPr sz="1300" b="1" dirty="0">
                          <a:latin typeface="Verdana"/>
                          <a:cs typeface="Verdana"/>
                        </a:rPr>
                        <a:t>Объема</a:t>
                      </a:r>
                      <a:r>
                        <a:rPr sz="1300" b="1" spc="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00" b="1" spc="-10" dirty="0">
                          <a:latin typeface="Verdana"/>
                          <a:cs typeface="Verdana"/>
                        </a:rPr>
                        <a:t>назначения ресурса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21271" marB="31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397510" marR="384810" indent="58419">
                        <a:lnSpc>
                          <a:spcPct val="104099"/>
                        </a:lnSpc>
                        <a:spcBef>
                          <a:spcPts val="165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Состава ресурсов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21271" marB="316"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Изменяется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6511" marB="316"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25" dirty="0">
                          <a:latin typeface="Verdana"/>
                          <a:cs typeface="Verdana"/>
                        </a:rPr>
                        <a:t>ФОР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25" dirty="0">
                          <a:latin typeface="Verdana"/>
                          <a:cs typeface="Verdana"/>
                        </a:rPr>
                        <a:t>ФД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 marR="562610">
                        <a:lnSpc>
                          <a:spcPct val="103099"/>
                        </a:lnSpc>
                        <a:spcBef>
                          <a:spcPts val="229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Объем назначения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2952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25" dirty="0">
                          <a:latin typeface="Verdana"/>
                          <a:cs typeface="Verdana"/>
                        </a:rPr>
                        <a:t>ФТ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 marR="593090">
                        <a:lnSpc>
                          <a:spcPct val="104299"/>
                        </a:lnSpc>
                        <a:spcBef>
                          <a:spcPts val="21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Объем назначения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2698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316" marR="316" marT="35876" marB="316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6076" y="4593335"/>
          <a:ext cx="8237855" cy="1468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0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0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10396" marR="10396" marT="10396" marB="1039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Длительности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145016" marB="1039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Трудозатрат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145016" marB="1039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988694" marR="374650" indent="-612140">
                        <a:lnSpc>
                          <a:spcPct val="104299"/>
                        </a:lnSpc>
                        <a:spcBef>
                          <a:spcPts val="160"/>
                        </a:spcBef>
                      </a:pPr>
                      <a:r>
                        <a:rPr sz="1300" b="1" dirty="0">
                          <a:latin typeface="Verdana"/>
                          <a:cs typeface="Verdana"/>
                        </a:rPr>
                        <a:t>Объема</a:t>
                      </a:r>
                      <a:r>
                        <a:rPr sz="1300" b="1" spc="254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300" b="1" spc="-10" dirty="0">
                          <a:latin typeface="Verdana"/>
                          <a:cs typeface="Verdana"/>
                        </a:rPr>
                        <a:t>назначения ресурса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30716" marB="10396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431165" marR="420370" indent="62230">
                        <a:lnSpc>
                          <a:spcPct val="104299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Состава ресурсов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30716" marB="10396"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300" b="1" spc="-10" dirty="0">
                          <a:latin typeface="Verdana"/>
                          <a:cs typeface="Verdana"/>
                        </a:rPr>
                        <a:t>Изменяется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6591" marB="10396"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25" dirty="0">
                          <a:latin typeface="Verdana"/>
                          <a:cs typeface="Verdana"/>
                        </a:rPr>
                        <a:t>ФОР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956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956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956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956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Длительность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956" marB="10396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spc="-25" dirty="0">
                          <a:latin typeface="Verdana"/>
                          <a:cs typeface="Verdana"/>
                        </a:rPr>
                        <a:t>ФД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321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321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Объем</a:t>
                      </a:r>
                      <a:endParaRPr sz="1300">
                        <a:latin typeface="Verdana"/>
                        <a:cs typeface="Verdana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назначения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321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321" marB="10396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spc="-10" dirty="0">
                          <a:latin typeface="Verdana"/>
                          <a:cs typeface="Verdana"/>
                        </a:rPr>
                        <a:t>Трудозатраты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10396" marR="10396" marT="45321" marB="10396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373883" y="4008882"/>
            <a:ext cx="4544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Фиксированный</a:t>
            </a:r>
            <a:r>
              <a:rPr sz="24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объем</a:t>
            </a:r>
            <a:r>
              <a:rPr sz="24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работ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8" y="1235989"/>
            <a:ext cx="7874000" cy="46926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79623" y="5869635"/>
            <a:ext cx="4537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Календарный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график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проекта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8464" y="1001395"/>
            <a:ext cx="321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Планирование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работ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072" y="1676400"/>
            <a:ext cx="8144256" cy="30053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7989" y="912367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1549349"/>
            <a:ext cx="7620000" cy="2788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525" dirty="0">
                <a:latin typeface="Microsoft Sans Serif"/>
                <a:cs typeface="Microsoft Sans Serif"/>
              </a:rPr>
              <a:t>–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неопределенности,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негативно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влияющие</a:t>
            </a:r>
            <a:r>
              <a:rPr sz="2000" spc="-25" dirty="0">
                <a:latin typeface="Microsoft Sans Serif"/>
                <a:cs typeface="Microsoft Sans Serif"/>
              </a:rPr>
              <a:t> на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проект,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вплоть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полного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провала.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000" i="1" dirty="0">
                <a:latin typeface="Arial"/>
                <a:cs typeface="Arial"/>
              </a:rPr>
              <a:t>Риски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проекта,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влияющие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на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его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spc="-20" dirty="0">
                <a:latin typeface="Arial"/>
                <a:cs typeface="Arial"/>
              </a:rPr>
              <a:t>ход:</a:t>
            </a:r>
            <a:endParaRPr sz="2000">
              <a:latin typeface="Arial"/>
              <a:cs typeface="Arial"/>
            </a:endParaRPr>
          </a:p>
          <a:p>
            <a:pPr marL="354330" marR="172085" indent="-342265" algn="just">
              <a:lnSpc>
                <a:spcPct val="100000"/>
              </a:lnSpc>
              <a:spcBef>
                <a:spcPts val="439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Технологические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риски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недостаточная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производительность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и 	</a:t>
            </a:r>
            <a:r>
              <a:rPr sz="1800" spc="-20" dirty="0">
                <a:latin typeface="Microsoft Sans Serif"/>
                <a:cs typeface="Microsoft Sans Serif"/>
              </a:rPr>
              <a:t>гибкость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используемых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технологий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инструментов.</a:t>
            </a:r>
            <a:endParaRPr sz="1800">
              <a:latin typeface="Microsoft Sans Serif"/>
              <a:cs typeface="Microsoft Sans Serif"/>
            </a:endParaRPr>
          </a:p>
          <a:p>
            <a:pPr marL="354330" marR="60960" indent="-342265" algn="just">
              <a:lnSpc>
                <a:spcPct val="100000"/>
              </a:lnSpc>
              <a:spcBef>
                <a:spcPts val="43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Кадровые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риски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spc="735" dirty="0">
                <a:latin typeface="Microsoft Sans Serif"/>
                <a:cs typeface="Microsoft Sans Serif"/>
              </a:rPr>
              <a:t>—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вероятность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набрать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i="1" dirty="0">
                <a:latin typeface="Arial"/>
                <a:cs typeface="Arial"/>
              </a:rPr>
              <a:t>команду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или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набрать 	</a:t>
            </a:r>
            <a:r>
              <a:rPr sz="1800" dirty="0">
                <a:latin typeface="Microsoft Sans Serif"/>
                <a:cs typeface="Microsoft Sans Serif"/>
              </a:rPr>
              <a:t>неподходящую,</a:t>
            </a:r>
            <a:r>
              <a:rPr sz="1800" spc="-10" dirty="0">
                <a:latin typeface="Microsoft Sans Serif"/>
                <a:cs typeface="Microsoft Sans Serif"/>
              </a:rPr>
              <a:t> возможность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отсутствия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у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членов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необходимых 	</a:t>
            </a:r>
            <a:r>
              <a:rPr sz="1800" dirty="0">
                <a:latin typeface="Microsoft Sans Serif"/>
                <a:cs typeface="Microsoft Sans Serif"/>
              </a:rPr>
              <a:t>навыков,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возможность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их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низкой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производительности,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вероятность 	</a:t>
            </a:r>
            <a:r>
              <a:rPr sz="1800" spc="-20" dirty="0">
                <a:latin typeface="Microsoft Sans Serif"/>
                <a:cs typeface="Microsoft Sans Serif"/>
              </a:rPr>
              <a:t>возникновения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серьезных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конфликтов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2814" y="880363"/>
            <a:ext cx="3738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800" b="1"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23486"/>
            <a:ext cx="7920355" cy="3757929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spc="-10" dirty="0">
                <a:latin typeface="Microsoft Sans Serif"/>
                <a:cs typeface="Microsoft Sans Serif"/>
              </a:rPr>
              <a:t>Риски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проекта,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влияющие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на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его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ход:</a:t>
            </a:r>
            <a:endParaRPr sz="24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требований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изменений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 </a:t>
            </a:r>
            <a:r>
              <a:rPr sz="2000" spc="-10" dirty="0">
                <a:latin typeface="Microsoft Sans Serif"/>
                <a:cs typeface="Microsoft Sans Serif"/>
              </a:rPr>
              <a:t>результатам.</a:t>
            </a:r>
            <a:endParaRPr sz="2000">
              <a:latin typeface="Microsoft Sans Serif"/>
              <a:cs typeface="Microsoft Sans Serif"/>
            </a:endParaRPr>
          </a:p>
          <a:p>
            <a:pPr marL="355600" marR="889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Коммерческие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вероятность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неправильной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оценки </a:t>
            </a:r>
            <a:r>
              <a:rPr sz="2000" spc="-40" dirty="0">
                <a:latin typeface="Microsoft Sans Serif"/>
                <a:cs typeface="Microsoft Sans Serif"/>
              </a:rPr>
              <a:t>коммерческих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составляющих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проекта: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неверной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оценки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рынков </a:t>
            </a:r>
            <a:r>
              <a:rPr sz="2000" dirty="0">
                <a:latin typeface="Microsoft Sans Serif"/>
                <a:cs typeface="Microsoft Sans Serif"/>
              </a:rPr>
              <a:t>сбыта,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времени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стоимости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проекта;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возможность </a:t>
            </a:r>
            <a:r>
              <a:rPr sz="2000" dirty="0">
                <a:latin typeface="Microsoft Sans Serif"/>
                <a:cs typeface="Microsoft Sans Serif"/>
              </a:rPr>
              <a:t>непредвиденных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расходов.</a:t>
            </a:r>
            <a:endParaRPr sz="2000">
              <a:latin typeface="Microsoft Sans Serif"/>
              <a:cs typeface="Microsoft Sans Serif"/>
            </a:endParaRPr>
          </a:p>
          <a:p>
            <a:pPr marL="355600" marR="730250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Управленческие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вероятность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выбора </a:t>
            </a:r>
            <a:r>
              <a:rPr sz="2000" dirty="0">
                <a:latin typeface="Microsoft Sans Serif"/>
                <a:cs typeface="Microsoft Sans Serif"/>
              </a:rPr>
              <a:t>неправильных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целей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проекта</a:t>
            </a:r>
            <a:r>
              <a:rPr sz="2000" dirty="0">
                <a:latin typeface="Microsoft Sans Serif"/>
                <a:cs typeface="Microsoft Sans Serif"/>
              </a:rPr>
              <a:t>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недостаточного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контроля </a:t>
            </a:r>
            <a:r>
              <a:rPr sz="2000" dirty="0">
                <a:latin typeface="Microsoft Sans Serif"/>
                <a:cs typeface="Microsoft Sans Serif"/>
              </a:rPr>
              <a:t>состояния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принятия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неправильных </a:t>
            </a:r>
            <a:r>
              <a:rPr sz="2000" dirty="0">
                <a:latin typeface="Microsoft Sans Serif"/>
                <a:cs typeface="Microsoft Sans Serif"/>
              </a:rPr>
              <a:t>решений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неэффективных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мер</a:t>
            </a:r>
            <a:r>
              <a:rPr sz="2400" spc="-20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1789" y="836167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36205"/>
            <a:ext cx="6936740" cy="167258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spc="-10" dirty="0">
                <a:latin typeface="Microsoft Sans Serif"/>
                <a:cs typeface="Microsoft Sans Serif"/>
              </a:rPr>
              <a:t>Риски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проекта,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влияющие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ход: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Производственные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невозможность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или </a:t>
            </a:r>
            <a:r>
              <a:rPr sz="2000" dirty="0">
                <a:latin typeface="Microsoft Sans Serif"/>
                <a:cs typeface="Microsoft Sans Serif"/>
              </a:rPr>
              <a:t>нерентабельность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производства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продукции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сбои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в </a:t>
            </a:r>
            <a:r>
              <a:rPr sz="2000" spc="-10" dirty="0">
                <a:latin typeface="Microsoft Sans Serif"/>
                <a:cs typeface="Microsoft Sans Serif"/>
              </a:rPr>
              <a:t>производстве.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производстве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достаточно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малы, </a:t>
            </a:r>
            <a:r>
              <a:rPr sz="2000" dirty="0">
                <a:latin typeface="Microsoft Sans Serif"/>
                <a:cs typeface="Microsoft Sans Serif"/>
              </a:rPr>
              <a:t>сводятся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сбоям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изготовлении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коробок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продуктом.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7989" y="912367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65884"/>
            <a:ext cx="8061959" cy="36226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Microsoft Sans Serif"/>
                <a:cs typeface="Microsoft Sans Serif"/>
              </a:rPr>
              <a:t>Риски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влияющие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результаты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 marL="355600" marR="330835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Технические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неуспеха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достижении </a:t>
            </a:r>
            <a:r>
              <a:rPr sz="2000" spc="-20" dirty="0">
                <a:latin typeface="Microsoft Sans Serif"/>
                <a:cs typeface="Microsoft Sans Serif"/>
              </a:rPr>
              <a:t>запланированных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показателей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качества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результатов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 </a:t>
            </a:r>
            <a:r>
              <a:rPr sz="2000" dirty="0">
                <a:latin typeface="Microsoft Sans Serif"/>
                <a:cs typeface="Microsoft Sans Serif"/>
              </a:rPr>
              <a:t>вероятность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вообще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получить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нужный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результат.</a:t>
            </a:r>
            <a:endParaRPr sz="2000">
              <a:latin typeface="Microsoft Sans Serif"/>
              <a:cs typeface="Microsoft Sans Serif"/>
            </a:endParaRPr>
          </a:p>
          <a:p>
            <a:pPr marL="355600" marR="29972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Эксплуатационные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невозможность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использования продукта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неготовность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организаций-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пользователей</a:t>
            </a:r>
            <a:r>
              <a:rPr sz="2000" i="1" spc="-8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его </a:t>
            </a:r>
            <a:r>
              <a:rPr sz="2000" spc="-10" dirty="0">
                <a:latin typeface="Microsoft Sans Serif"/>
                <a:cs typeface="Microsoft Sans Serif"/>
              </a:rPr>
              <a:t>эксплуатации.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Правовые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и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общественные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возможность </a:t>
            </a:r>
            <a:r>
              <a:rPr sz="2000" spc="-25" dirty="0">
                <a:latin typeface="Microsoft Sans Serif"/>
                <a:cs typeface="Microsoft Sans Serif"/>
              </a:rPr>
              <a:t>возникновения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патентных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споров,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конфликтов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коммерческими, </a:t>
            </a:r>
            <a:r>
              <a:rPr sz="2000" dirty="0">
                <a:latin typeface="Microsoft Sans Serif"/>
                <a:cs typeface="Microsoft Sans Serif"/>
              </a:rPr>
              <a:t>общественными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государственными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организациями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поводу </a:t>
            </a:r>
            <a:r>
              <a:rPr sz="2000" dirty="0">
                <a:latin typeface="Microsoft Sans Serif"/>
                <a:cs typeface="Microsoft Sans Serif"/>
              </a:rPr>
              <a:t>самого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его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использования.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1789" y="891666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12405"/>
            <a:ext cx="8037830" cy="429514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spc="-25" dirty="0">
                <a:latin typeface="Microsoft Sans Serif"/>
                <a:cs typeface="Microsoft Sans Serif"/>
              </a:rPr>
              <a:t>Бизнес-</a:t>
            </a:r>
            <a:r>
              <a:rPr sz="2000" spc="-20" dirty="0">
                <a:latin typeface="Microsoft Sans Serif"/>
                <a:cs typeface="Microsoft Sans Serif"/>
              </a:rPr>
              <a:t>риски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 marL="355600" marR="264795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Контрактные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ненадежность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соисполнителей, (суб)подрядчиков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поставщиков,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возникновения юридических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претензий.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Инвестиционные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вероятность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отказа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задержек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финансировании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стороны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части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всех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инвесторов проекта.</a:t>
            </a:r>
            <a:endParaRPr sz="2000">
              <a:latin typeface="Microsoft Sans Serif"/>
              <a:cs typeface="Microsoft Sans Serif"/>
            </a:endParaRPr>
          </a:p>
          <a:p>
            <a:pPr marL="355600" marR="119380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Сбытовые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возможность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неполучения </a:t>
            </a:r>
            <a:r>
              <a:rPr sz="2000" spc="-20" dirty="0">
                <a:latin typeface="Microsoft Sans Serif"/>
                <a:cs typeface="Microsoft Sans Serif"/>
              </a:rPr>
              <a:t>запланированных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доходов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реализации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результатов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проекта, </a:t>
            </a:r>
            <a:r>
              <a:rPr sz="2000" spc="-30" dirty="0">
                <a:latin typeface="Microsoft Sans Serif"/>
                <a:cs typeface="Microsoft Sans Serif"/>
              </a:rPr>
              <a:t>отказа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пользователей</a:t>
            </a:r>
            <a:r>
              <a:rPr sz="2000" i="1" spc="-8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продуктов,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сбоев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каналах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сбыта.</a:t>
            </a:r>
            <a:endParaRPr sz="2000">
              <a:latin typeface="Microsoft Sans Serif"/>
              <a:cs typeface="Microsoft Sans Serif"/>
            </a:endParaRPr>
          </a:p>
          <a:p>
            <a:pPr marL="355600" marR="354965" indent="-343535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Конъюнктурные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риски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25" dirty="0">
                <a:latin typeface="Microsoft Sans Serif"/>
                <a:cs typeface="Microsoft Sans Serif"/>
              </a:rPr>
              <a:t> возможность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опережения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проекта аналогичными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проектами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конкурентов,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блокады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рынка, </a:t>
            </a:r>
            <a:r>
              <a:rPr sz="2000" dirty="0">
                <a:latin typeface="Microsoft Sans Serif"/>
                <a:cs typeface="Microsoft Sans Serif"/>
              </a:rPr>
              <a:t>непредвиденной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конкуренции.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6791" y="912367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184122"/>
            <a:ext cx="6334760" cy="214757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Идентификация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Разработка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стратегии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преодоления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рисков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Выбор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приоритетов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Устранение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уменьшение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риска</a:t>
            </a:r>
            <a:endParaRPr sz="2000">
              <a:latin typeface="Microsoft Sans Serif"/>
              <a:cs typeface="Microsoft Sans Serif"/>
            </a:endParaRPr>
          </a:p>
          <a:p>
            <a:pPr marL="1055370">
              <a:lnSpc>
                <a:spcPct val="100000"/>
              </a:lnSpc>
              <a:spcBef>
                <a:spcPts val="1820"/>
              </a:spcBef>
              <a:tabLst>
                <a:tab pos="2207260" algn="l"/>
              </a:tabLst>
            </a:pPr>
            <a:r>
              <a:rPr sz="2800" spc="-10" dirty="0">
                <a:latin typeface="Calibri"/>
                <a:cs typeface="Calibri"/>
              </a:rPr>
              <a:t>Метод</a:t>
            </a:r>
            <a:r>
              <a:rPr sz="2800" dirty="0">
                <a:latin typeface="Calibri"/>
                <a:cs typeface="Calibri"/>
              </a:rPr>
              <a:t>	расчета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приоритета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рисков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33387" y="3505200"/>
          <a:ext cx="8505825" cy="2543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6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88720">
                <a:tc gridSpan="2">
                  <a:txBody>
                    <a:bodyPr/>
                    <a:lstStyle/>
                    <a:p>
                      <a:pPr marL="15462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Вероятность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60845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(1-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10)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545590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1-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54495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маловероятно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Ущерб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(1-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10)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12065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слабое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1206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влияние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144780" marR="135890" indent="33020" algn="just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Стоимость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устранения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низкая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Расчет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53340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приоритета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marL="91440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Высокопри-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12445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50" dirty="0">
                          <a:latin typeface="Microsoft Sans Serif"/>
                          <a:cs typeface="Microsoft Sans Serif"/>
                        </a:rPr>
                        <a:t>(11-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10)</a:t>
                      </a:r>
                      <a:r>
                        <a:rPr sz="1800" spc="-10" dirty="0">
                          <a:latin typeface="Symbol"/>
                          <a:cs typeface="Symbol"/>
                        </a:rPr>
                        <a:t>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(11-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134">
                <a:tc>
                  <a:txBody>
                    <a:bodyPr/>
                    <a:lstStyle/>
                    <a:p>
                      <a:pPr marL="91440">
                        <a:lnSpc>
                          <a:spcPts val="2145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оритетный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2145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10)</a:t>
                      </a: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20" dirty="0">
                          <a:latin typeface="Symbol"/>
                          <a:cs typeface="Symbol"/>
                        </a:rPr>
                        <a:t></a:t>
                      </a: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1=1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91440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Низкопри-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2075"/>
                        </a:lnSpc>
                        <a:spcBef>
                          <a:spcPts val="320"/>
                        </a:spcBef>
                      </a:pPr>
                      <a:r>
                        <a:rPr sz="1800" spc="-45" dirty="0">
                          <a:latin typeface="Microsoft Sans Serif"/>
                          <a:cs typeface="Microsoft Sans Serif"/>
                        </a:rPr>
                        <a:t>(11-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1)</a:t>
                      </a:r>
                      <a:r>
                        <a:rPr sz="1800" spc="-10" dirty="0">
                          <a:latin typeface="Symbol"/>
                          <a:cs typeface="Symbol"/>
                        </a:rPr>
                        <a:t>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(11-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91440">
                        <a:lnSpc>
                          <a:spcPts val="2085"/>
                        </a:lnSpc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оритетный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2085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1)</a:t>
                      </a:r>
                      <a:r>
                        <a:rPr sz="1800" dirty="0">
                          <a:latin typeface="Symbol"/>
                          <a:cs typeface="Symbol"/>
                        </a:rPr>
                        <a:t>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 =1000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33387" y="6462712"/>
            <a:ext cx="8429625" cy="0"/>
          </a:xfrm>
          <a:custGeom>
            <a:avLst/>
            <a:gdLst/>
            <a:ahLst/>
            <a:cxnLst/>
            <a:rect l="l" t="t" r="r" b="b"/>
            <a:pathLst>
              <a:path w="8429625">
                <a:moveTo>
                  <a:pt x="0" y="0"/>
                </a:moveTo>
                <a:lnTo>
                  <a:pt x="842956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4236" y="500253"/>
            <a:ext cx="4203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ТРЕБОВАНИЯ</a:t>
            </a:r>
            <a:r>
              <a:rPr sz="40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</a:t>
            </a:r>
            <a:r>
              <a:rPr sz="4000" spc="-4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endParaRPr sz="40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3516" y="1426039"/>
            <a:ext cx="7399020" cy="147447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200" spc="-10" dirty="0">
                <a:solidFill>
                  <a:srgbClr val="3333B1"/>
                </a:solidFill>
                <a:latin typeface="Calibri"/>
                <a:cs typeface="Calibri"/>
              </a:rPr>
              <a:t>Определение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900" b="1" dirty="0">
                <a:latin typeface="Calibri"/>
                <a:cs typeface="Calibri"/>
              </a:rPr>
              <a:t>Инженерия</a:t>
            </a:r>
            <a:r>
              <a:rPr sz="1900" b="1" spc="33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требований</a:t>
            </a:r>
            <a:r>
              <a:rPr sz="1900" b="1" spc="3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(англ.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i="1" spc="-10" dirty="0">
                <a:latin typeface="Calibri"/>
                <a:cs typeface="Calibri"/>
              </a:rPr>
              <a:t>requirements</a:t>
            </a:r>
            <a:r>
              <a:rPr sz="1900" i="1" spc="-5" dirty="0">
                <a:latin typeface="Calibri"/>
                <a:cs typeface="Calibri"/>
              </a:rPr>
              <a:t> </a:t>
            </a:r>
            <a:r>
              <a:rPr sz="1900" i="1" spc="-10" dirty="0">
                <a:latin typeface="Calibri"/>
                <a:cs typeface="Calibri"/>
              </a:rPr>
              <a:t>engineering</a:t>
            </a:r>
            <a:r>
              <a:rPr sz="1900" spc="-10" dirty="0"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900" dirty="0">
                <a:latin typeface="Calibri"/>
                <a:cs typeface="Calibri"/>
              </a:rPr>
              <a:t>-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процесс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формулировки,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документирования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поддержки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требований </a:t>
            </a:r>
            <a:r>
              <a:rPr sz="1900" dirty="0">
                <a:latin typeface="Calibri"/>
                <a:cs typeface="Calibri"/>
              </a:rPr>
              <a:t>к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ПО,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а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также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соответствующая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область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программной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инженерии.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2718" y="2988334"/>
            <a:ext cx="1391285" cy="72390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90"/>
              </a:spcBef>
            </a:pPr>
            <a:r>
              <a:rPr sz="1900" spc="-10" dirty="0">
                <a:latin typeface="Calibri"/>
                <a:cs typeface="Calibri"/>
              </a:rPr>
              <a:t>определение</a:t>
            </a:r>
            <a:endParaRPr sz="1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500" spc="-10" dirty="0">
                <a:solidFill>
                  <a:srgbClr val="7E7E7E"/>
                </a:solidFill>
                <a:latin typeface="Calibri"/>
                <a:cs typeface="Calibri"/>
              </a:rPr>
              <a:t>(</a:t>
            </a:r>
            <a:r>
              <a:rPr sz="1500" i="1" spc="-10" dirty="0">
                <a:solidFill>
                  <a:srgbClr val="7E7E7E"/>
                </a:solidFill>
                <a:latin typeface="Calibri"/>
                <a:cs typeface="Calibri"/>
              </a:rPr>
              <a:t>elicitation</a:t>
            </a:r>
            <a:r>
              <a:rPr sz="1500" spc="-10" dirty="0">
                <a:solidFill>
                  <a:srgbClr val="7E7E7E"/>
                </a:solidFill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5792" y="2988334"/>
            <a:ext cx="756920" cy="72390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900" spc="-10" dirty="0">
                <a:latin typeface="Calibri"/>
                <a:cs typeface="Calibri"/>
              </a:rPr>
              <a:t>анализ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500" spc="-10" dirty="0">
                <a:solidFill>
                  <a:srgbClr val="7E7E7E"/>
                </a:solidFill>
                <a:latin typeface="Calibri"/>
                <a:cs typeface="Calibri"/>
              </a:rPr>
              <a:t>(</a:t>
            </a:r>
            <a:r>
              <a:rPr sz="1500" i="1" spc="-10" dirty="0">
                <a:solidFill>
                  <a:srgbClr val="7E7E7E"/>
                </a:solidFill>
                <a:latin typeface="Calibri"/>
                <a:cs typeface="Calibri"/>
              </a:rPr>
              <a:t>analysis</a:t>
            </a:r>
            <a:r>
              <a:rPr sz="1500" spc="-10" dirty="0">
                <a:solidFill>
                  <a:srgbClr val="7E7E7E"/>
                </a:solidFill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0939" y="2988334"/>
            <a:ext cx="1512570" cy="72390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90"/>
              </a:spcBef>
            </a:pPr>
            <a:r>
              <a:rPr sz="1900" spc="-10" dirty="0">
                <a:latin typeface="Calibri"/>
                <a:cs typeface="Calibri"/>
              </a:rPr>
              <a:t>спецификация</a:t>
            </a:r>
            <a:endParaRPr sz="19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625"/>
              </a:spcBef>
            </a:pPr>
            <a:r>
              <a:rPr sz="1500" spc="-10" dirty="0">
                <a:solidFill>
                  <a:srgbClr val="7E7E7E"/>
                </a:solidFill>
                <a:latin typeface="Calibri"/>
                <a:cs typeface="Calibri"/>
              </a:rPr>
              <a:t>(</a:t>
            </a:r>
            <a:r>
              <a:rPr sz="1500" i="1" spc="-10" dirty="0">
                <a:solidFill>
                  <a:srgbClr val="7E7E7E"/>
                </a:solidFill>
                <a:latin typeface="Calibri"/>
                <a:cs typeface="Calibri"/>
              </a:rPr>
              <a:t>specification</a:t>
            </a:r>
            <a:r>
              <a:rPr sz="1500" spc="-10" dirty="0">
                <a:solidFill>
                  <a:srgbClr val="7E7E7E"/>
                </a:solidFill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4552" y="2988334"/>
            <a:ext cx="991869" cy="72390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900" spc="-10" dirty="0">
                <a:latin typeface="Calibri"/>
                <a:cs typeface="Calibri"/>
              </a:rPr>
              <a:t>проверка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500" spc="-10" dirty="0">
                <a:solidFill>
                  <a:srgbClr val="7E7E7E"/>
                </a:solidFill>
                <a:latin typeface="Calibri"/>
                <a:cs typeface="Calibri"/>
              </a:rPr>
              <a:t>(</a:t>
            </a:r>
            <a:r>
              <a:rPr sz="1500" i="1" spc="-10" dirty="0">
                <a:solidFill>
                  <a:srgbClr val="7E7E7E"/>
                </a:solidFill>
                <a:latin typeface="Calibri"/>
                <a:cs typeface="Calibri"/>
              </a:rPr>
              <a:t>validation</a:t>
            </a:r>
            <a:r>
              <a:rPr sz="1500" spc="-10" dirty="0">
                <a:solidFill>
                  <a:srgbClr val="7E7E7E"/>
                </a:solidFill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9821" y="2939779"/>
            <a:ext cx="1238250" cy="72517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900" spc="-10" dirty="0">
                <a:latin typeface="Calibri"/>
                <a:cs typeface="Calibri"/>
              </a:rPr>
              <a:t>управление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500" spc="-10" dirty="0">
                <a:solidFill>
                  <a:srgbClr val="7E7E7E"/>
                </a:solidFill>
                <a:latin typeface="Calibri"/>
                <a:cs typeface="Calibri"/>
              </a:rPr>
              <a:t>(</a:t>
            </a:r>
            <a:r>
              <a:rPr sz="1500" i="1" spc="-10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r>
              <a:rPr sz="1500" spc="-10" dirty="0">
                <a:solidFill>
                  <a:srgbClr val="7E7E7E"/>
                </a:solidFill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1904" y="3736847"/>
            <a:ext cx="5979795" cy="2171700"/>
          </a:xfrm>
          <a:custGeom>
            <a:avLst/>
            <a:gdLst/>
            <a:ahLst/>
            <a:cxnLst/>
            <a:rect l="l" t="t" r="r" b="b"/>
            <a:pathLst>
              <a:path w="5979795" h="2171700">
                <a:moveTo>
                  <a:pt x="1232916" y="485394"/>
                </a:moveTo>
                <a:lnTo>
                  <a:pt x="0" y="0"/>
                </a:lnTo>
                <a:lnTo>
                  <a:pt x="1008634" y="485394"/>
                </a:lnTo>
                <a:lnTo>
                  <a:pt x="1232916" y="485394"/>
                </a:lnTo>
                <a:close/>
              </a:path>
              <a:path w="5979795" h="2171700">
                <a:moveTo>
                  <a:pt x="5979668" y="485406"/>
                </a:moveTo>
                <a:lnTo>
                  <a:pt x="149225" y="485406"/>
                </a:lnTo>
                <a:lnTo>
                  <a:pt x="149225" y="2171077"/>
                </a:lnTo>
                <a:lnTo>
                  <a:pt x="5979668" y="2171077"/>
                </a:lnTo>
                <a:lnTo>
                  <a:pt x="5979668" y="485406"/>
                </a:lnTo>
                <a:close/>
              </a:path>
            </a:pathLst>
          </a:custGeom>
          <a:solidFill>
            <a:srgbClr val="D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38397" y="4408195"/>
            <a:ext cx="4324985" cy="137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sz="1500" dirty="0">
                <a:latin typeface="Calibri"/>
                <a:cs typeface="Calibri"/>
              </a:rPr>
              <a:t>Изучение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потребностей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и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целей</a:t>
            </a:r>
            <a:r>
              <a:rPr sz="1500" spc="30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пользователей;</a:t>
            </a:r>
            <a:endParaRPr sz="1500">
              <a:latin typeface="Calibri"/>
              <a:cs typeface="Calibri"/>
            </a:endParaRPr>
          </a:p>
          <a:p>
            <a:pPr indent="635">
              <a:lnSpc>
                <a:spcPts val="2680"/>
              </a:lnSpc>
              <a:spcBef>
                <a:spcPts val="25"/>
              </a:spcBef>
            </a:pPr>
            <a:r>
              <a:rPr sz="1500" dirty="0">
                <a:latin typeface="Calibri"/>
                <a:cs typeface="Calibri"/>
              </a:rPr>
              <a:t>требования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к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системе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исполнения,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аппаратуре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и</a:t>
            </a:r>
            <a:r>
              <a:rPr sz="1500" spc="31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ПО; </a:t>
            </a:r>
            <a:r>
              <a:rPr sz="1500" dirty="0">
                <a:latin typeface="Calibri"/>
                <a:cs typeface="Calibri"/>
              </a:rPr>
              <a:t>устранение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конфликтов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между</a:t>
            </a:r>
            <a:r>
              <a:rPr sz="1500" spc="3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требованиями;</a:t>
            </a:r>
            <a:endParaRPr sz="1500">
              <a:latin typeface="Calibri"/>
              <a:cs typeface="Calibri"/>
            </a:endParaRPr>
          </a:p>
          <a:p>
            <a:pPr marL="635">
              <a:lnSpc>
                <a:spcPct val="100000"/>
              </a:lnSpc>
              <a:spcBef>
                <a:spcPts val="45"/>
              </a:spcBef>
            </a:pPr>
            <a:r>
              <a:rPr sz="1500" dirty="0">
                <a:latin typeface="Calibri"/>
                <a:cs typeface="Calibri"/>
              </a:rPr>
              <a:t>определение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приоритетов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и</a:t>
            </a:r>
            <a:r>
              <a:rPr sz="1500" spc="-10" dirty="0">
                <a:latin typeface="Calibri"/>
                <a:cs typeface="Calibri"/>
              </a:rPr>
              <a:t> принципов</a:t>
            </a:r>
            <a:endParaRPr sz="1500">
              <a:latin typeface="Calibri"/>
              <a:cs typeface="Calibri"/>
            </a:endParaRPr>
          </a:p>
          <a:p>
            <a:pPr marL="635">
              <a:lnSpc>
                <a:spcPct val="100000"/>
              </a:lnSpc>
              <a:spcBef>
                <a:spcPts val="325"/>
              </a:spcBef>
            </a:pPr>
            <a:r>
              <a:rPr sz="1500" spc="-10" dirty="0">
                <a:latin typeface="Calibri"/>
                <a:cs typeface="Calibri"/>
              </a:rPr>
              <a:t>взаимодействия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с</a:t>
            </a:r>
            <a:r>
              <a:rPr sz="1500" spc="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окружением.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57884" y="3736847"/>
            <a:ext cx="6436995" cy="2171700"/>
          </a:xfrm>
          <a:custGeom>
            <a:avLst/>
            <a:gdLst/>
            <a:ahLst/>
            <a:cxnLst/>
            <a:rect l="l" t="t" r="r" b="b"/>
            <a:pathLst>
              <a:path w="6436995" h="2171700">
                <a:moveTo>
                  <a:pt x="1327150" y="485394"/>
                </a:moveTo>
                <a:lnTo>
                  <a:pt x="0" y="0"/>
                </a:lnTo>
                <a:lnTo>
                  <a:pt x="1085723" y="485394"/>
                </a:lnTo>
                <a:lnTo>
                  <a:pt x="1327150" y="485394"/>
                </a:lnTo>
                <a:close/>
              </a:path>
              <a:path w="6436995" h="2171700">
                <a:moveTo>
                  <a:pt x="6436741" y="485406"/>
                </a:moveTo>
                <a:lnTo>
                  <a:pt x="160655" y="485406"/>
                </a:lnTo>
                <a:lnTo>
                  <a:pt x="160655" y="2171077"/>
                </a:lnTo>
                <a:lnTo>
                  <a:pt x="6436741" y="2171077"/>
                </a:lnTo>
                <a:lnTo>
                  <a:pt x="6436741" y="485406"/>
                </a:lnTo>
                <a:close/>
              </a:path>
            </a:pathLst>
          </a:custGeom>
          <a:solidFill>
            <a:srgbClr val="D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28317" y="5082997"/>
            <a:ext cx="14795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И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8317" y="5513628"/>
            <a:ext cx="1250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п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28317" y="5944006"/>
            <a:ext cx="1060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с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21505" y="5143398"/>
            <a:ext cx="3208020" cy="1051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ts val="1425"/>
              </a:lnSpc>
            </a:pPr>
            <a:r>
              <a:rPr sz="1500" dirty="0">
                <a:latin typeface="Calibri"/>
                <a:cs typeface="Calibri"/>
              </a:rPr>
              <a:t>звлечение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информации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из</a:t>
            </a:r>
            <a:r>
              <a:rPr sz="1500" spc="3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договоров;</a:t>
            </a:r>
            <a:endParaRPr sz="1500">
              <a:latin typeface="Calibri"/>
              <a:cs typeface="Calibri"/>
            </a:endParaRPr>
          </a:p>
          <a:p>
            <a:pPr marR="951230" indent="18415">
              <a:lnSpc>
                <a:spcPts val="3390"/>
              </a:lnSpc>
              <a:spcBef>
                <a:spcPts val="175"/>
              </a:spcBef>
            </a:pPr>
            <a:r>
              <a:rPr sz="1500" dirty="0">
                <a:latin typeface="Calibri"/>
                <a:cs typeface="Calibri"/>
              </a:rPr>
              <a:t>роведение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собеседований; </a:t>
            </a:r>
            <a:r>
              <a:rPr sz="1500" dirty="0">
                <a:latin typeface="Calibri"/>
                <a:cs typeface="Calibri"/>
              </a:rPr>
              <a:t>огласование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с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заказчиком.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66672" y="3689603"/>
            <a:ext cx="6276975" cy="2484120"/>
          </a:xfrm>
          <a:custGeom>
            <a:avLst/>
            <a:gdLst/>
            <a:ahLst/>
            <a:cxnLst/>
            <a:rect l="l" t="t" r="r" b="b"/>
            <a:pathLst>
              <a:path w="6276975" h="2484120">
                <a:moveTo>
                  <a:pt x="6276721" y="485482"/>
                </a:moveTo>
                <a:lnTo>
                  <a:pt x="3259061" y="485482"/>
                </a:lnTo>
                <a:lnTo>
                  <a:pt x="3138424" y="0"/>
                </a:lnTo>
                <a:lnTo>
                  <a:pt x="3017647" y="485482"/>
                </a:lnTo>
                <a:lnTo>
                  <a:pt x="0" y="485482"/>
                </a:lnTo>
                <a:lnTo>
                  <a:pt x="0" y="2483955"/>
                </a:lnTo>
                <a:lnTo>
                  <a:pt x="6276721" y="2483955"/>
                </a:lnTo>
                <a:lnTo>
                  <a:pt x="6276721" y="485482"/>
                </a:lnTo>
                <a:close/>
              </a:path>
            </a:pathLst>
          </a:custGeom>
          <a:solidFill>
            <a:srgbClr val="D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68398" y="4565650"/>
            <a:ext cx="290639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sz="1500" dirty="0">
                <a:latin typeface="Calibri"/>
                <a:cs typeface="Calibri"/>
              </a:rPr>
              <a:t>Формальное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описание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требований;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44623" y="4272407"/>
            <a:ext cx="4803140" cy="162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sz="1500" dirty="0">
                <a:latin typeface="Calibri"/>
                <a:cs typeface="Calibri"/>
              </a:rPr>
              <a:t>Проверка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однозначности,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непротиворечивости,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полноты</a:t>
            </a:r>
            <a:r>
              <a:rPr sz="1500" spc="360" dirty="0">
                <a:latin typeface="Calibri"/>
                <a:cs typeface="Calibri"/>
              </a:rPr>
              <a:t> </a:t>
            </a:r>
            <a:r>
              <a:rPr sz="1500" spc="-50" dirty="0">
                <a:latin typeface="Calibri"/>
                <a:cs typeface="Calibri"/>
              </a:rPr>
              <a:t>и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r>
              <a:rPr sz="1500" dirty="0">
                <a:latin typeface="Calibri"/>
                <a:cs typeface="Calibri"/>
              </a:rPr>
              <a:t>реализуемости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требований.</a:t>
            </a:r>
            <a:endParaRPr sz="1500">
              <a:latin typeface="Calibri"/>
              <a:cs typeface="Calibri"/>
            </a:endParaRPr>
          </a:p>
          <a:p>
            <a:pPr marL="223520" marR="1104900">
              <a:lnSpc>
                <a:spcPct val="118000"/>
              </a:lnSpc>
              <a:spcBef>
                <a:spcPts val="1315"/>
              </a:spcBef>
            </a:pPr>
            <a:r>
              <a:rPr sz="1500" dirty="0">
                <a:latin typeface="Calibri"/>
                <a:cs typeface="Calibri"/>
              </a:rPr>
              <a:t>спецификация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требований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к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структуре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ПО, </a:t>
            </a:r>
            <a:r>
              <a:rPr sz="1500" dirty="0">
                <a:latin typeface="Calibri"/>
                <a:cs typeface="Calibri"/>
              </a:rPr>
              <a:t>функциям,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качеству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и</a:t>
            </a:r>
            <a:r>
              <a:rPr sz="1500" spc="30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документации;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alibri"/>
              <a:cs typeface="Calibri"/>
            </a:endParaRPr>
          </a:p>
          <a:p>
            <a:pPr marL="22352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latin typeface="Calibri"/>
                <a:cs typeface="Calibri"/>
              </a:rPr>
              <a:t>задание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архитектуры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и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логики</a:t>
            </a:r>
            <a:r>
              <a:rPr sz="1500" spc="3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системы.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24227" y="3718559"/>
            <a:ext cx="6278245" cy="1167130"/>
          </a:xfrm>
          <a:custGeom>
            <a:avLst/>
            <a:gdLst/>
            <a:ahLst/>
            <a:cxnLst/>
            <a:rect l="l" t="t" r="r" b="b"/>
            <a:pathLst>
              <a:path w="6278245" h="1167129">
                <a:moveTo>
                  <a:pt x="6278245" y="484962"/>
                </a:moveTo>
                <a:lnTo>
                  <a:pt x="3987381" y="484962"/>
                </a:lnTo>
                <a:lnTo>
                  <a:pt x="4901057" y="0"/>
                </a:lnTo>
                <a:lnTo>
                  <a:pt x="3745979" y="484962"/>
                </a:lnTo>
                <a:lnTo>
                  <a:pt x="0" y="484962"/>
                </a:lnTo>
                <a:lnTo>
                  <a:pt x="0" y="1167003"/>
                </a:lnTo>
                <a:lnTo>
                  <a:pt x="6278245" y="1167003"/>
                </a:lnTo>
                <a:lnTo>
                  <a:pt x="6278245" y="484962"/>
                </a:lnTo>
                <a:close/>
              </a:path>
            </a:pathLst>
          </a:custGeom>
          <a:solidFill>
            <a:srgbClr val="D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8048" y="3765803"/>
            <a:ext cx="6548120" cy="2205355"/>
          </a:xfrm>
          <a:custGeom>
            <a:avLst/>
            <a:gdLst/>
            <a:ahLst/>
            <a:cxnLst/>
            <a:rect l="l" t="t" r="r" b="b"/>
            <a:pathLst>
              <a:path w="6548120" h="2205354">
                <a:moveTo>
                  <a:pt x="6548120" y="0"/>
                </a:moveTo>
                <a:lnTo>
                  <a:pt x="5195570" y="485394"/>
                </a:lnTo>
                <a:lnTo>
                  <a:pt x="0" y="485394"/>
                </a:lnTo>
                <a:lnTo>
                  <a:pt x="0" y="2204834"/>
                </a:lnTo>
                <a:lnTo>
                  <a:pt x="6276848" y="2204834"/>
                </a:lnTo>
                <a:lnTo>
                  <a:pt x="6276848" y="485394"/>
                </a:lnTo>
                <a:lnTo>
                  <a:pt x="5436997" y="485394"/>
                </a:lnTo>
                <a:lnTo>
                  <a:pt x="6548120" y="0"/>
                </a:lnTo>
                <a:close/>
              </a:path>
            </a:pathLst>
          </a:custGeom>
          <a:solidFill>
            <a:srgbClr val="D7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97073" y="4581525"/>
            <a:ext cx="37985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3765" algn="l"/>
              </a:tabLst>
            </a:pPr>
            <a:r>
              <a:rPr sz="1500" dirty="0">
                <a:latin typeface="Calibri"/>
                <a:cs typeface="Calibri"/>
              </a:rPr>
              <a:t>Интеграция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требований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во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все</a:t>
            </a:r>
            <a:r>
              <a:rPr sz="1500" spc="-10" dirty="0">
                <a:latin typeface="Calibri"/>
                <a:cs typeface="Calibri"/>
              </a:rPr>
              <a:t> процессы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25" dirty="0">
                <a:latin typeface="Calibri"/>
                <a:cs typeface="Calibri"/>
              </a:rPr>
              <a:t>ЖЦ;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97073" y="5011928"/>
            <a:ext cx="28333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Calibri"/>
                <a:cs typeface="Calibri"/>
              </a:rPr>
              <a:t>контроль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реализации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требований;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7073" y="5442305"/>
            <a:ext cx="34239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Calibri"/>
                <a:cs typeface="Calibri"/>
              </a:rPr>
              <a:t>необходимая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корректировка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требований.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7989" y="836167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60322"/>
            <a:ext cx="7078980" cy="20993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Microsoft Sans Serif"/>
                <a:cs typeface="Microsoft Sans Serif"/>
              </a:rPr>
              <a:t>Вида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стратегий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преодоления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рисков: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i="1" dirty="0">
                <a:latin typeface="Arial"/>
                <a:cs typeface="Arial"/>
              </a:rPr>
              <a:t>Стратегии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предотвращения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или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обхода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рисков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Они </a:t>
            </a:r>
            <a:r>
              <a:rPr sz="2000" dirty="0">
                <a:latin typeface="Microsoft Sans Serif"/>
                <a:cs typeface="Microsoft Sans Serif"/>
              </a:rPr>
              <a:t>направлены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снижение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вероятности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риска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полное избавление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него.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i="1" dirty="0">
                <a:latin typeface="Arial"/>
                <a:cs typeface="Arial"/>
              </a:rPr>
              <a:t>Стратегии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минимизации</a:t>
            </a:r>
            <a:r>
              <a:rPr sz="2000" i="1" spc="-8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ущерба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i="1" dirty="0">
                <a:latin typeface="Arial"/>
                <a:cs typeface="Arial"/>
              </a:rPr>
              <a:t>Планирование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реакции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на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возникающие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проблемы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4129" y="158876"/>
            <a:ext cx="5705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sz="2000"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sz="2000"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sz="2000"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9989" y="1001395"/>
            <a:ext cx="3208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Управление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рисками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51" y="1771692"/>
            <a:ext cx="8280379" cy="40438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3.</a:t>
            </a:r>
            <a:r>
              <a:rPr b="1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УПРАВЛЕНИЕ</a:t>
            </a:r>
            <a:r>
              <a:rPr b="1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33399"/>
                </a:solidFill>
                <a:latin typeface="Arial"/>
                <a:cs typeface="Arial"/>
              </a:rPr>
              <a:t>ПРОГРАММНЫМ</a:t>
            </a:r>
            <a:r>
              <a:rPr b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ПРОЕКТОМ</a:t>
            </a:r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3067"/>
              <a:ext cx="152400" cy="6550659"/>
            </a:xfrm>
            <a:custGeom>
              <a:avLst/>
              <a:gdLst/>
              <a:ahLst/>
              <a:cxnLst/>
              <a:rect l="l" t="t" r="r" b="b"/>
              <a:pathLst>
                <a:path w="152400" h="6550659">
                  <a:moveTo>
                    <a:pt x="152400" y="6399276"/>
                  </a:moveTo>
                  <a:lnTo>
                    <a:pt x="0" y="6399276"/>
                  </a:lnTo>
                  <a:lnTo>
                    <a:pt x="0" y="6550152"/>
                  </a:lnTo>
                  <a:lnTo>
                    <a:pt x="152400" y="6550152"/>
                  </a:lnTo>
                  <a:lnTo>
                    <a:pt x="152400" y="6399276"/>
                  </a:lnTo>
                  <a:close/>
                </a:path>
                <a:path w="152400" h="6550659">
                  <a:moveTo>
                    <a:pt x="152400" y="6170676"/>
                  </a:moveTo>
                  <a:lnTo>
                    <a:pt x="0" y="6170676"/>
                  </a:lnTo>
                  <a:lnTo>
                    <a:pt x="0" y="6323076"/>
                  </a:lnTo>
                  <a:lnTo>
                    <a:pt x="152400" y="6323076"/>
                  </a:lnTo>
                  <a:lnTo>
                    <a:pt x="152400" y="6170676"/>
                  </a:lnTo>
                  <a:close/>
                </a:path>
                <a:path w="152400" h="6550659">
                  <a:moveTo>
                    <a:pt x="152400" y="5940552"/>
                  </a:moveTo>
                  <a:lnTo>
                    <a:pt x="0" y="5940552"/>
                  </a:lnTo>
                  <a:lnTo>
                    <a:pt x="0" y="6094476"/>
                  </a:lnTo>
                  <a:lnTo>
                    <a:pt x="152400" y="6094476"/>
                  </a:lnTo>
                  <a:lnTo>
                    <a:pt x="152400" y="5940552"/>
                  </a:lnTo>
                  <a:close/>
                </a:path>
                <a:path w="152400" h="6550659">
                  <a:moveTo>
                    <a:pt x="152400" y="5713476"/>
                  </a:moveTo>
                  <a:lnTo>
                    <a:pt x="0" y="5713476"/>
                  </a:lnTo>
                  <a:lnTo>
                    <a:pt x="0" y="5864352"/>
                  </a:lnTo>
                  <a:lnTo>
                    <a:pt x="152400" y="5864352"/>
                  </a:lnTo>
                  <a:lnTo>
                    <a:pt x="152400" y="5713476"/>
                  </a:lnTo>
                  <a:close/>
                </a:path>
                <a:path w="152400" h="6550659">
                  <a:moveTo>
                    <a:pt x="152400" y="5483352"/>
                  </a:moveTo>
                  <a:lnTo>
                    <a:pt x="0" y="5483352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3352"/>
                  </a:lnTo>
                  <a:close/>
                </a:path>
                <a:path w="152400" h="6550659">
                  <a:moveTo>
                    <a:pt x="152400" y="5253228"/>
                  </a:moveTo>
                  <a:lnTo>
                    <a:pt x="0" y="5253228"/>
                  </a:lnTo>
                  <a:lnTo>
                    <a:pt x="0" y="5407152"/>
                  </a:lnTo>
                  <a:lnTo>
                    <a:pt x="152400" y="5407152"/>
                  </a:lnTo>
                  <a:lnTo>
                    <a:pt x="152400" y="5253228"/>
                  </a:lnTo>
                  <a:close/>
                </a:path>
                <a:path w="152400" h="6550659">
                  <a:moveTo>
                    <a:pt x="152400" y="5026152"/>
                  </a:moveTo>
                  <a:lnTo>
                    <a:pt x="0" y="5026152"/>
                  </a:lnTo>
                  <a:lnTo>
                    <a:pt x="0" y="5177028"/>
                  </a:lnTo>
                  <a:lnTo>
                    <a:pt x="152400" y="5177028"/>
                  </a:lnTo>
                  <a:lnTo>
                    <a:pt x="152400" y="5026152"/>
                  </a:lnTo>
                  <a:close/>
                </a:path>
                <a:path w="152400" h="6550659">
                  <a:moveTo>
                    <a:pt x="152400" y="4796028"/>
                  </a:moveTo>
                  <a:lnTo>
                    <a:pt x="0" y="4796028"/>
                  </a:lnTo>
                  <a:lnTo>
                    <a:pt x="0" y="4949952"/>
                  </a:lnTo>
                  <a:lnTo>
                    <a:pt x="152400" y="4949952"/>
                  </a:lnTo>
                  <a:lnTo>
                    <a:pt x="152400" y="4796028"/>
                  </a:lnTo>
                  <a:close/>
                </a:path>
                <a:path w="152400" h="6550659">
                  <a:moveTo>
                    <a:pt x="152400" y="4565904"/>
                  </a:moveTo>
                  <a:lnTo>
                    <a:pt x="0" y="4565904"/>
                  </a:lnTo>
                  <a:lnTo>
                    <a:pt x="0" y="4719828"/>
                  </a:lnTo>
                  <a:lnTo>
                    <a:pt x="152400" y="4719828"/>
                  </a:lnTo>
                  <a:lnTo>
                    <a:pt x="152400" y="4565904"/>
                  </a:lnTo>
                  <a:close/>
                </a:path>
                <a:path w="152400" h="6550659">
                  <a:moveTo>
                    <a:pt x="152400" y="4338828"/>
                  </a:moveTo>
                  <a:lnTo>
                    <a:pt x="0" y="4338828"/>
                  </a:lnTo>
                  <a:lnTo>
                    <a:pt x="0" y="4492752"/>
                  </a:lnTo>
                  <a:lnTo>
                    <a:pt x="152400" y="4492752"/>
                  </a:lnTo>
                  <a:lnTo>
                    <a:pt x="152400" y="4338828"/>
                  </a:lnTo>
                  <a:close/>
                </a:path>
                <a:path w="152400" h="6550659">
                  <a:moveTo>
                    <a:pt x="152400" y="4108704"/>
                  </a:moveTo>
                  <a:lnTo>
                    <a:pt x="0" y="4108704"/>
                  </a:lnTo>
                  <a:lnTo>
                    <a:pt x="0" y="4262628"/>
                  </a:lnTo>
                  <a:lnTo>
                    <a:pt x="152400" y="4262628"/>
                  </a:lnTo>
                  <a:lnTo>
                    <a:pt x="152400" y="4108704"/>
                  </a:lnTo>
                  <a:close/>
                </a:path>
                <a:path w="152400" h="6550659">
                  <a:moveTo>
                    <a:pt x="152400" y="3883164"/>
                  </a:moveTo>
                  <a:lnTo>
                    <a:pt x="0" y="3883164"/>
                  </a:lnTo>
                  <a:lnTo>
                    <a:pt x="0" y="4032504"/>
                  </a:lnTo>
                  <a:lnTo>
                    <a:pt x="152400" y="4032504"/>
                  </a:lnTo>
                  <a:lnTo>
                    <a:pt x="152400" y="3883164"/>
                  </a:lnTo>
                  <a:close/>
                </a:path>
                <a:path w="152400" h="6550659">
                  <a:moveTo>
                    <a:pt x="152400" y="3653028"/>
                  </a:moveTo>
                  <a:lnTo>
                    <a:pt x="0" y="3653028"/>
                  </a:lnTo>
                  <a:lnTo>
                    <a:pt x="0" y="3805428"/>
                  </a:lnTo>
                  <a:lnTo>
                    <a:pt x="152400" y="3805428"/>
                  </a:lnTo>
                  <a:lnTo>
                    <a:pt x="152400" y="3653028"/>
                  </a:lnTo>
                  <a:close/>
                </a:path>
                <a:path w="152400" h="6550659">
                  <a:moveTo>
                    <a:pt x="152400" y="3422904"/>
                  </a:moveTo>
                  <a:lnTo>
                    <a:pt x="0" y="3422904"/>
                  </a:lnTo>
                  <a:lnTo>
                    <a:pt x="0" y="3575304"/>
                  </a:lnTo>
                  <a:lnTo>
                    <a:pt x="152400" y="3575304"/>
                  </a:lnTo>
                  <a:lnTo>
                    <a:pt x="152400" y="3422904"/>
                  </a:lnTo>
                  <a:close/>
                </a:path>
                <a:path w="152400" h="6550659">
                  <a:moveTo>
                    <a:pt x="152400" y="3195828"/>
                  </a:moveTo>
                  <a:lnTo>
                    <a:pt x="0" y="3195828"/>
                  </a:lnTo>
                  <a:lnTo>
                    <a:pt x="0" y="3345180"/>
                  </a:lnTo>
                  <a:lnTo>
                    <a:pt x="152400" y="3345180"/>
                  </a:lnTo>
                  <a:lnTo>
                    <a:pt x="152400" y="3195828"/>
                  </a:lnTo>
                  <a:close/>
                </a:path>
                <a:path w="152400" h="6550659">
                  <a:moveTo>
                    <a:pt x="152400" y="2965704"/>
                  </a:moveTo>
                  <a:lnTo>
                    <a:pt x="0" y="2965704"/>
                  </a:lnTo>
                  <a:lnTo>
                    <a:pt x="0" y="3118104"/>
                  </a:lnTo>
                  <a:lnTo>
                    <a:pt x="152400" y="3118104"/>
                  </a:lnTo>
                  <a:lnTo>
                    <a:pt x="152400" y="2965704"/>
                  </a:lnTo>
                  <a:close/>
                </a:path>
                <a:path w="152400" h="6550659">
                  <a:moveTo>
                    <a:pt x="152400" y="2735580"/>
                  </a:moveTo>
                  <a:lnTo>
                    <a:pt x="0" y="2735580"/>
                  </a:lnTo>
                  <a:lnTo>
                    <a:pt x="0" y="2887980"/>
                  </a:lnTo>
                  <a:lnTo>
                    <a:pt x="152400" y="2887980"/>
                  </a:lnTo>
                  <a:lnTo>
                    <a:pt x="152400" y="2735580"/>
                  </a:lnTo>
                  <a:close/>
                </a:path>
                <a:path w="152400" h="6550659">
                  <a:moveTo>
                    <a:pt x="152400" y="2508504"/>
                  </a:moveTo>
                  <a:lnTo>
                    <a:pt x="0" y="2508504"/>
                  </a:lnTo>
                  <a:lnTo>
                    <a:pt x="0" y="2659380"/>
                  </a:lnTo>
                  <a:lnTo>
                    <a:pt x="152400" y="2659380"/>
                  </a:lnTo>
                  <a:lnTo>
                    <a:pt x="152400" y="2508504"/>
                  </a:lnTo>
                  <a:close/>
                </a:path>
                <a:path w="152400" h="6550659">
                  <a:moveTo>
                    <a:pt x="152400" y="2278380"/>
                  </a:moveTo>
                  <a:lnTo>
                    <a:pt x="0" y="2278380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8380"/>
                  </a:lnTo>
                  <a:close/>
                </a:path>
                <a:path w="152400" h="6550659">
                  <a:moveTo>
                    <a:pt x="152400" y="2048256"/>
                  </a:moveTo>
                  <a:lnTo>
                    <a:pt x="0" y="2048256"/>
                  </a:lnTo>
                  <a:lnTo>
                    <a:pt x="0" y="2202180"/>
                  </a:lnTo>
                  <a:lnTo>
                    <a:pt x="152400" y="2202180"/>
                  </a:lnTo>
                  <a:lnTo>
                    <a:pt x="152400" y="2048256"/>
                  </a:lnTo>
                  <a:close/>
                </a:path>
                <a:path w="152400" h="6550659">
                  <a:moveTo>
                    <a:pt x="152400" y="1821180"/>
                  </a:moveTo>
                  <a:lnTo>
                    <a:pt x="0" y="1821180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1180"/>
                  </a:lnTo>
                  <a:close/>
                </a:path>
                <a:path w="152400" h="6550659">
                  <a:moveTo>
                    <a:pt x="152400" y="1591056"/>
                  </a:moveTo>
                  <a:lnTo>
                    <a:pt x="0" y="1591056"/>
                  </a:lnTo>
                  <a:lnTo>
                    <a:pt x="0" y="1744980"/>
                  </a:lnTo>
                  <a:lnTo>
                    <a:pt x="152400" y="1744980"/>
                  </a:lnTo>
                  <a:lnTo>
                    <a:pt x="152400" y="1591056"/>
                  </a:lnTo>
                  <a:close/>
                </a:path>
                <a:path w="152400" h="6550659">
                  <a:moveTo>
                    <a:pt x="152400" y="1373124"/>
                  </a:moveTo>
                  <a:lnTo>
                    <a:pt x="0" y="1373124"/>
                  </a:lnTo>
                  <a:lnTo>
                    <a:pt x="0" y="1524000"/>
                  </a:lnTo>
                  <a:lnTo>
                    <a:pt x="152400" y="1524000"/>
                  </a:lnTo>
                  <a:lnTo>
                    <a:pt x="152400" y="1373124"/>
                  </a:lnTo>
                  <a:close/>
                </a:path>
                <a:path w="152400" h="6550659">
                  <a:moveTo>
                    <a:pt x="152400" y="1143000"/>
                  </a:moveTo>
                  <a:lnTo>
                    <a:pt x="0" y="1143000"/>
                  </a:lnTo>
                  <a:lnTo>
                    <a:pt x="0" y="1296924"/>
                  </a:lnTo>
                  <a:lnTo>
                    <a:pt x="152400" y="1296924"/>
                  </a:lnTo>
                  <a:lnTo>
                    <a:pt x="152400" y="1143000"/>
                  </a:lnTo>
                  <a:close/>
                </a:path>
                <a:path w="152400" h="6550659">
                  <a:moveTo>
                    <a:pt x="152400" y="912876"/>
                  </a:moveTo>
                  <a:lnTo>
                    <a:pt x="0" y="912876"/>
                  </a:lnTo>
                  <a:lnTo>
                    <a:pt x="0" y="1066800"/>
                  </a:lnTo>
                  <a:lnTo>
                    <a:pt x="152400" y="1066800"/>
                  </a:lnTo>
                  <a:lnTo>
                    <a:pt x="152400" y="912876"/>
                  </a:lnTo>
                  <a:close/>
                </a:path>
                <a:path w="152400" h="6550659">
                  <a:moveTo>
                    <a:pt x="152400" y="685812"/>
                  </a:moveTo>
                  <a:lnTo>
                    <a:pt x="0" y="685812"/>
                  </a:lnTo>
                  <a:lnTo>
                    <a:pt x="0" y="836676"/>
                  </a:lnTo>
                  <a:lnTo>
                    <a:pt x="152400" y="836676"/>
                  </a:lnTo>
                  <a:lnTo>
                    <a:pt x="152400" y="685812"/>
                  </a:lnTo>
                  <a:close/>
                </a:path>
                <a:path w="152400" h="6550659">
                  <a:moveTo>
                    <a:pt x="152400" y="457200"/>
                  </a:moveTo>
                  <a:lnTo>
                    <a:pt x="0" y="457200"/>
                  </a:lnTo>
                  <a:lnTo>
                    <a:pt x="0" y="609600"/>
                  </a:lnTo>
                  <a:lnTo>
                    <a:pt x="152400" y="609600"/>
                  </a:lnTo>
                  <a:lnTo>
                    <a:pt x="152400" y="457200"/>
                  </a:lnTo>
                  <a:close/>
                </a:path>
                <a:path w="152400" h="6550659">
                  <a:moveTo>
                    <a:pt x="152400" y="227076"/>
                  </a:moveTo>
                  <a:lnTo>
                    <a:pt x="0" y="227076"/>
                  </a:lnTo>
                  <a:lnTo>
                    <a:pt x="0" y="379476"/>
                  </a:lnTo>
                  <a:lnTo>
                    <a:pt x="152400" y="379476"/>
                  </a:lnTo>
                  <a:lnTo>
                    <a:pt x="152400" y="227076"/>
                  </a:lnTo>
                  <a:close/>
                </a:path>
                <a:path w="152400" h="6550659">
                  <a:moveTo>
                    <a:pt x="152400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152400" y="149352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84705" y="2318359"/>
            <a:ext cx="6933565" cy="178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8435" marR="1442085" algn="ctr">
              <a:lnSpc>
                <a:spcPct val="120000"/>
              </a:lnSpc>
              <a:spcBef>
                <a:spcPts val="100"/>
              </a:spcBef>
            </a:pP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ОБЩИЕ</a:t>
            </a:r>
            <a:r>
              <a:rPr sz="3200" b="1" spc="-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СВЕДЕНИЯ </a:t>
            </a: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О </a:t>
            </a:r>
            <a:r>
              <a:rPr sz="3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ТРЕБОВАНИЯХ.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СИНТЕЗ</a:t>
            </a:r>
            <a:r>
              <a:rPr sz="32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И</a:t>
            </a:r>
            <a:r>
              <a:rPr sz="3200" b="1" spc="1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АНАЛИЗ</a:t>
            </a:r>
            <a:r>
              <a:rPr sz="3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 ТРЕБОВАНИЙ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5291" y="138429"/>
            <a:ext cx="1068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5C5CE7"/>
                </a:solidFill>
                <a:latin typeface="Times New Roman"/>
                <a:cs typeface="Times New Roman"/>
              </a:rPr>
              <a:t>БГУИР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38552" y="504604"/>
            <a:ext cx="5781675" cy="1342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30000"/>
              </a:lnSpc>
              <a:spcBef>
                <a:spcPts val="95"/>
              </a:spcBef>
            </a:pPr>
            <a:r>
              <a:rPr sz="2400" b="1" spc="-10" dirty="0">
                <a:solidFill>
                  <a:srgbClr val="5C5CE7"/>
                </a:solidFill>
                <a:latin typeface="Times New Roman"/>
                <a:cs typeface="Times New Roman"/>
              </a:rPr>
              <a:t>Факультет</a:t>
            </a:r>
            <a:r>
              <a:rPr sz="2400" b="1" spc="-80" dirty="0">
                <a:solidFill>
                  <a:srgbClr val="5C5CE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C5CE7"/>
                </a:solidFill>
                <a:latin typeface="Times New Roman"/>
                <a:cs typeface="Times New Roman"/>
              </a:rPr>
              <a:t>компьютерных</a:t>
            </a:r>
            <a:r>
              <a:rPr sz="2400" b="1" spc="-35" dirty="0">
                <a:solidFill>
                  <a:srgbClr val="5C5CE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C5CE7"/>
                </a:solidFill>
                <a:latin typeface="Times New Roman"/>
                <a:cs typeface="Times New Roman"/>
              </a:rPr>
              <a:t>систем</a:t>
            </a:r>
            <a:r>
              <a:rPr sz="2400" b="1" spc="-75" dirty="0">
                <a:solidFill>
                  <a:srgbClr val="5C5CE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C5CE7"/>
                </a:solidFill>
                <a:latin typeface="Times New Roman"/>
                <a:cs typeface="Times New Roman"/>
              </a:rPr>
              <a:t>и</a:t>
            </a:r>
            <a:r>
              <a:rPr sz="2400" b="1" spc="-70" dirty="0">
                <a:solidFill>
                  <a:srgbClr val="5C5CE7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5C5CE7"/>
                </a:solidFill>
                <a:latin typeface="Times New Roman"/>
                <a:cs typeface="Times New Roman"/>
              </a:rPr>
              <a:t>сетей </a:t>
            </a:r>
            <a:r>
              <a:rPr sz="2400" b="1" dirty="0">
                <a:solidFill>
                  <a:srgbClr val="5C5CE7"/>
                </a:solidFill>
                <a:latin typeface="Times New Roman"/>
                <a:cs typeface="Times New Roman"/>
              </a:rPr>
              <a:t>Кафедра</a:t>
            </a:r>
            <a:r>
              <a:rPr sz="2400" b="1" spc="-110" dirty="0">
                <a:solidFill>
                  <a:srgbClr val="5C5CE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C5CE7"/>
                </a:solidFill>
                <a:latin typeface="Times New Roman"/>
                <a:cs typeface="Times New Roman"/>
              </a:rPr>
              <a:t>программного</a:t>
            </a:r>
            <a:r>
              <a:rPr sz="2400" b="1" spc="-110" dirty="0">
                <a:solidFill>
                  <a:srgbClr val="5C5CE7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5C5CE7"/>
                </a:solidFill>
                <a:latin typeface="Times New Roman"/>
                <a:cs typeface="Times New Roman"/>
              </a:rPr>
              <a:t>обеспечения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5C5CE7"/>
                </a:solidFill>
                <a:latin typeface="Times New Roman"/>
                <a:cs typeface="Times New Roman"/>
              </a:rPr>
              <a:t>информационных</a:t>
            </a:r>
            <a:r>
              <a:rPr sz="2400" b="1" spc="-60" dirty="0">
                <a:solidFill>
                  <a:srgbClr val="5C5CE7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5C5CE7"/>
                </a:solidFill>
                <a:latin typeface="Times New Roman"/>
                <a:cs typeface="Times New Roman"/>
              </a:rPr>
              <a:t>технологий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400558"/>
            <a:ext cx="3867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План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лекции: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10639" y="1965960"/>
            <a:ext cx="6021705" cy="1643380"/>
            <a:chOff x="1310639" y="1965960"/>
            <a:chExt cx="6021705" cy="16433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639" y="1965960"/>
              <a:ext cx="646176" cy="789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423" y="1965960"/>
              <a:ext cx="3994404" cy="789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2436" y="1965960"/>
              <a:ext cx="588263" cy="7894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1307" y="1965960"/>
              <a:ext cx="2200656" cy="7894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8863" y="2392680"/>
              <a:ext cx="2578608" cy="7894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8079" y="2392680"/>
              <a:ext cx="3268979" cy="7894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8863" y="2819400"/>
              <a:ext cx="2982467" cy="7894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1939" y="2819400"/>
              <a:ext cx="1395984" cy="7894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40358" y="1459509"/>
            <a:ext cx="6280150" cy="19037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67030" indent="-35433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367030" algn="l"/>
              </a:tabLst>
            </a:pPr>
            <a:r>
              <a:rPr sz="2800" dirty="0">
                <a:latin typeface="Times New Roman"/>
                <a:cs typeface="Times New Roman"/>
              </a:rPr>
              <a:t>Понятие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и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классификация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требований.</a:t>
            </a:r>
            <a:endParaRPr sz="2800">
              <a:latin typeface="Times New Roman"/>
              <a:cs typeface="Times New Roman"/>
            </a:endParaRPr>
          </a:p>
          <a:p>
            <a:pPr marL="366395" marR="615315" indent="-35433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59105" algn="l"/>
                <a:tab pos="2972435" algn="l"/>
              </a:tabLst>
            </a:pPr>
            <a:r>
              <a:rPr sz="2800" spc="-10" dirty="0">
                <a:latin typeface="Times New Roman"/>
                <a:cs typeface="Times New Roman"/>
              </a:rPr>
              <a:t>Моделирование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бизнес-</a:t>
            </a:r>
            <a:r>
              <a:rPr sz="2800" spc="-10" dirty="0">
                <a:latin typeface="Times New Roman"/>
                <a:cs typeface="Times New Roman"/>
              </a:rPr>
              <a:t>процессов. 	Методология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функционального 	моделирования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SADT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8024" y="489280"/>
            <a:ext cx="65157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0000B3"/>
                </a:solidFill>
                <a:latin typeface="Times New Roman"/>
                <a:cs typeface="Times New Roman"/>
              </a:rPr>
              <a:t>Требования:</a:t>
            </a:r>
            <a:r>
              <a:rPr sz="4400" b="1" spc="-45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определение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98803" y="1799844"/>
            <a:ext cx="7908290" cy="2691765"/>
            <a:chOff x="1098803" y="1799844"/>
            <a:chExt cx="7908290" cy="26917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039" y="1799844"/>
              <a:ext cx="2129028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6683" y="1799844"/>
              <a:ext cx="50749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8791" y="1799844"/>
              <a:ext cx="2151888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5295" y="1799844"/>
              <a:ext cx="507491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9032" y="1799844"/>
              <a:ext cx="557784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7632" y="1799844"/>
              <a:ext cx="2357627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803" y="2202180"/>
              <a:ext cx="7139940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803" y="2604516"/>
              <a:ext cx="7414259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8803" y="3006852"/>
              <a:ext cx="7908035" cy="6797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8803" y="3409188"/>
              <a:ext cx="7856220" cy="679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8803" y="3811523"/>
              <a:ext cx="557784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1203" y="3811523"/>
              <a:ext cx="998220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44039" y="3811523"/>
              <a:ext cx="557784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96439" y="3811523"/>
              <a:ext cx="795527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61259" y="3811523"/>
              <a:ext cx="929639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85515" y="3811523"/>
              <a:ext cx="812292" cy="67970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75969" y="1838706"/>
            <a:ext cx="7450455" cy="24403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R="838835" algn="ctr">
              <a:lnSpc>
                <a:spcPct val="100000"/>
              </a:lnSpc>
              <a:spcBef>
                <a:spcPts val="385"/>
              </a:spcBef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Требования</a:t>
            </a:r>
            <a:r>
              <a:rPr sz="2400" b="1" spc="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(requirements)</a:t>
            </a:r>
            <a:r>
              <a:rPr sz="24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это </a:t>
            </a:r>
            <a:r>
              <a:rPr sz="2400" spc="-10" dirty="0">
                <a:latin typeface="Times New Roman"/>
                <a:cs typeface="Times New Roman"/>
              </a:rPr>
              <a:t>подробное</a:t>
            </a:r>
            <a:endParaRPr sz="2400">
              <a:latin typeface="Times New Roman"/>
              <a:cs typeface="Times New Roman"/>
            </a:endParaRPr>
          </a:p>
          <a:p>
            <a:pPr marR="758190" algn="ctr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Times New Roman"/>
                <a:cs typeface="Times New Roman"/>
              </a:rPr>
              <a:t>изложение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функционального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наполнения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системы.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10000"/>
              </a:lnSpc>
            </a:pPr>
            <a:r>
              <a:rPr sz="2400" dirty="0">
                <a:latin typeface="Times New Roman"/>
                <a:cs typeface="Times New Roman"/>
              </a:rPr>
              <a:t>Требования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должны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быть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независимы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от </a:t>
            </a:r>
            <a:r>
              <a:rPr sz="2400" spc="-10" dirty="0">
                <a:latin typeface="Times New Roman"/>
                <a:cs typeface="Times New Roman"/>
              </a:rPr>
              <a:t>внутренней </a:t>
            </a:r>
            <a:r>
              <a:rPr sz="2400" dirty="0">
                <a:latin typeface="Times New Roman"/>
                <a:cs typeface="Times New Roman"/>
              </a:rPr>
              <a:t>архитектуры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приложения,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т.е. должны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описывать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то, </a:t>
            </a:r>
            <a:r>
              <a:rPr sz="2400" spc="-25" dirty="0">
                <a:latin typeface="Times New Roman"/>
                <a:cs typeface="Times New Roman"/>
              </a:rPr>
              <a:t>что </a:t>
            </a:r>
            <a:r>
              <a:rPr sz="2400" dirty="0">
                <a:latin typeface="Times New Roman"/>
                <a:cs typeface="Times New Roman"/>
              </a:rPr>
              <a:t>необходимо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заказчику без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деталей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реализации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(принцип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Times New Roman"/>
                <a:cs typeface="Times New Roman"/>
              </a:rPr>
              <a:t>«</a:t>
            </a:r>
            <a:r>
              <a:rPr sz="2400" dirty="0">
                <a:solidFill>
                  <a:srgbClr val="0000D5"/>
                </a:solidFill>
                <a:latin typeface="Times New Roman"/>
                <a:cs typeface="Times New Roman"/>
              </a:rPr>
              <a:t>what, not</a:t>
            </a:r>
            <a:r>
              <a:rPr sz="2400" spc="-5" dirty="0">
                <a:solidFill>
                  <a:srgbClr val="0000D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D5"/>
                </a:solidFill>
                <a:latin typeface="Times New Roman"/>
                <a:cs typeface="Times New Roman"/>
              </a:rPr>
              <a:t>how</a:t>
            </a:r>
            <a:r>
              <a:rPr sz="2400" spc="-10" dirty="0">
                <a:latin typeface="Times New Roman"/>
                <a:cs typeface="Times New Roman"/>
              </a:rPr>
              <a:t>»).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9153" y="276860"/>
            <a:ext cx="586803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8810" marR="5080" indent="-1896745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Требования</a:t>
            </a:r>
            <a:r>
              <a:rPr sz="4000" b="1" spc="-12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к</a:t>
            </a:r>
            <a:r>
              <a:rPr sz="4000" b="1" spc="-12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продукту</a:t>
            </a:r>
            <a:r>
              <a:rPr sz="4000" b="1" spc="-11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50" dirty="0">
                <a:solidFill>
                  <a:srgbClr val="0000B3"/>
                </a:solidFill>
                <a:latin typeface="Times New Roman"/>
                <a:cs typeface="Times New Roman"/>
              </a:rPr>
              <a:t>и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процессу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80516" y="1862327"/>
            <a:ext cx="7717790" cy="2581910"/>
            <a:chOff x="1080516" y="1862327"/>
            <a:chExt cx="7717790" cy="25819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752" y="1862327"/>
              <a:ext cx="2052827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9920" y="1862327"/>
              <a:ext cx="580644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4427" y="1862327"/>
              <a:ext cx="1688592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7636" y="1862327"/>
              <a:ext cx="481584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1560" y="1862327"/>
              <a:ext cx="105156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4707" y="1862327"/>
              <a:ext cx="1665732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02780" y="1862327"/>
              <a:ext cx="507492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82612" y="1862327"/>
              <a:ext cx="1615440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0516" y="2228087"/>
              <a:ext cx="1575816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4036" y="2228087"/>
              <a:ext cx="1690115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80332" y="2228087"/>
              <a:ext cx="1463039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37987" y="2228087"/>
              <a:ext cx="489203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43372" y="2228087"/>
              <a:ext cx="2667000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28075" y="2228087"/>
              <a:ext cx="569976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0516" y="2593847"/>
              <a:ext cx="1554480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4288" y="2593847"/>
              <a:ext cx="548639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25268" y="2593847"/>
              <a:ext cx="2351532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71416" y="2593847"/>
              <a:ext cx="481584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752" y="3032760"/>
              <a:ext cx="2052827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1923" y="3032760"/>
              <a:ext cx="580644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86911" y="3032760"/>
              <a:ext cx="1638300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9827" y="3032760"/>
              <a:ext cx="481584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05756" y="3032760"/>
              <a:ext cx="1568196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78295" y="3032760"/>
              <a:ext cx="2619755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0516" y="3398519"/>
              <a:ext cx="1903476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34055" y="3398519"/>
              <a:ext cx="553212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37332" y="3398519"/>
              <a:ext cx="1673351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60748" y="3398519"/>
              <a:ext cx="537972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93336" y="3398519"/>
              <a:ext cx="481584" cy="6797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69536" y="3398519"/>
              <a:ext cx="541020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5172" y="3398519"/>
              <a:ext cx="481584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36819" y="3398519"/>
              <a:ext cx="553212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40095" y="3398519"/>
              <a:ext cx="1115568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05727" y="3398519"/>
              <a:ext cx="836676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92468" y="3398519"/>
              <a:ext cx="2005583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0516" y="3764279"/>
              <a:ext cx="1139952" cy="6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88236" y="3764279"/>
              <a:ext cx="1795272" cy="6797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58895" y="3764279"/>
              <a:ext cx="1338072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67783" y="3764279"/>
              <a:ext cx="720851" cy="679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60975" y="3764279"/>
              <a:ext cx="1658112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88380" y="3764279"/>
              <a:ext cx="1450848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11568" y="3764279"/>
              <a:ext cx="1505712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11896" y="3764279"/>
              <a:ext cx="481583" cy="679704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258569" y="1938604"/>
            <a:ext cx="7339330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3855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Требования к</a:t>
            </a:r>
            <a:r>
              <a:rPr sz="2400" b="1" spc="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продукту</a:t>
            </a:r>
            <a:r>
              <a:rPr sz="2400" b="1" dirty="0">
                <a:solidFill>
                  <a:srgbClr val="ACACFF"/>
                </a:solidFill>
                <a:latin typeface="Times New Roman"/>
                <a:cs typeface="Times New Roman"/>
              </a:rPr>
              <a:t>. </a:t>
            </a:r>
            <a:r>
              <a:rPr sz="2400" dirty="0">
                <a:latin typeface="Times New Roman"/>
                <a:cs typeface="Times New Roman"/>
              </a:rPr>
              <a:t>Цель  заказчика -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получить </a:t>
            </a:r>
            <a:r>
              <a:rPr sz="2400" dirty="0">
                <a:latin typeface="Times New Roman"/>
                <a:cs typeface="Times New Roman"/>
              </a:rPr>
              <a:t>хороший</a:t>
            </a:r>
            <a:r>
              <a:rPr sz="2400" spc="240" dirty="0">
                <a:latin typeface="Times New Roman"/>
                <a:cs typeface="Times New Roman"/>
              </a:rPr>
              <a:t>   </a:t>
            </a:r>
            <a:r>
              <a:rPr sz="2400" dirty="0">
                <a:latin typeface="Times New Roman"/>
                <a:cs typeface="Times New Roman"/>
              </a:rPr>
              <a:t>конечный</a:t>
            </a:r>
            <a:r>
              <a:rPr sz="2400" spc="240" dirty="0">
                <a:latin typeface="Times New Roman"/>
                <a:cs typeface="Times New Roman"/>
              </a:rPr>
              <a:t>   </a:t>
            </a:r>
            <a:r>
              <a:rPr sz="2400" dirty="0">
                <a:latin typeface="Times New Roman"/>
                <a:cs typeface="Times New Roman"/>
              </a:rPr>
              <a:t>продукт:</a:t>
            </a:r>
            <a:r>
              <a:rPr sz="2400" spc="229" dirty="0">
                <a:latin typeface="Times New Roman"/>
                <a:cs typeface="Times New Roman"/>
              </a:rPr>
              <a:t>   </a:t>
            </a:r>
            <a:r>
              <a:rPr sz="2400" dirty="0">
                <a:latin typeface="Times New Roman"/>
                <a:cs typeface="Times New Roman"/>
              </a:rPr>
              <a:t>функциональный</a:t>
            </a:r>
            <a:r>
              <a:rPr sz="2400" spc="250" dirty="0">
                <a:latin typeface="Times New Roman"/>
                <a:cs typeface="Times New Roman"/>
              </a:rPr>
              <a:t>   </a:t>
            </a:r>
            <a:r>
              <a:rPr sz="2400" spc="-50" dirty="0">
                <a:latin typeface="Times New Roman"/>
                <a:cs typeface="Times New Roman"/>
              </a:rPr>
              <a:t>и </a:t>
            </a:r>
            <a:r>
              <a:rPr sz="2400" dirty="0">
                <a:latin typeface="Times New Roman"/>
                <a:cs typeface="Times New Roman"/>
              </a:rPr>
              <a:t>удобный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использовании.</a:t>
            </a:r>
            <a:endParaRPr sz="2400">
              <a:latin typeface="Times New Roman"/>
              <a:cs typeface="Times New Roman"/>
            </a:endParaRPr>
          </a:p>
          <a:p>
            <a:pPr marL="12700" marR="5080" indent="363855" algn="just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Требования</a:t>
            </a:r>
            <a:r>
              <a:rPr sz="2400" b="1" spc="2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к</a:t>
            </a:r>
            <a:r>
              <a:rPr sz="2400" b="1" spc="2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процессу</a:t>
            </a:r>
            <a:r>
              <a:rPr sz="2400" b="1" dirty="0">
                <a:latin typeface="Times New Roman"/>
                <a:cs typeface="Times New Roman"/>
              </a:rPr>
              <a:t>.</a:t>
            </a:r>
            <a:r>
              <a:rPr sz="2400" b="1" spc="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Вопросы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формулирования </a:t>
            </a:r>
            <a:r>
              <a:rPr sz="2400" dirty="0">
                <a:latin typeface="Times New Roman"/>
                <a:cs typeface="Times New Roman"/>
              </a:rPr>
              <a:t>требований</a:t>
            </a:r>
            <a:r>
              <a:rPr sz="2400" spc="1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к</a:t>
            </a:r>
            <a:r>
              <a:rPr sz="2400" spc="1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процессу,</a:t>
            </a:r>
            <a:r>
              <a:rPr sz="2400" spc="1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т.е.</a:t>
            </a:r>
            <a:r>
              <a:rPr sz="2400" spc="1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к</a:t>
            </a:r>
            <a:r>
              <a:rPr sz="2400" spc="1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тому,</a:t>
            </a:r>
            <a:r>
              <a:rPr sz="2400" spc="1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как</a:t>
            </a:r>
            <a:r>
              <a:rPr sz="2400" spc="15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разработчик </a:t>
            </a:r>
            <a:r>
              <a:rPr sz="2400" dirty="0">
                <a:latin typeface="Times New Roman"/>
                <a:cs typeface="Times New Roman"/>
              </a:rPr>
              <a:t>будет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выполнять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работы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 созданию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целевой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системы.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4930" y="445135"/>
            <a:ext cx="65373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Основные</a:t>
            </a:r>
            <a:r>
              <a:rPr sz="4000" b="1" spc="-16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типы</a:t>
            </a:r>
            <a:r>
              <a:rPr sz="4000" b="1" spc="-15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требований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59763" y="1359408"/>
            <a:ext cx="7381240" cy="2581910"/>
            <a:chOff x="1159763" y="1359408"/>
            <a:chExt cx="7381240" cy="25819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763" y="1359408"/>
              <a:ext cx="2881884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59" y="1359408"/>
              <a:ext cx="439978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763" y="1725168"/>
              <a:ext cx="3637788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763" y="2164080"/>
              <a:ext cx="3285744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0124" y="2164080"/>
              <a:ext cx="554736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9475" y="2164080"/>
              <a:ext cx="3960876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9763" y="2529840"/>
              <a:ext cx="7296911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763" y="2895600"/>
              <a:ext cx="738073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763" y="3261359"/>
              <a:ext cx="4835652" cy="67970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37817" y="1435734"/>
            <a:ext cx="6924040" cy="229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799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Функциональные</a:t>
            </a:r>
            <a:r>
              <a:rPr sz="2400" b="1" spc="2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требования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определяют,</a:t>
            </a:r>
            <a:r>
              <a:rPr sz="2400" spc="5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«что </a:t>
            </a:r>
            <a:r>
              <a:rPr sz="2400" dirty="0">
                <a:latin typeface="Times New Roman"/>
                <a:cs typeface="Times New Roman"/>
              </a:rPr>
              <a:t>система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должна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делать».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75"/>
              </a:spcBef>
            </a:pP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Нефункциональные</a:t>
            </a:r>
            <a:r>
              <a:rPr sz="2400" b="1" spc="5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B3"/>
                </a:solidFill>
                <a:latin typeface="Times New Roman"/>
                <a:cs typeface="Times New Roman"/>
              </a:rPr>
              <a:t>т</a:t>
            </a:r>
            <a:r>
              <a:rPr sz="2400" dirty="0">
                <a:latin typeface="Times New Roman"/>
                <a:cs typeface="Times New Roman"/>
              </a:rPr>
              <a:t>ребования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определяют,</a:t>
            </a:r>
            <a:r>
              <a:rPr sz="2400" spc="56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«с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соблюдением  каких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условий»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должны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происходить </a:t>
            </a:r>
            <a:r>
              <a:rPr sz="2400" dirty="0">
                <a:latin typeface="Times New Roman"/>
                <a:cs typeface="Times New Roman"/>
              </a:rPr>
              <a:t>действия</a:t>
            </a:r>
            <a:r>
              <a:rPr sz="2400" spc="5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системы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(например,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скорость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отклика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при </a:t>
            </a:r>
            <a:r>
              <a:rPr sz="2400" dirty="0">
                <a:latin typeface="Times New Roman"/>
                <a:cs typeface="Times New Roman"/>
              </a:rPr>
              <a:t>выполнении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заданной</a:t>
            </a:r>
            <a:r>
              <a:rPr sz="2400" spc="5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операции).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81100" y="1196975"/>
          <a:ext cx="7721600" cy="5390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2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0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Уровень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Требования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5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5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чём</a:t>
                      </a:r>
                      <a:r>
                        <a:rPr sz="15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(как)</a:t>
                      </a:r>
                      <a:r>
                        <a:rPr sz="1500" spc="-3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выражаются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Что</a:t>
                      </a:r>
                      <a:r>
                        <a:rPr sz="1500" spc="-4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описывают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35"/>
                        </a:spcBef>
                      </a:pPr>
                      <a:r>
                        <a:rPr sz="28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47345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798195">
                        <a:lnSpc>
                          <a:spcPts val="2160"/>
                        </a:lnSpc>
                        <a:spcBef>
                          <a:spcPts val="85"/>
                        </a:spcBef>
                      </a:pPr>
                      <a:r>
                        <a:rPr sz="1500" u="sng" dirty="0">
                          <a:solidFill>
                            <a:srgbClr val="3333FF"/>
                          </a:solidFill>
                          <a:uFill>
                            <a:solidFill>
                              <a:srgbClr val="3333FF"/>
                            </a:solidFill>
                          </a:uFill>
                          <a:latin typeface="Times New Roman"/>
                          <a:cs typeface="Times New Roman"/>
                        </a:rPr>
                        <a:t>Бизнес</a:t>
                      </a:r>
                      <a:r>
                        <a:rPr sz="1500" u="sng" spc="10" dirty="0">
                          <a:solidFill>
                            <a:srgbClr val="3333FF"/>
                          </a:solidFill>
                          <a:uFill>
                            <a:solidFill>
                              <a:srgbClr val="3333FF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u="sng" spc="-10" dirty="0">
                          <a:solidFill>
                            <a:srgbClr val="3333FF"/>
                          </a:solidFill>
                          <a:uFill>
                            <a:solidFill>
                              <a:srgbClr val="3333FF"/>
                            </a:solidFill>
                          </a:uFill>
                          <a:latin typeface="Times New Roman"/>
                          <a:cs typeface="Times New Roman"/>
                        </a:rPr>
                        <a:t>требования</a:t>
                      </a:r>
                      <a:r>
                        <a:rPr sz="15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Общее</a:t>
                      </a:r>
                      <a:r>
                        <a:rPr sz="15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видение</a:t>
                      </a:r>
                      <a:r>
                        <a:rPr sz="1500" spc="-2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и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5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обзорная</a:t>
                      </a:r>
                      <a:r>
                        <a:rPr sz="1500" spc="-5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документация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Зачем</a:t>
                      </a:r>
                      <a:r>
                        <a:rPr sz="12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вообще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нужен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ПП</a:t>
                      </a:r>
                      <a:r>
                        <a:rPr sz="1200" spc="-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200" spc="-3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что</a:t>
                      </a:r>
                      <a:r>
                        <a:rPr sz="1200" spc="-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200" spc="-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его</a:t>
                      </a:r>
                      <a:r>
                        <a:rPr sz="1200" spc="-2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помощью</a:t>
                      </a:r>
                      <a:r>
                        <a:rPr sz="1200" spc="-2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будет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 marR="15367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делаться.</a:t>
                      </a:r>
                      <a:r>
                        <a:rPr sz="1200" spc="-4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Например</a:t>
                      </a:r>
                      <a:r>
                        <a:rPr sz="1200" spc="-4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"Нам</a:t>
                      </a:r>
                      <a:r>
                        <a:rPr sz="1200" spc="-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нужен</a:t>
                      </a:r>
                      <a:r>
                        <a:rPr sz="1200" spc="-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инструмент,</a:t>
                      </a:r>
                      <a:r>
                        <a:rPr sz="1200" spc="-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извлекающих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бизнес-информацию</a:t>
                      </a:r>
                      <a:r>
                        <a:rPr sz="1200" spc="-5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из</a:t>
                      </a:r>
                      <a:r>
                        <a:rPr sz="1200" spc="-3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различных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источников</a:t>
                      </a:r>
                      <a:r>
                        <a:rPr sz="1200" spc="-5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и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представляющий</a:t>
                      </a:r>
                      <a:r>
                        <a:rPr sz="1200" spc="-2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её</a:t>
                      </a:r>
                      <a:r>
                        <a:rPr sz="12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виде</a:t>
                      </a:r>
                      <a:r>
                        <a:rPr sz="12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диаграмм и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таблиц"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60"/>
                        </a:spcBef>
                      </a:pPr>
                      <a:r>
                        <a:rPr sz="28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25120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00" u="sng" spc="-10" dirty="0">
                          <a:solidFill>
                            <a:srgbClr val="3333FF"/>
                          </a:solidFill>
                          <a:uFill>
                            <a:solidFill>
                              <a:srgbClr val="3333FF"/>
                            </a:solidFill>
                          </a:uFill>
                          <a:latin typeface="Times New Roman"/>
                          <a:cs typeface="Times New Roman"/>
                        </a:rPr>
                        <a:t>Пользовательские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500" u="sng" spc="-10" dirty="0">
                          <a:solidFill>
                            <a:srgbClr val="3333FF"/>
                          </a:solidFill>
                          <a:uFill>
                            <a:solidFill>
                              <a:srgbClr val="3333FF"/>
                            </a:solidFill>
                          </a:uFill>
                          <a:latin typeface="Times New Roman"/>
                          <a:cs typeface="Times New Roman"/>
                        </a:rPr>
                        <a:t>требования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5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Use </a:t>
                      </a:r>
                      <a:r>
                        <a:rPr sz="15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Cases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06680" algn="just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Задачи,</a:t>
                      </a:r>
                      <a:r>
                        <a:rPr sz="1200" spc="-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которые</a:t>
                      </a:r>
                      <a:r>
                        <a:rPr sz="1200" spc="-3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пользователь</a:t>
                      </a:r>
                      <a:r>
                        <a:rPr sz="1200" spc="-2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может</a:t>
                      </a:r>
                      <a:r>
                        <a:rPr sz="1200" spc="-2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выполнять</a:t>
                      </a:r>
                      <a:r>
                        <a:rPr sz="1200" spc="-4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помощью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ПП,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реакцию</a:t>
                      </a:r>
                      <a:r>
                        <a:rPr sz="12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ПП.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Например: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"Когда</a:t>
                      </a:r>
                      <a:r>
                        <a:rPr sz="12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пользователь</a:t>
                      </a:r>
                      <a:r>
                        <a:rPr sz="12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заходит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200" spc="-4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систему,</a:t>
                      </a:r>
                      <a:r>
                        <a:rPr sz="1200" spc="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должен</a:t>
                      </a:r>
                      <a:r>
                        <a:rPr sz="1200" spc="-4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появляться</a:t>
                      </a:r>
                      <a:r>
                        <a:rPr sz="1200" spc="-5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текст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приветствия"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9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00" u="sng" dirty="0">
                          <a:solidFill>
                            <a:srgbClr val="3333FF"/>
                          </a:solidFill>
                          <a:uFill>
                            <a:solidFill>
                              <a:srgbClr val="3333FF"/>
                            </a:solidFill>
                          </a:uFill>
                          <a:latin typeface="Times New Roman"/>
                          <a:cs typeface="Times New Roman"/>
                        </a:rPr>
                        <a:t>Функциональные</a:t>
                      </a:r>
                      <a:r>
                        <a:rPr sz="1500" u="sng" spc="-25" dirty="0">
                          <a:solidFill>
                            <a:srgbClr val="3333FF"/>
                          </a:solidFill>
                          <a:uFill>
                            <a:solidFill>
                              <a:srgbClr val="3333FF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u="sng" spc="-50" dirty="0">
                          <a:solidFill>
                            <a:srgbClr val="3333FF"/>
                          </a:solidFill>
                          <a:uFill>
                            <a:solidFill>
                              <a:srgbClr val="3333FF"/>
                            </a:solidFill>
                          </a:uFill>
                          <a:latin typeface="Times New Roman"/>
                          <a:cs typeface="Times New Roman"/>
                        </a:rPr>
                        <a:t>и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1440" marR="746760">
                        <a:lnSpc>
                          <a:spcPct val="120000"/>
                        </a:lnSpc>
                        <a:spcBef>
                          <a:spcPts val="5"/>
                        </a:spcBef>
                      </a:pPr>
                      <a:r>
                        <a:rPr sz="1500" u="sng" spc="-10" dirty="0">
                          <a:solidFill>
                            <a:srgbClr val="3333FF"/>
                          </a:solidFill>
                          <a:uFill>
                            <a:solidFill>
                              <a:srgbClr val="3333FF"/>
                            </a:solidFill>
                          </a:uFill>
                          <a:latin typeface="Times New Roman"/>
                          <a:cs typeface="Times New Roman"/>
                        </a:rPr>
                        <a:t>нефункциональные</a:t>
                      </a:r>
                      <a:r>
                        <a:rPr sz="15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u="sng" spc="-10" dirty="0">
                          <a:solidFill>
                            <a:srgbClr val="3333FF"/>
                          </a:solidFill>
                          <a:uFill>
                            <a:solidFill>
                              <a:srgbClr val="3333FF"/>
                            </a:solidFill>
                          </a:uFill>
                          <a:latin typeface="Times New Roman"/>
                          <a:cs typeface="Times New Roman"/>
                        </a:rPr>
                        <a:t>требования</a:t>
                      </a:r>
                      <a:r>
                        <a:rPr sz="15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Требования</a:t>
                      </a:r>
                      <a:r>
                        <a:rPr sz="15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5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2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ПО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Функциональные</a:t>
                      </a:r>
                      <a:r>
                        <a:rPr sz="1200" spc="-5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требования</a:t>
                      </a:r>
                      <a:r>
                        <a:rPr sz="1200" spc="-6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описывают</a:t>
                      </a:r>
                      <a:r>
                        <a:rPr sz="1200" spc="-5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поведение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 marR="276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системы,</a:t>
                      </a:r>
                      <a:r>
                        <a:rPr sz="12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например: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"В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процессе инсталляции</a:t>
                      </a:r>
                      <a:r>
                        <a:rPr sz="1200" spc="-4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программа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должна</a:t>
                      </a:r>
                      <a:r>
                        <a:rPr sz="1200" spc="-4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проверять</a:t>
                      </a:r>
                      <a:r>
                        <a:rPr sz="12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остаток</a:t>
                      </a:r>
                      <a:r>
                        <a:rPr sz="1200" spc="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свободного</a:t>
                      </a:r>
                      <a:r>
                        <a:rPr sz="1200" spc="-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места</a:t>
                      </a:r>
                      <a:r>
                        <a:rPr sz="1200" spc="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2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всех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несъёмных</a:t>
                      </a:r>
                      <a:r>
                        <a:rPr sz="1200" spc="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накопителях".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 marR="1460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Нефункциональные</a:t>
                      </a:r>
                      <a:r>
                        <a:rPr sz="1200" spc="-6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требования</a:t>
                      </a:r>
                      <a:r>
                        <a:rPr sz="1200" spc="-6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описывают</a:t>
                      </a:r>
                      <a:r>
                        <a:rPr sz="1200" spc="-5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специфические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свойства</a:t>
                      </a:r>
                      <a:r>
                        <a:rPr sz="12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системы,</a:t>
                      </a:r>
                      <a:r>
                        <a:rPr sz="1200" spc="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такие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как:</a:t>
                      </a:r>
                      <a:r>
                        <a:rPr sz="12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требования</a:t>
                      </a:r>
                      <a:r>
                        <a:rPr sz="12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2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удобству использования,</a:t>
                      </a:r>
                      <a:r>
                        <a:rPr sz="1200" spc="-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безопасности,</a:t>
                      </a:r>
                      <a:r>
                        <a:rPr sz="1200" spc="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надёжности,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расширяемости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200" spc="-4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т.д.</a:t>
                      </a:r>
                      <a:r>
                        <a:rPr sz="1200" spc="-4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Например:</a:t>
                      </a:r>
                      <a:r>
                        <a:rPr sz="1200" spc="-2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"При</a:t>
                      </a:r>
                      <a:r>
                        <a:rPr sz="1200" spc="-2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одновременной</a:t>
                      </a:r>
                      <a:r>
                        <a:rPr sz="1200" spc="-4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работе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системой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1000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пользователей,</a:t>
                      </a:r>
                      <a:r>
                        <a:rPr sz="1200" spc="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минимальное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время</a:t>
                      </a:r>
                      <a:r>
                        <a:rPr sz="1200" spc="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между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возникновением</a:t>
                      </a:r>
                      <a:r>
                        <a:rPr sz="1200" spc="-5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сбоя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должно</a:t>
                      </a:r>
                      <a:r>
                        <a:rPr sz="1200" spc="-4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быть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более</a:t>
                      </a:r>
                      <a:r>
                        <a:rPr sz="12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или</a:t>
                      </a:r>
                      <a:r>
                        <a:rPr sz="1200" spc="-4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равно</a:t>
                      </a:r>
                      <a:r>
                        <a:rPr sz="1200" spc="-2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десяти </a:t>
                      </a:r>
                      <a:r>
                        <a:rPr sz="12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тысячам </a:t>
                      </a:r>
                      <a:r>
                        <a:rPr sz="1200" spc="-1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часов".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5C5CE7"/>
                      </a:solidFill>
                      <a:prstDash val="solid"/>
                    </a:lnL>
                    <a:lnR w="12700">
                      <a:solidFill>
                        <a:srgbClr val="5C5CE7"/>
                      </a:solidFill>
                      <a:prstDash val="solid"/>
                    </a:lnR>
                    <a:lnT w="12700">
                      <a:solidFill>
                        <a:srgbClr val="5C5CE7"/>
                      </a:solidFill>
                      <a:prstDash val="solid"/>
                    </a:lnT>
                    <a:lnB w="12700">
                      <a:solidFill>
                        <a:srgbClr val="5C5C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18689" y="349453"/>
            <a:ext cx="45929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Уровни</a:t>
            </a:r>
            <a:r>
              <a:rPr sz="4000" b="1" spc="-17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требований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9725" y="204927"/>
            <a:ext cx="59245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24965" marR="5080" indent="-16129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Группа</a:t>
            </a:r>
            <a:r>
              <a:rPr sz="4000" b="1" spc="-14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функциональных требований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32916" y="1953767"/>
            <a:ext cx="7774305" cy="4089400"/>
            <a:chOff x="1232916" y="1953767"/>
            <a:chExt cx="7774305" cy="40894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916" y="1953767"/>
              <a:ext cx="1350263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7796" y="1953767"/>
              <a:ext cx="50749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904" y="1953767"/>
              <a:ext cx="2177796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2316" y="1953767"/>
              <a:ext cx="574548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1480" y="1953767"/>
              <a:ext cx="1321308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5127" y="1953767"/>
              <a:ext cx="541020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0763" y="1953767"/>
              <a:ext cx="2016251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1631" y="1953767"/>
              <a:ext cx="50749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5368" y="1953767"/>
              <a:ext cx="557783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916" y="2371343"/>
              <a:ext cx="7385304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2916" y="2787395"/>
              <a:ext cx="3407664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5195" y="2787395"/>
              <a:ext cx="557784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3795" y="2787395"/>
              <a:ext cx="4178807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916" y="3204971"/>
              <a:ext cx="4128516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2916" y="3695700"/>
              <a:ext cx="4808220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35751" y="3695700"/>
              <a:ext cx="574548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04916" y="3695700"/>
              <a:ext cx="795528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6" y="3695700"/>
              <a:ext cx="541019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5372" y="3695700"/>
              <a:ext cx="2016252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6239" y="3695700"/>
              <a:ext cx="507492" cy="6797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1499" y="3695700"/>
              <a:ext cx="557783" cy="6797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2916" y="4111751"/>
              <a:ext cx="6787896" cy="6797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2916" y="4529327"/>
              <a:ext cx="6051804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2916" y="4945379"/>
              <a:ext cx="7773924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2916" y="5362955"/>
              <a:ext cx="1658112" cy="679704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410969" y="1978889"/>
            <a:ext cx="7315834" cy="3853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7665">
              <a:lnSpc>
                <a:spcPct val="1141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Бизнес-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требования</a:t>
            </a:r>
            <a:r>
              <a:rPr sz="2400" b="1" spc="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(business</a:t>
            </a:r>
            <a:r>
              <a:rPr sz="2400" b="1" spc="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requirements)</a:t>
            </a:r>
            <a:r>
              <a:rPr sz="2400" b="1" spc="-2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– </a:t>
            </a:r>
            <a:r>
              <a:rPr sz="2400" dirty="0">
                <a:latin typeface="Times New Roman"/>
                <a:cs typeface="Times New Roman"/>
              </a:rPr>
              <a:t>определяют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высокоуровневые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цели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организации</a:t>
            </a:r>
            <a:r>
              <a:rPr sz="2400" spc="-25" dirty="0">
                <a:latin typeface="Times New Roman"/>
                <a:cs typeface="Times New Roman"/>
              </a:rPr>
              <a:t> или </a:t>
            </a:r>
            <a:r>
              <a:rPr sz="2400" dirty="0">
                <a:latin typeface="Times New Roman"/>
                <a:cs typeface="Times New Roman"/>
              </a:rPr>
              <a:t>клиента (потребителя)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заказчика</a:t>
            </a:r>
            <a:r>
              <a:rPr sz="2400" spc="-10" dirty="0">
                <a:latin typeface="Times New Roman"/>
                <a:cs typeface="Times New Roman"/>
              </a:rPr>
              <a:t> разрабатываемого </a:t>
            </a:r>
            <a:r>
              <a:rPr sz="2400" dirty="0">
                <a:latin typeface="Times New Roman"/>
                <a:cs typeface="Times New Roman"/>
              </a:rPr>
              <a:t>программного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обеспечения.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Пользовательские</a:t>
            </a:r>
            <a:r>
              <a:rPr sz="2400" b="1" spc="-2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требования</a:t>
            </a:r>
            <a:r>
              <a:rPr sz="2400" b="1" spc="-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(user</a:t>
            </a:r>
            <a:r>
              <a:rPr sz="2400" b="1" spc="-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requirements)</a:t>
            </a:r>
            <a:r>
              <a:rPr sz="2400" b="1" spc="-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–</a:t>
            </a:r>
            <a:endParaRPr sz="2400">
              <a:latin typeface="Times New Roman"/>
              <a:cs typeface="Times New Roman"/>
            </a:endParaRPr>
          </a:p>
          <a:p>
            <a:pPr marL="12700" marR="990600">
              <a:lnSpc>
                <a:spcPts val="3290"/>
              </a:lnSpc>
              <a:spcBef>
                <a:spcPts val="170"/>
              </a:spcBef>
            </a:pPr>
            <a:r>
              <a:rPr sz="2400" dirty="0">
                <a:latin typeface="Times New Roman"/>
                <a:cs typeface="Times New Roman"/>
              </a:rPr>
              <a:t>описывают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цели/задачи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пользователей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системы, </a:t>
            </a:r>
            <a:r>
              <a:rPr sz="2400" dirty="0">
                <a:latin typeface="Times New Roman"/>
                <a:cs typeface="Times New Roman"/>
              </a:rPr>
              <a:t>которые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должны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достигаться/выполняться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Times New Roman"/>
                <a:cs typeface="Times New Roman"/>
              </a:rPr>
              <a:t>пользователями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при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помощи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создаваемой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программной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spc="-10" dirty="0">
                <a:latin typeface="Times New Roman"/>
                <a:cs typeface="Times New Roman"/>
              </a:rPr>
              <a:t>системы.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763" y="2087879"/>
              <a:ext cx="4736592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0971" y="2087879"/>
              <a:ext cx="507491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3079" y="2087879"/>
              <a:ext cx="1626107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763" y="2540507"/>
              <a:ext cx="544068" cy="6827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5400" y="2540507"/>
              <a:ext cx="2019300" cy="6827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6267" y="2540507"/>
              <a:ext cx="510540" cy="6827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9523" y="2474976"/>
              <a:ext cx="647700" cy="7894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16223" y="2474976"/>
              <a:ext cx="5312664" cy="7894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283" y="2944367"/>
              <a:ext cx="7223759" cy="7894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283" y="3413759"/>
              <a:ext cx="6905244" cy="7894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9283" y="3883152"/>
              <a:ext cx="6990588" cy="7894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9283" y="4352544"/>
              <a:ext cx="7481316" cy="7894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9283" y="4821935"/>
              <a:ext cx="1485900" cy="7894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45792" y="4821935"/>
              <a:ext cx="588263" cy="7894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64664" y="4821935"/>
              <a:ext cx="4427220" cy="7894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9283" y="5291328"/>
              <a:ext cx="5094732" cy="78943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37817" y="2133099"/>
            <a:ext cx="6964045" cy="37026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55"/>
              </a:spcBef>
            </a:pP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Функциональные</a:t>
            </a:r>
            <a:r>
              <a:rPr sz="2400" b="1" spc="-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требования</a:t>
            </a:r>
            <a:r>
              <a:rPr sz="24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 (functional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requirements)</a:t>
            </a:r>
            <a:r>
              <a:rPr sz="2400" b="1" spc="-9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–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определяют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функциональность </a:t>
            </a:r>
            <a:r>
              <a:rPr sz="2800" dirty="0">
                <a:latin typeface="Times New Roman"/>
                <a:cs typeface="Times New Roman"/>
              </a:rPr>
              <a:t>(поведение)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программной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системы,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которая </a:t>
            </a:r>
            <a:r>
              <a:rPr sz="2800" dirty="0">
                <a:latin typeface="Times New Roman"/>
                <a:cs typeface="Times New Roman"/>
              </a:rPr>
              <a:t>должна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быть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создана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разработчиками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для </a:t>
            </a:r>
            <a:r>
              <a:rPr sz="2800" spc="-10" dirty="0">
                <a:latin typeface="Times New Roman"/>
                <a:cs typeface="Times New Roman"/>
              </a:rPr>
              <a:t>предоставления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возможности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выполнения пользователями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своих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обязанностей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рамках </a:t>
            </a:r>
            <a:r>
              <a:rPr sz="2800" spc="-20" dirty="0">
                <a:latin typeface="Times New Roman"/>
                <a:cs typeface="Times New Roman"/>
              </a:rPr>
              <a:t>бизнес-</a:t>
            </a:r>
            <a:r>
              <a:rPr sz="2800" spc="-10" dirty="0">
                <a:latin typeface="Times New Roman"/>
                <a:cs typeface="Times New Roman"/>
              </a:rPr>
              <a:t>требований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и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контексте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spc="-10" dirty="0">
                <a:latin typeface="Times New Roman"/>
                <a:cs typeface="Times New Roman"/>
              </a:rPr>
              <a:t>пользовательских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требований.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311402" y="492328"/>
            <a:ext cx="592455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24965" marR="5080" indent="-16129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Группа</a:t>
            </a:r>
            <a:r>
              <a:rPr sz="4000" b="1" spc="-14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функциональных требований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07744" y="500253"/>
            <a:ext cx="5010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ПРОЕКТИРОВАНИЕ</a:t>
            </a:r>
            <a:r>
              <a:rPr sz="4000" spc="-1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endParaRPr sz="40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8496" y="1633593"/>
            <a:ext cx="7454900" cy="299529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00" spc="-10" dirty="0">
                <a:solidFill>
                  <a:srgbClr val="3333B1"/>
                </a:solidFill>
                <a:latin typeface="Calibri"/>
                <a:cs typeface="Calibri"/>
              </a:rPr>
              <a:t>Определение</a:t>
            </a:r>
            <a:endParaRPr sz="2400">
              <a:latin typeface="Calibri"/>
              <a:cs typeface="Calibri"/>
            </a:endParaRPr>
          </a:p>
          <a:p>
            <a:pPr marL="12700" marR="273685">
              <a:lnSpc>
                <a:spcPct val="100000"/>
              </a:lnSpc>
              <a:spcBef>
                <a:spcPts val="235"/>
              </a:spcBef>
            </a:pPr>
            <a:r>
              <a:rPr sz="2000" b="1" dirty="0">
                <a:latin typeface="Calibri"/>
                <a:cs typeface="Calibri"/>
              </a:rPr>
              <a:t>Проектирование</a:t>
            </a:r>
            <a:r>
              <a:rPr sz="2000" b="1" spc="3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ПО</a:t>
            </a:r>
            <a:r>
              <a:rPr sz="2000" b="1" spc="4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(англ.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soƒware</a:t>
            </a:r>
            <a:r>
              <a:rPr sz="2000" i="1" spc="-5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design</a:t>
            </a:r>
            <a:r>
              <a:rPr sz="2000" spc="-10" dirty="0">
                <a:latin typeface="Calibri"/>
                <a:cs typeface="Calibri"/>
              </a:rPr>
              <a:t>)-</a:t>
            </a:r>
            <a:r>
              <a:rPr sz="2000" dirty="0">
                <a:latin typeface="Calibri"/>
                <a:cs typeface="Calibri"/>
              </a:rPr>
              <a:t>процесс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определения </a:t>
            </a:r>
            <a:r>
              <a:rPr sz="2000" dirty="0">
                <a:latin typeface="Calibri"/>
                <a:cs typeface="Calibri"/>
              </a:rPr>
              <a:t>архитектуры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ПО,</a:t>
            </a:r>
            <a:r>
              <a:rPr sz="2000" spc="3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набора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составляющих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компонентов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их</a:t>
            </a:r>
            <a:endParaRPr sz="2000">
              <a:latin typeface="Calibri"/>
              <a:cs typeface="Calibri"/>
            </a:endParaRPr>
          </a:p>
          <a:p>
            <a:pPr marL="12700" marR="249554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интерфейсов,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прочих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характеристик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системы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</a:t>
            </a:r>
            <a:r>
              <a:rPr sz="2000" spc="3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конечного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состава </a:t>
            </a:r>
            <a:r>
              <a:rPr sz="2000" dirty="0">
                <a:latin typeface="Calibri"/>
                <a:cs typeface="Calibri"/>
              </a:rPr>
              <a:t>программного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продукта.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Архитектура</a:t>
            </a:r>
            <a:r>
              <a:rPr sz="2000" b="1" spc="3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программного</a:t>
            </a:r>
            <a:r>
              <a:rPr sz="2000" spc="3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обеспечения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высокоуровневое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представление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структуры</a:t>
            </a:r>
            <a:r>
              <a:rPr sz="2000" spc="3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системы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спецификация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ее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компонентов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и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логики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их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взаимодействия.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4158" y="565785"/>
            <a:ext cx="74695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Нефункциональные</a:t>
            </a:r>
            <a:r>
              <a:rPr sz="4000" b="1" spc="-204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требования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9283" y="1630679"/>
            <a:ext cx="7775575" cy="3862070"/>
            <a:chOff x="1129283" y="1630679"/>
            <a:chExt cx="7775575" cy="38620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519" y="1630679"/>
              <a:ext cx="1569720" cy="789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3847" y="1630679"/>
              <a:ext cx="588263" cy="789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2719" y="1630679"/>
              <a:ext cx="1825752" cy="7894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6616" y="1630679"/>
              <a:ext cx="589788" cy="7894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7011" y="1630679"/>
              <a:ext cx="667512" cy="7894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1" y="1630679"/>
              <a:ext cx="1537715" cy="7894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0992" y="1630679"/>
              <a:ext cx="626363" cy="7894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7963" y="1630679"/>
              <a:ext cx="1062228" cy="7894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00799" y="1630679"/>
              <a:ext cx="588264" cy="7894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17207" y="1630679"/>
              <a:ext cx="647700" cy="7894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3051" y="1630679"/>
              <a:ext cx="2011679" cy="7894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9283" y="2057399"/>
              <a:ext cx="1027176" cy="7894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0323" y="2057399"/>
              <a:ext cx="1687068" cy="7894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91255" y="2057399"/>
              <a:ext cx="626364" cy="7894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1483" y="2057399"/>
              <a:ext cx="3061716" cy="7894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27063" y="2057399"/>
              <a:ext cx="2677667" cy="7894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9283" y="2484119"/>
              <a:ext cx="2386583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16223" y="2484119"/>
              <a:ext cx="2464307" cy="7894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80887" y="2484119"/>
              <a:ext cx="3323844" cy="7894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9283" y="2910839"/>
              <a:ext cx="1615440" cy="7894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85059" y="2910839"/>
              <a:ext cx="4120895" cy="7894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46292" y="2910839"/>
              <a:ext cx="2758440" cy="78943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9283" y="3337559"/>
              <a:ext cx="1985772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08832" y="3337559"/>
              <a:ext cx="2351532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54139" y="3337559"/>
              <a:ext cx="2450591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9283" y="3764279"/>
              <a:ext cx="2307336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60191" y="3764279"/>
              <a:ext cx="659892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39083" y="3764279"/>
              <a:ext cx="624839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94532" y="3764279"/>
              <a:ext cx="557784" cy="789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82923" y="3764279"/>
              <a:ext cx="650748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64279" y="3764279"/>
              <a:ext cx="557784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93519" y="4276344"/>
              <a:ext cx="1933956" cy="789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34867" y="4276344"/>
              <a:ext cx="2452116" cy="7894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4375" y="4276344"/>
              <a:ext cx="589788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14772" y="4276344"/>
              <a:ext cx="626363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571743" y="4276344"/>
              <a:ext cx="1557527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36663" y="4276344"/>
              <a:ext cx="568451" cy="7894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35724" y="4276344"/>
              <a:ext cx="1850135" cy="78943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6467" y="4276344"/>
              <a:ext cx="588264" cy="7894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29283" y="4703063"/>
              <a:ext cx="3147060" cy="7894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99916" y="4703063"/>
              <a:ext cx="2314956" cy="7894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45480" y="4703063"/>
              <a:ext cx="557784" cy="78943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337817" y="1721611"/>
            <a:ext cx="7332345" cy="3524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 indent="363855" algn="just">
              <a:lnSpc>
                <a:spcPct val="100000"/>
              </a:lnSpc>
              <a:spcBef>
                <a:spcPts val="95"/>
              </a:spcBef>
              <a:tabLst>
                <a:tab pos="2492375" algn="l"/>
                <a:tab pos="5338445" algn="l"/>
              </a:tabLst>
            </a:pPr>
            <a:r>
              <a:rPr sz="2800" b="1" spc="-25" dirty="0">
                <a:solidFill>
                  <a:srgbClr val="3333FF"/>
                </a:solidFill>
                <a:latin typeface="Times New Roman"/>
                <a:cs typeface="Times New Roman"/>
              </a:rPr>
              <a:t>Бизнес-</a:t>
            </a:r>
            <a:r>
              <a:rPr sz="2800" b="1" dirty="0">
                <a:solidFill>
                  <a:srgbClr val="3333FF"/>
                </a:solidFill>
                <a:latin typeface="Times New Roman"/>
                <a:cs typeface="Times New Roman"/>
              </a:rPr>
              <a:t>правила</a:t>
            </a:r>
            <a:r>
              <a:rPr sz="2800" b="1" spc="2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B3"/>
                </a:solidFill>
                <a:latin typeface="Times New Roman"/>
                <a:cs typeface="Times New Roman"/>
              </a:rPr>
              <a:t>(</a:t>
            </a:r>
            <a:r>
              <a:rPr sz="2800" b="1" dirty="0">
                <a:latin typeface="Times New Roman"/>
                <a:cs typeface="Times New Roman"/>
              </a:rPr>
              <a:t>business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rules)</a:t>
            </a:r>
            <a:r>
              <a:rPr sz="2800" b="1" spc="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–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включают </a:t>
            </a:r>
            <a:r>
              <a:rPr sz="2800" dirty="0">
                <a:latin typeface="Times New Roman"/>
                <a:cs typeface="Times New Roman"/>
              </a:rPr>
              <a:t>или</a:t>
            </a:r>
            <a:r>
              <a:rPr sz="2800" spc="3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связаны</a:t>
            </a:r>
            <a:r>
              <a:rPr sz="2800" spc="3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с</a:t>
            </a:r>
            <a:r>
              <a:rPr sz="2800" spc="3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корпоративными</a:t>
            </a:r>
            <a:r>
              <a:rPr sz="2800" spc="3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регламентами, </a:t>
            </a:r>
            <a:r>
              <a:rPr sz="2800" dirty="0">
                <a:latin typeface="Times New Roman"/>
                <a:cs typeface="Times New Roman"/>
              </a:rPr>
              <a:t>политиками,</a:t>
            </a:r>
            <a:r>
              <a:rPr sz="2800" spc="29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стандартами,</a:t>
            </a:r>
            <a:r>
              <a:rPr sz="2800" spc="295" dirty="0">
                <a:latin typeface="Times New Roman"/>
                <a:cs typeface="Times New Roman"/>
              </a:rPr>
              <a:t>  </a:t>
            </a:r>
            <a:r>
              <a:rPr sz="2800" spc="-10" dirty="0">
                <a:latin typeface="Times New Roman"/>
                <a:cs typeface="Times New Roman"/>
              </a:rPr>
              <a:t>законодательными </a:t>
            </a:r>
            <a:r>
              <a:rPr sz="2800" dirty="0">
                <a:latin typeface="Times New Roman"/>
                <a:cs typeface="Times New Roman"/>
              </a:rPr>
              <a:t>актами,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внутрикорпоративными</a:t>
            </a:r>
            <a:r>
              <a:rPr sz="2800" spc="-10" dirty="0">
                <a:latin typeface="Times New Roman"/>
                <a:cs typeface="Times New Roman"/>
              </a:rPr>
              <a:t> инициативами, учётными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практиками,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алгоритмами </a:t>
            </a:r>
            <a:r>
              <a:rPr sz="2800" dirty="0">
                <a:latin typeface="Times New Roman"/>
                <a:cs typeface="Times New Roman"/>
              </a:rPr>
              <a:t>вычислений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и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т.д.</a:t>
            </a:r>
            <a:endParaRPr sz="2800">
              <a:latin typeface="Times New Roman"/>
              <a:cs typeface="Times New Roman"/>
            </a:endParaRPr>
          </a:p>
          <a:p>
            <a:pPr marL="376555" algn="just">
              <a:lnSpc>
                <a:spcPct val="100000"/>
              </a:lnSpc>
              <a:spcBef>
                <a:spcPts val="675"/>
              </a:spcBef>
            </a:pPr>
            <a:r>
              <a:rPr sz="2800" b="1" dirty="0">
                <a:solidFill>
                  <a:srgbClr val="3333FF"/>
                </a:solidFill>
                <a:latin typeface="Times New Roman"/>
                <a:cs typeface="Times New Roman"/>
              </a:rPr>
              <a:t>Внешние</a:t>
            </a:r>
            <a:r>
              <a:rPr sz="2800" b="1" spc="56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FF"/>
                </a:solidFill>
                <a:latin typeface="Times New Roman"/>
                <a:cs typeface="Times New Roman"/>
              </a:rPr>
              <a:t>интерфейсы</a:t>
            </a:r>
            <a:r>
              <a:rPr sz="2800" b="1" spc="56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(external</a:t>
            </a:r>
            <a:r>
              <a:rPr sz="2800" b="1" spc="58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interfaces)</a:t>
            </a:r>
            <a:endParaRPr sz="2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800" spc="-10" dirty="0">
                <a:latin typeface="Times New Roman"/>
                <a:cs typeface="Times New Roman"/>
              </a:rPr>
              <a:t>пользовательские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интерфейсы.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1280" y="636854"/>
            <a:ext cx="7470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" dirty="0">
                <a:solidFill>
                  <a:srgbClr val="0000B3"/>
                </a:solidFill>
                <a:latin typeface="Times New Roman"/>
                <a:cs typeface="Times New Roman"/>
              </a:rPr>
              <a:t>Нефункциональные</a:t>
            </a:r>
            <a:r>
              <a:rPr sz="4000" b="1" spc="-95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требования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59763" y="1720595"/>
            <a:ext cx="7638415" cy="4191000"/>
            <a:chOff x="1159763" y="1720595"/>
            <a:chExt cx="7638415" cy="4191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0" y="1720595"/>
              <a:ext cx="1813560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799" y="1720595"/>
              <a:ext cx="164287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0911" y="1720595"/>
              <a:ext cx="507491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3019" y="1720595"/>
              <a:ext cx="574548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2184" y="1720595"/>
              <a:ext cx="1150619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8043" y="1720595"/>
              <a:ext cx="557783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0443" y="1720595"/>
              <a:ext cx="1524000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9059" y="1720595"/>
              <a:ext cx="50749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1792" y="1720595"/>
              <a:ext cx="556259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9763" y="2086355"/>
              <a:ext cx="186385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40152" y="2086355"/>
              <a:ext cx="2570988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7675" y="2086355"/>
              <a:ext cx="2456687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00899" y="2086355"/>
              <a:ext cx="1597152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763" y="2452115"/>
              <a:ext cx="548639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3895" y="2452115"/>
              <a:ext cx="1805939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05328" y="2452115"/>
              <a:ext cx="2001012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51831" y="2452115"/>
              <a:ext cx="1415796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13119" y="2452115"/>
              <a:ext cx="853440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2052" y="2452115"/>
              <a:ext cx="2286000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9763" y="2817875"/>
              <a:ext cx="1132332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62912" y="2817875"/>
              <a:ext cx="2302764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60291" y="2817875"/>
              <a:ext cx="481584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4000" y="3256787"/>
              <a:ext cx="2276855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0668" y="3256787"/>
              <a:ext cx="507491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22775" y="3256787"/>
              <a:ext cx="1848612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6004" y="3256787"/>
              <a:ext cx="507491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3308" y="3256787"/>
              <a:ext cx="556260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69379" y="3256787"/>
              <a:ext cx="2328672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9763" y="3622547"/>
              <a:ext cx="1545336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84119" y="3622547"/>
              <a:ext cx="2839211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02352" y="3622547"/>
              <a:ext cx="1880616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61987" y="3622547"/>
              <a:ext cx="885444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26452" y="3622547"/>
              <a:ext cx="1371600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59763" y="3988307"/>
              <a:ext cx="1979676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66643" y="3988307"/>
              <a:ext cx="1181100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74947" y="3988307"/>
              <a:ext cx="1213103" cy="6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15255" y="3988307"/>
              <a:ext cx="1901952" cy="6797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44411" y="3988307"/>
              <a:ext cx="1552956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26096" y="3988307"/>
              <a:ext cx="720851" cy="679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74152" y="3988307"/>
              <a:ext cx="723900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59763" y="4354067"/>
              <a:ext cx="1889760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44139" y="4354067"/>
              <a:ext cx="481584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4000" y="5231892"/>
              <a:ext cx="481584" cy="679704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12417" y="1795729"/>
            <a:ext cx="7312659" cy="3903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363855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Атрибуты</a:t>
            </a:r>
            <a:r>
              <a:rPr sz="2400" b="1" spc="490" dirty="0">
                <a:solidFill>
                  <a:srgbClr val="3333FF"/>
                </a:solidFill>
                <a:latin typeface="Times New Roman"/>
                <a:cs typeface="Times New Roman"/>
              </a:rPr>
              <a:t>   </a:t>
            </a: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качества</a:t>
            </a:r>
            <a:r>
              <a:rPr sz="2400" b="1" spc="495" dirty="0">
                <a:solidFill>
                  <a:srgbClr val="3333FF"/>
                </a:solidFill>
                <a:latin typeface="Times New Roman"/>
                <a:cs typeface="Times New Roman"/>
              </a:rPr>
              <a:t>   </a:t>
            </a:r>
            <a:r>
              <a:rPr sz="2400" b="1" dirty="0">
                <a:latin typeface="Times New Roman"/>
                <a:cs typeface="Times New Roman"/>
              </a:rPr>
              <a:t>(quality</a:t>
            </a:r>
            <a:r>
              <a:rPr sz="2400" b="1" spc="500" dirty="0">
                <a:latin typeface="Times New Roman"/>
                <a:cs typeface="Times New Roman"/>
              </a:rPr>
              <a:t>   </a:t>
            </a:r>
            <a:r>
              <a:rPr sz="2400" b="1" dirty="0">
                <a:latin typeface="Times New Roman"/>
                <a:cs typeface="Times New Roman"/>
              </a:rPr>
              <a:t>attributes)</a:t>
            </a:r>
            <a:r>
              <a:rPr sz="2400" b="1" spc="500" dirty="0">
                <a:latin typeface="Times New Roman"/>
                <a:cs typeface="Times New Roman"/>
              </a:rPr>
              <a:t>   </a:t>
            </a:r>
            <a:r>
              <a:rPr sz="2400" spc="-50" dirty="0">
                <a:latin typeface="Times New Roman"/>
                <a:cs typeface="Times New Roman"/>
              </a:rPr>
              <a:t>– </a:t>
            </a:r>
            <a:r>
              <a:rPr sz="2400" dirty="0">
                <a:latin typeface="Times New Roman"/>
                <a:cs typeface="Times New Roman"/>
              </a:rPr>
              <a:t>описывают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дополнительные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характеристики</a:t>
            </a:r>
            <a:r>
              <a:rPr sz="2400" spc="3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продукта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5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различных  измерениях,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важных  для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пользователей </a:t>
            </a:r>
            <a:r>
              <a:rPr sz="2400" dirty="0">
                <a:latin typeface="Times New Roman"/>
                <a:cs typeface="Times New Roman"/>
              </a:rPr>
              <a:t>и/или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разработчиков.</a:t>
            </a:r>
            <a:endParaRPr sz="2400">
              <a:latin typeface="Times New Roman"/>
              <a:cs typeface="Times New Roman"/>
            </a:endParaRPr>
          </a:p>
          <a:p>
            <a:pPr marL="38100" marR="31750" indent="363855" algn="just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Ограничения</a:t>
            </a:r>
            <a:r>
              <a:rPr sz="2400" b="1" spc="509" dirty="0">
                <a:solidFill>
                  <a:srgbClr val="3333FF"/>
                </a:solidFill>
                <a:latin typeface="Times New Roman"/>
                <a:cs typeface="Times New Roman"/>
              </a:rPr>
              <a:t>   </a:t>
            </a:r>
            <a:r>
              <a:rPr sz="2400" b="1" spc="-640" dirty="0">
                <a:solidFill>
                  <a:srgbClr val="0000B3"/>
                </a:solidFill>
                <a:latin typeface="Times New Roman"/>
                <a:cs typeface="Times New Roman"/>
              </a:rPr>
              <a:t>(</a:t>
            </a:r>
            <a:r>
              <a:rPr sz="3600" spc="-1492" baseline="19675" dirty="0">
                <a:solidFill>
                  <a:srgbClr val="FFFFFF"/>
                </a:solidFill>
                <a:latin typeface="Times New Roman"/>
                <a:cs typeface="Times New Roman"/>
              </a:rPr>
              <a:t>Д</a:t>
            </a:r>
            <a:r>
              <a:rPr sz="2400" b="1" spc="-75" dirty="0">
                <a:solidFill>
                  <a:srgbClr val="0000B3"/>
                </a:solidFill>
                <a:latin typeface="Times New Roman"/>
                <a:cs typeface="Times New Roman"/>
              </a:rPr>
              <a:t>с</a:t>
            </a:r>
            <a:r>
              <a:rPr sz="3600" spc="-1695" baseline="19675" dirty="0">
                <a:solidFill>
                  <a:srgbClr val="FFFFFF"/>
                </a:solidFill>
                <a:latin typeface="Times New Roman"/>
                <a:cs typeface="Times New Roman"/>
              </a:rPr>
              <a:t>р</a:t>
            </a:r>
            <a:r>
              <a:rPr sz="2400" b="1" spc="-114" dirty="0">
                <a:solidFill>
                  <a:srgbClr val="0000B3"/>
                </a:solidFill>
                <a:latin typeface="Times New Roman"/>
                <a:cs typeface="Times New Roman"/>
              </a:rPr>
              <a:t>o</a:t>
            </a:r>
            <a:r>
              <a:rPr sz="3600" spc="-1635" baseline="19675" dirty="0">
                <a:solidFill>
                  <a:srgbClr val="FFFFFF"/>
                </a:solidFill>
                <a:latin typeface="Times New Roman"/>
                <a:cs typeface="Times New Roman"/>
              </a:rPr>
              <a:t>у</a:t>
            </a:r>
            <a:r>
              <a:rPr sz="2400" b="1" spc="-225" dirty="0">
                <a:solidFill>
                  <a:srgbClr val="0000B3"/>
                </a:solidFill>
                <a:latin typeface="Times New Roman"/>
                <a:cs typeface="Times New Roman"/>
              </a:rPr>
              <a:t>n</a:t>
            </a:r>
            <a:r>
              <a:rPr sz="3600" spc="-1139" baseline="19675" dirty="0">
                <a:solidFill>
                  <a:srgbClr val="FFFFFF"/>
                </a:solidFill>
                <a:latin typeface="Times New Roman"/>
                <a:cs typeface="Times New Roman"/>
              </a:rPr>
              <a:t>г</a:t>
            </a:r>
            <a:r>
              <a:rPr sz="2400" b="1" spc="-180" dirty="0">
                <a:solidFill>
                  <a:srgbClr val="0000B3"/>
                </a:solidFill>
                <a:latin typeface="Times New Roman"/>
                <a:cs typeface="Times New Roman"/>
              </a:rPr>
              <a:t>s</a:t>
            </a:r>
            <a:r>
              <a:rPr sz="3600" spc="-1664" baseline="19675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2400" b="1" spc="20" dirty="0">
                <a:solidFill>
                  <a:srgbClr val="0000B3"/>
                </a:solidFill>
                <a:latin typeface="Times New Roman"/>
                <a:cs typeface="Times New Roman"/>
              </a:rPr>
              <a:t>t</a:t>
            </a:r>
            <a:r>
              <a:rPr sz="2400" b="1" spc="-780" dirty="0">
                <a:solidFill>
                  <a:srgbClr val="0000B3"/>
                </a:solidFill>
                <a:latin typeface="Times New Roman"/>
                <a:cs typeface="Times New Roman"/>
              </a:rPr>
              <a:t>r</a:t>
            </a:r>
            <a:r>
              <a:rPr sz="3600" spc="-1110" baseline="19675" dirty="0">
                <a:solidFill>
                  <a:srgbClr val="FFFFFF"/>
                </a:solidFill>
                <a:latin typeface="Times New Roman"/>
                <a:cs typeface="Times New Roman"/>
              </a:rPr>
              <a:t>м</a:t>
            </a:r>
            <a:r>
              <a:rPr sz="2400" b="1" dirty="0">
                <a:solidFill>
                  <a:srgbClr val="0000B3"/>
                </a:solidFill>
                <a:latin typeface="Times New Roman"/>
                <a:cs typeface="Times New Roman"/>
              </a:rPr>
              <a:t>a</a:t>
            </a:r>
            <a:r>
              <a:rPr sz="2400" b="1" spc="10" dirty="0">
                <a:solidFill>
                  <a:srgbClr val="0000B3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0000B3"/>
                </a:solidFill>
                <a:latin typeface="Times New Roman"/>
                <a:cs typeface="Times New Roman"/>
              </a:rPr>
              <a:t>nts</a:t>
            </a:r>
            <a:r>
              <a:rPr sz="2400" b="1" dirty="0">
                <a:latin typeface="Times New Roman"/>
                <a:cs typeface="Times New Roman"/>
              </a:rPr>
              <a:t>)</a:t>
            </a:r>
            <a:r>
              <a:rPr sz="2400" b="1" spc="520" dirty="0">
                <a:latin typeface="Times New Roman"/>
                <a:cs typeface="Times New Roman"/>
              </a:rPr>
              <a:t>  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509" dirty="0">
                <a:latin typeface="Times New Roman"/>
                <a:cs typeface="Times New Roman"/>
              </a:rPr>
              <a:t>   </a:t>
            </a:r>
            <a:r>
              <a:rPr sz="2400" spc="-10" dirty="0">
                <a:latin typeface="Times New Roman"/>
                <a:cs typeface="Times New Roman"/>
              </a:rPr>
              <a:t>формулировки </a:t>
            </a:r>
            <a:r>
              <a:rPr sz="2400" dirty="0">
                <a:latin typeface="Times New Roman"/>
                <a:cs typeface="Times New Roman"/>
              </a:rPr>
              <a:t>условий,</a:t>
            </a:r>
            <a:r>
              <a:rPr sz="2400" spc="13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модифицирующих</a:t>
            </a:r>
            <a:r>
              <a:rPr sz="2400" spc="12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требования</a:t>
            </a:r>
            <a:r>
              <a:rPr sz="2400" spc="13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125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наборы </a:t>
            </a:r>
            <a:r>
              <a:rPr sz="2400" dirty="0">
                <a:latin typeface="Times New Roman"/>
                <a:cs typeface="Times New Roman"/>
              </a:rPr>
              <a:t>требований,</a:t>
            </a:r>
            <a:r>
              <a:rPr sz="2400" spc="43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сужая</a:t>
            </a:r>
            <a:r>
              <a:rPr sz="2400" spc="4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выбор</a:t>
            </a:r>
            <a:r>
              <a:rPr sz="2400" spc="4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возможных</a:t>
            </a:r>
            <a:r>
              <a:rPr sz="2400" spc="4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решений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их </a:t>
            </a:r>
            <a:r>
              <a:rPr sz="2400" spc="-10" dirty="0">
                <a:latin typeface="Times New Roman"/>
                <a:cs typeface="Times New Roman"/>
              </a:rPr>
              <a:t>реализации.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40195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4846" y="133857"/>
            <a:ext cx="66713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Характеристики</a:t>
            </a:r>
            <a:r>
              <a:rPr sz="4000" b="1" spc="-24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требований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52144" y="1080516"/>
            <a:ext cx="7660005" cy="5317490"/>
            <a:chOff x="1152144" y="1080516"/>
            <a:chExt cx="7660005" cy="53174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6380" y="1080516"/>
              <a:ext cx="1322832" cy="623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7460" y="1080516"/>
              <a:ext cx="1801367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7076" y="1080516"/>
              <a:ext cx="1313688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11" y="1080516"/>
              <a:ext cx="1013460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0615" y="1080516"/>
              <a:ext cx="464820" cy="623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6380" y="1482852"/>
              <a:ext cx="2179320" cy="6233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9000" y="1482852"/>
              <a:ext cx="1629155" cy="6233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86300" y="1482852"/>
              <a:ext cx="441960" cy="6233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61559" y="1482852"/>
              <a:ext cx="804672" cy="6233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1055" y="1482852"/>
              <a:ext cx="1281683" cy="6233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16040" y="1482852"/>
              <a:ext cx="1338071" cy="6233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88935" y="1482852"/>
              <a:ext cx="1322831" cy="6233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2144" y="1818132"/>
              <a:ext cx="949452" cy="6233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97380" y="1818132"/>
              <a:ext cx="1589532" cy="6233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5055" y="1818132"/>
              <a:ext cx="441959" cy="6233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51276" y="1818132"/>
              <a:ext cx="1126236" cy="6233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71772" y="1818132"/>
              <a:ext cx="644651" cy="6233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10684" y="1818132"/>
              <a:ext cx="1277112" cy="6233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82055" y="1818132"/>
              <a:ext cx="950976" cy="6233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27291" y="1818132"/>
              <a:ext cx="1565148" cy="6233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86700" y="1818132"/>
              <a:ext cx="925068" cy="6233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2144" y="2153412"/>
              <a:ext cx="1531620" cy="6233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80488" y="2153412"/>
              <a:ext cx="2017776" cy="6233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99560" y="2153412"/>
              <a:ext cx="464820" cy="6233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92523" y="2153412"/>
              <a:ext cx="512063" cy="62331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32732" y="2153412"/>
              <a:ext cx="758951" cy="6233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91455" y="2153412"/>
              <a:ext cx="512063" cy="6233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00244" y="2153412"/>
              <a:ext cx="589788" cy="6233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88279" y="2153412"/>
              <a:ext cx="635508" cy="6233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20511" y="2153412"/>
              <a:ext cx="1210056" cy="62331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58711" y="2153412"/>
              <a:ext cx="464819" cy="62331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51676" y="2153412"/>
              <a:ext cx="441959" cy="62331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16380" y="2555748"/>
              <a:ext cx="2910840" cy="6233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49851" y="2555748"/>
              <a:ext cx="1735836" cy="62331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3832" y="2555748"/>
              <a:ext cx="441960" cy="6233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78423" y="2555748"/>
              <a:ext cx="1766316" cy="62331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67372" y="2555748"/>
              <a:ext cx="644651" cy="62331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34655" y="2555748"/>
              <a:ext cx="1277111" cy="62331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52144" y="2891027"/>
              <a:ext cx="1607820" cy="62331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99360" y="2891027"/>
              <a:ext cx="2048256" cy="62331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87011" y="2891027"/>
              <a:ext cx="768096" cy="62331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94503" y="2891027"/>
              <a:ext cx="1205484" cy="62331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39384" y="2891027"/>
              <a:ext cx="960119" cy="62331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438900" y="2891027"/>
              <a:ext cx="754379" cy="62331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32676" y="2891027"/>
              <a:ext cx="522731" cy="6233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94803" y="2891027"/>
              <a:ext cx="495300" cy="62331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429500" y="2891027"/>
              <a:ext cx="1382268" cy="62331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52144" y="3226308"/>
              <a:ext cx="2046732" cy="62331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27020" y="3226308"/>
              <a:ext cx="441959" cy="6233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16380" y="3628644"/>
              <a:ext cx="2014727" cy="62331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461004" y="3628644"/>
              <a:ext cx="1411224" cy="62331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0372" y="3628644"/>
              <a:ext cx="441960" cy="62331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72228" y="3628644"/>
              <a:ext cx="1766316" cy="62331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68440" y="3628644"/>
              <a:ext cx="1277111" cy="62331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775448" y="3628644"/>
              <a:ext cx="1036320" cy="62331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52144" y="3963923"/>
              <a:ext cx="1572768" cy="62331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424683" y="3963923"/>
              <a:ext cx="644651" cy="62331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767583" y="3963923"/>
              <a:ext cx="704088" cy="62331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169920" y="3963923"/>
              <a:ext cx="774192" cy="62331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642360" y="3963923"/>
              <a:ext cx="1274064" cy="62331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617720" y="3963923"/>
              <a:ext cx="1644396" cy="62331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961888" y="3963923"/>
              <a:ext cx="1827275" cy="62331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17308" y="3963923"/>
              <a:ext cx="441959" cy="6233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16380" y="4366260"/>
              <a:ext cx="2808732" cy="62331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268723" y="4366260"/>
              <a:ext cx="464820" cy="62331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361688" y="4366260"/>
              <a:ext cx="1988819" cy="62331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978652" y="4366260"/>
              <a:ext cx="464820" cy="62331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1615" y="4366260"/>
              <a:ext cx="441960" cy="62331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57188" y="4366260"/>
              <a:ext cx="1766315" cy="62331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67115" y="4366260"/>
              <a:ext cx="644651" cy="62331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52144" y="4701539"/>
              <a:ext cx="1274064" cy="6233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127504" y="4701539"/>
              <a:ext cx="1575816" cy="6233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401567" y="4701539"/>
              <a:ext cx="1868424" cy="6233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98135" y="4701539"/>
              <a:ext cx="441960" cy="6233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516380" y="5103875"/>
              <a:ext cx="2188464" cy="6233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543300" y="5103875"/>
              <a:ext cx="1690116" cy="6233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61559" y="5103875"/>
              <a:ext cx="441960" cy="6233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141976" y="5103875"/>
              <a:ext cx="1766316" cy="6233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746747" y="5103875"/>
              <a:ext cx="1277111" cy="6233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2315" y="5103875"/>
              <a:ext cx="949451" cy="6233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52144" y="5439156"/>
              <a:ext cx="2385060" cy="6233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520439" y="5439156"/>
              <a:ext cx="824484" cy="6233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328160" y="5439156"/>
              <a:ext cx="1103376" cy="6233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414772" y="5439156"/>
              <a:ext cx="2037587" cy="6233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435596" y="5439156"/>
              <a:ext cx="1376172" cy="6233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152144" y="5774436"/>
              <a:ext cx="1905000" cy="62331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756916" y="5774436"/>
              <a:ext cx="1481328" cy="62331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36492" y="5774436"/>
              <a:ext cx="512063" cy="62331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146804" y="5774436"/>
              <a:ext cx="1680972" cy="62331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526023" y="5774436"/>
              <a:ext cx="1716024" cy="62331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941820" y="5774436"/>
              <a:ext cx="809244" cy="62331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449311" y="5774436"/>
              <a:ext cx="766572" cy="62331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44027" y="5774436"/>
              <a:ext cx="441959" cy="623315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1314069" y="1082192"/>
            <a:ext cx="7316470" cy="51231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76555" algn="just">
              <a:lnSpc>
                <a:spcPct val="100000"/>
              </a:lnSpc>
              <a:spcBef>
                <a:spcPts val="625"/>
              </a:spcBef>
            </a:pPr>
            <a:r>
              <a:rPr sz="2200" b="1" dirty="0">
                <a:latin typeface="Times New Roman"/>
                <a:cs typeface="Times New Roman"/>
              </a:rPr>
              <a:t>Каждое</a:t>
            </a:r>
            <a:r>
              <a:rPr sz="2200" b="1" spc="-8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требование</a:t>
            </a:r>
            <a:r>
              <a:rPr sz="2200" b="1" spc="-9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должно</a:t>
            </a:r>
            <a:r>
              <a:rPr sz="2200" b="1" spc="-8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быть:</a:t>
            </a:r>
            <a:endParaRPr sz="2200">
              <a:latin typeface="Times New Roman"/>
              <a:cs typeface="Times New Roman"/>
            </a:endParaRPr>
          </a:p>
          <a:p>
            <a:pPr marL="12700" marR="6350" indent="363855" algn="just">
              <a:lnSpc>
                <a:spcPct val="100000"/>
              </a:lnSpc>
              <a:spcBef>
                <a:spcPts val="530"/>
              </a:spcBef>
            </a:pP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Завершённым</a:t>
            </a:r>
            <a:r>
              <a:rPr sz="220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(complete).</a:t>
            </a:r>
            <a:r>
              <a:rPr sz="2200" b="1" spc="1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Все</a:t>
            </a:r>
            <a:r>
              <a:rPr sz="2200" spc="1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важные</a:t>
            </a:r>
            <a:r>
              <a:rPr sz="2200" spc="1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аспекты</a:t>
            </a:r>
            <a:r>
              <a:rPr sz="2200" spc="204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должны </a:t>
            </a:r>
            <a:r>
              <a:rPr sz="2200" dirty="0">
                <a:latin typeface="Times New Roman"/>
                <a:cs typeface="Times New Roman"/>
              </a:rPr>
              <a:t>быть</a:t>
            </a:r>
            <a:r>
              <a:rPr sz="2200" spc="6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включены.</a:t>
            </a:r>
            <a:r>
              <a:rPr sz="2200" spc="7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Ничто</a:t>
            </a:r>
            <a:r>
              <a:rPr sz="2200" spc="7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не</a:t>
            </a:r>
            <a:r>
              <a:rPr sz="2200" spc="6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должно</a:t>
            </a:r>
            <a:r>
              <a:rPr sz="2200" spc="7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быть</a:t>
            </a:r>
            <a:r>
              <a:rPr sz="2200" spc="70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оставлено</a:t>
            </a:r>
            <a:r>
              <a:rPr sz="2200" spc="70" dirty="0">
                <a:latin typeface="Times New Roman"/>
                <a:cs typeface="Times New Roman"/>
              </a:rPr>
              <a:t>  </a:t>
            </a:r>
            <a:r>
              <a:rPr sz="2200" spc="-20" dirty="0">
                <a:latin typeface="Times New Roman"/>
                <a:cs typeface="Times New Roman"/>
              </a:rPr>
              <a:t>«для </a:t>
            </a:r>
            <a:r>
              <a:rPr sz="2200" dirty="0">
                <a:latin typeface="Times New Roman"/>
                <a:cs typeface="Times New Roman"/>
              </a:rPr>
              <a:t>будущего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определения»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(2BD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–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defined).</a:t>
            </a:r>
            <a:endParaRPr sz="2200">
              <a:latin typeface="Times New Roman"/>
              <a:cs typeface="Times New Roman"/>
            </a:endParaRPr>
          </a:p>
          <a:p>
            <a:pPr marL="12700" marR="5715" indent="363855" algn="just">
              <a:lnSpc>
                <a:spcPct val="100000"/>
              </a:lnSpc>
              <a:spcBef>
                <a:spcPts val="530"/>
              </a:spcBef>
            </a:pP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Непротиворечивым</a:t>
            </a:r>
            <a:r>
              <a:rPr sz="2200" b="1" spc="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(consistent).</a:t>
            </a:r>
            <a:r>
              <a:rPr sz="2200" b="1" spc="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Требование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не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должно </a:t>
            </a:r>
            <a:r>
              <a:rPr sz="2200" dirty="0">
                <a:latin typeface="Times New Roman"/>
                <a:cs typeface="Times New Roman"/>
              </a:rPr>
              <a:t>содержать</a:t>
            </a:r>
            <a:r>
              <a:rPr sz="2200" spc="2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противоречий</a:t>
            </a:r>
            <a:r>
              <a:rPr sz="2200" spc="2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как</a:t>
            </a:r>
            <a:r>
              <a:rPr sz="2200" spc="2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внутри</a:t>
            </a:r>
            <a:r>
              <a:rPr sz="2200" spc="2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себя,</a:t>
            </a:r>
            <a:r>
              <a:rPr sz="2200" spc="2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так</a:t>
            </a:r>
            <a:r>
              <a:rPr sz="2200" spc="2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и</a:t>
            </a:r>
            <a:r>
              <a:rPr sz="2200" spc="2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с</a:t>
            </a:r>
            <a:r>
              <a:rPr sz="2200" spc="2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другими требованиями.</a:t>
            </a:r>
            <a:endParaRPr sz="2200">
              <a:latin typeface="Times New Roman"/>
              <a:cs typeface="Times New Roman"/>
            </a:endParaRPr>
          </a:p>
          <a:p>
            <a:pPr marL="12700" marR="9525" indent="363855" algn="just">
              <a:lnSpc>
                <a:spcPct val="100000"/>
              </a:lnSpc>
              <a:spcBef>
                <a:spcPts val="530"/>
              </a:spcBef>
            </a:pP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Корректным</a:t>
            </a:r>
            <a:r>
              <a:rPr sz="220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  </a:t>
            </a:r>
            <a:r>
              <a:rPr sz="2200" b="1" dirty="0">
                <a:latin typeface="Times New Roman"/>
                <a:cs typeface="Times New Roman"/>
              </a:rPr>
              <a:t>(correct).</a:t>
            </a:r>
            <a:r>
              <a:rPr sz="2200" b="1" spc="210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Требование</a:t>
            </a:r>
            <a:r>
              <a:rPr sz="2200" spc="204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должно</a:t>
            </a:r>
            <a:r>
              <a:rPr sz="2200" spc="215" dirty="0">
                <a:latin typeface="Times New Roman"/>
                <a:cs typeface="Times New Roman"/>
              </a:rPr>
              <a:t>   </a:t>
            </a:r>
            <a:r>
              <a:rPr sz="2200" spc="-10" dirty="0">
                <a:latin typeface="Times New Roman"/>
                <a:cs typeface="Times New Roman"/>
              </a:rPr>
              <a:t>чётко </a:t>
            </a:r>
            <a:r>
              <a:rPr sz="2200" dirty="0">
                <a:latin typeface="Times New Roman"/>
                <a:cs typeface="Times New Roman"/>
              </a:rPr>
              <a:t>указывать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на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то,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что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должно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выполнять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приложение.</a:t>
            </a:r>
            <a:endParaRPr sz="2200">
              <a:latin typeface="Times New Roman"/>
              <a:cs typeface="Times New Roman"/>
            </a:endParaRPr>
          </a:p>
          <a:p>
            <a:pPr marL="12700" marR="5715" indent="363855" algn="just">
              <a:lnSpc>
                <a:spcPct val="100000"/>
              </a:lnSpc>
              <a:spcBef>
                <a:spcPts val="530"/>
              </a:spcBef>
            </a:pP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Недвусмысленным</a:t>
            </a:r>
            <a:r>
              <a:rPr sz="2200" b="1" spc="225" dirty="0">
                <a:solidFill>
                  <a:srgbClr val="C00000"/>
                </a:solidFill>
                <a:latin typeface="Times New Roman"/>
                <a:cs typeface="Times New Roman"/>
              </a:rPr>
              <a:t>   </a:t>
            </a:r>
            <a:r>
              <a:rPr sz="2200" b="1" dirty="0">
                <a:latin typeface="Times New Roman"/>
                <a:cs typeface="Times New Roman"/>
              </a:rPr>
              <a:t>(unambiguous).</a:t>
            </a:r>
            <a:r>
              <a:rPr sz="2200" b="1" spc="225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Требование</a:t>
            </a:r>
            <a:r>
              <a:rPr sz="2200" spc="225" dirty="0">
                <a:latin typeface="Times New Roman"/>
                <a:cs typeface="Times New Roman"/>
              </a:rPr>
              <a:t>   </a:t>
            </a:r>
            <a:r>
              <a:rPr sz="2200" spc="-25" dirty="0">
                <a:latin typeface="Times New Roman"/>
                <a:cs typeface="Times New Roman"/>
              </a:rPr>
              <a:t>не </a:t>
            </a:r>
            <a:r>
              <a:rPr sz="2200" dirty="0">
                <a:latin typeface="Times New Roman"/>
                <a:cs typeface="Times New Roman"/>
              </a:rPr>
              <a:t>должно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допускать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разночтений.</a:t>
            </a:r>
            <a:endParaRPr sz="2200">
              <a:latin typeface="Times New Roman"/>
              <a:cs typeface="Times New Roman"/>
            </a:endParaRPr>
          </a:p>
          <a:p>
            <a:pPr marL="12700" marR="5080" indent="363855" algn="just">
              <a:lnSpc>
                <a:spcPct val="100000"/>
              </a:lnSpc>
              <a:spcBef>
                <a:spcPts val="530"/>
              </a:spcBef>
            </a:pP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Проверяемым</a:t>
            </a:r>
            <a:r>
              <a:rPr sz="2200" b="1" spc="225" dirty="0">
                <a:solidFill>
                  <a:srgbClr val="C00000"/>
                </a:solidFill>
                <a:latin typeface="Times New Roman"/>
                <a:cs typeface="Times New Roman"/>
              </a:rPr>
              <a:t>  </a:t>
            </a:r>
            <a:r>
              <a:rPr sz="2200" b="1" dirty="0">
                <a:latin typeface="Times New Roman"/>
                <a:cs typeface="Times New Roman"/>
              </a:rPr>
              <a:t>(verifiable).</a:t>
            </a:r>
            <a:r>
              <a:rPr sz="2200" b="1" spc="220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Требование</a:t>
            </a:r>
            <a:r>
              <a:rPr sz="2200" spc="22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должно</a:t>
            </a:r>
            <a:r>
              <a:rPr sz="2200" spc="225" dirty="0">
                <a:latin typeface="Times New Roman"/>
                <a:cs typeface="Times New Roman"/>
              </a:rPr>
              <a:t>  </a:t>
            </a:r>
            <a:r>
              <a:rPr sz="2200" spc="-20" dirty="0">
                <a:latin typeface="Times New Roman"/>
                <a:cs typeface="Times New Roman"/>
              </a:rPr>
              <a:t>быть </a:t>
            </a:r>
            <a:r>
              <a:rPr sz="2200" dirty="0">
                <a:latin typeface="Times New Roman"/>
                <a:cs typeface="Times New Roman"/>
              </a:rPr>
              <a:t>сформулировано</a:t>
            </a:r>
            <a:r>
              <a:rPr sz="2200" spc="345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так,</a:t>
            </a:r>
            <a:r>
              <a:rPr sz="2200" spc="350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чтобы</a:t>
            </a:r>
            <a:r>
              <a:rPr sz="2200" spc="345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существовали</a:t>
            </a:r>
            <a:r>
              <a:rPr sz="2200" spc="350" dirty="0">
                <a:latin typeface="Times New Roman"/>
                <a:cs typeface="Times New Roman"/>
              </a:rPr>
              <a:t>   </a:t>
            </a:r>
            <a:r>
              <a:rPr sz="2200" spc="-10" dirty="0">
                <a:latin typeface="Times New Roman"/>
                <a:cs typeface="Times New Roman"/>
              </a:rPr>
              <a:t>способы </a:t>
            </a:r>
            <a:r>
              <a:rPr sz="2200" dirty="0">
                <a:latin typeface="Times New Roman"/>
                <a:cs typeface="Times New Roman"/>
              </a:rPr>
              <a:t>однозначной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проверки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–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выполнено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требование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или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нет.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1094" y="276860"/>
            <a:ext cx="55911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500" marR="5080" indent="-14478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Характеристики</a:t>
            </a:r>
            <a:r>
              <a:rPr sz="4000" b="1" spc="-24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набора требований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2054" y="1946297"/>
            <a:ext cx="4436745" cy="829944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200" b="1" dirty="0">
                <a:latin typeface="Times New Roman"/>
                <a:cs typeface="Times New Roman"/>
              </a:rPr>
              <a:t>Наборы</a:t>
            </a:r>
            <a:r>
              <a:rPr sz="2200" b="1" spc="-10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требований</a:t>
            </a:r>
            <a:r>
              <a:rPr sz="2200" b="1" spc="-9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должны</a:t>
            </a:r>
            <a:r>
              <a:rPr sz="2200" b="1" spc="-11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быть</a:t>
            </a:r>
            <a:r>
              <a:rPr sz="2200" spc="-10" dirty="0"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  <a:tabLst>
                <a:tab pos="2801620" algn="l"/>
              </a:tabLst>
            </a:pPr>
            <a:r>
              <a:rPr sz="22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Модифицируемыми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(modifiable).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12585" y="2415616"/>
            <a:ext cx="1666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4315" algn="l"/>
              </a:tabLst>
            </a:pPr>
            <a:r>
              <a:rPr sz="2200" spc="-10" dirty="0">
                <a:latin typeface="Times New Roman"/>
                <a:cs typeface="Times New Roman"/>
              </a:rPr>
              <a:t>Структура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Times New Roman"/>
                <a:cs typeface="Times New Roman"/>
              </a:rPr>
              <a:t>и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7817" y="2751581"/>
            <a:ext cx="55803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57910" algn="l"/>
                <a:tab pos="2655570" algn="l"/>
                <a:tab pos="3830320" algn="l"/>
                <a:tab pos="4636770" algn="l"/>
              </a:tabLst>
            </a:pPr>
            <a:r>
              <a:rPr sz="2200" spc="-10" dirty="0">
                <a:latin typeface="Times New Roman"/>
                <a:cs typeface="Times New Roman"/>
              </a:rPr>
              <a:t>набора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требований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должны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20" dirty="0">
                <a:latin typeface="Times New Roman"/>
                <a:cs typeface="Times New Roman"/>
              </a:rPr>
              <a:t>быть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такими,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19366" y="2751581"/>
            <a:ext cx="753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Times New Roman"/>
                <a:cs typeface="Times New Roman"/>
              </a:rPr>
              <a:t>чтобы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75168" y="2415616"/>
            <a:ext cx="72009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Times New Roman"/>
                <a:cs typeface="Times New Roman"/>
              </a:rPr>
              <a:t>стиль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Times New Roman"/>
                <a:cs typeface="Times New Roman"/>
              </a:rPr>
              <a:t>набор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7817" y="3086861"/>
            <a:ext cx="6320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6865" algn="l"/>
                <a:tab pos="2580640" algn="l"/>
                <a:tab pos="3393440" algn="l"/>
                <a:tab pos="4236085" algn="l"/>
              </a:tabLst>
            </a:pPr>
            <a:r>
              <a:rPr sz="2200" spc="-10" dirty="0">
                <a:latin typeface="Times New Roman"/>
                <a:cs typeface="Times New Roman"/>
              </a:rPr>
              <a:t>требований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можно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20" dirty="0">
                <a:latin typeface="Times New Roman"/>
                <a:cs typeface="Times New Roman"/>
              </a:rPr>
              <a:t>было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легко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модифицировать.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35645" y="3086861"/>
            <a:ext cx="9613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Times New Roman"/>
                <a:cs typeface="Times New Roman"/>
              </a:rPr>
              <a:t>Должна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9321" y="3422141"/>
            <a:ext cx="12649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Times New Roman"/>
                <a:cs typeface="Times New Roman"/>
              </a:rPr>
              <a:t>построено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7817" y="3422141"/>
            <a:ext cx="5901055" cy="109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90725" algn="l"/>
                <a:tab pos="4034790" algn="l"/>
                <a:tab pos="5302885" algn="l"/>
              </a:tabLst>
            </a:pPr>
            <a:r>
              <a:rPr sz="2200" spc="-10" dirty="0">
                <a:latin typeface="Times New Roman"/>
                <a:cs typeface="Times New Roman"/>
              </a:rPr>
              <a:t>отсутствовать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избыточность.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Должно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20" dirty="0">
                <a:latin typeface="Times New Roman"/>
                <a:cs typeface="Times New Roman"/>
              </a:rPr>
              <a:t>быть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Times New Roman"/>
                <a:cs typeface="Times New Roman"/>
              </a:rPr>
              <a:t>корректное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содержание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всего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документа.</a:t>
            </a:r>
            <a:endParaRPr sz="2200">
              <a:latin typeface="Times New Roman"/>
              <a:cs typeface="Times New Roman"/>
            </a:endParaRPr>
          </a:p>
          <a:p>
            <a:pPr marL="376555">
              <a:lnSpc>
                <a:spcPct val="100000"/>
              </a:lnSpc>
              <a:spcBef>
                <a:spcPts val="530"/>
              </a:spcBef>
              <a:tabLst>
                <a:tab pos="3037840" algn="l"/>
                <a:tab pos="4505960" algn="l"/>
                <a:tab pos="4911725" algn="l"/>
              </a:tabLst>
            </a:pPr>
            <a:r>
              <a:rPr sz="22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Прослеживаемыми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(traceable).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Times New Roman"/>
                <a:cs typeface="Times New Roman"/>
              </a:rPr>
              <a:t>У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каждого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19593" y="4160011"/>
            <a:ext cx="1376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Times New Roman"/>
                <a:cs typeface="Times New Roman"/>
              </a:rPr>
              <a:t>требования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7817" y="4495291"/>
            <a:ext cx="74574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Times New Roman"/>
                <a:cs typeface="Times New Roman"/>
              </a:rPr>
              <a:t>должен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быть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уникальный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идентификатор,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по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которому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на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это </a:t>
            </a:r>
            <a:r>
              <a:rPr sz="2200" dirty="0">
                <a:latin typeface="Times New Roman"/>
                <a:cs typeface="Times New Roman"/>
              </a:rPr>
              <a:t>требование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можно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сослаться.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74317" y="276860"/>
            <a:ext cx="55911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500" marR="5080" indent="-1448435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Характеристики</a:t>
            </a:r>
            <a:r>
              <a:rPr sz="4000" b="1" spc="-24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набора требований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6571" y="1720202"/>
            <a:ext cx="7259955" cy="289496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76555" algn="just">
              <a:lnSpc>
                <a:spcPct val="100000"/>
              </a:lnSpc>
              <a:spcBef>
                <a:spcPts val="440"/>
              </a:spcBef>
            </a:pPr>
            <a:r>
              <a:rPr sz="2200" b="1" dirty="0">
                <a:latin typeface="Times New Roman"/>
                <a:cs typeface="Times New Roman"/>
              </a:rPr>
              <a:t>Наборы</a:t>
            </a:r>
            <a:r>
              <a:rPr sz="2200" b="1" spc="-114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требований</a:t>
            </a:r>
            <a:r>
              <a:rPr sz="2200" b="1" spc="-9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должны</a:t>
            </a:r>
            <a:r>
              <a:rPr sz="2200" b="1" spc="-12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быть:</a:t>
            </a:r>
            <a:endParaRPr sz="2200">
              <a:latin typeface="Times New Roman"/>
              <a:cs typeface="Times New Roman"/>
            </a:endParaRPr>
          </a:p>
          <a:p>
            <a:pPr marL="12700" marR="5080" indent="363855" algn="just">
              <a:lnSpc>
                <a:spcPct val="90000"/>
              </a:lnSpc>
              <a:spcBef>
                <a:spcPts val="600"/>
              </a:spcBef>
            </a:pP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Проранжированными</a:t>
            </a:r>
            <a:r>
              <a:rPr sz="2200" b="1" spc="47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по</a:t>
            </a:r>
            <a:r>
              <a:rPr sz="2200" b="1" spc="47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важности,</a:t>
            </a:r>
            <a:r>
              <a:rPr sz="2200" b="1" spc="46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стабильности</a:t>
            </a:r>
            <a:r>
              <a:rPr sz="2200" b="1" spc="47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spc="-50" dirty="0">
                <a:solidFill>
                  <a:srgbClr val="C00000"/>
                </a:solidFill>
                <a:latin typeface="Times New Roman"/>
                <a:cs typeface="Times New Roman"/>
              </a:rPr>
              <a:t>и 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срочности</a:t>
            </a:r>
            <a:r>
              <a:rPr sz="2200" b="1" spc="5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ranked</a:t>
            </a:r>
            <a:r>
              <a:rPr sz="2200" i="1" spc="6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for</a:t>
            </a:r>
            <a:r>
              <a:rPr sz="2200" i="1" spc="5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importance,</a:t>
            </a:r>
            <a:r>
              <a:rPr sz="2200" i="1" spc="5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stability</a:t>
            </a:r>
            <a:r>
              <a:rPr sz="2200" i="1" spc="6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and</a:t>
            </a:r>
            <a:r>
              <a:rPr sz="2200" i="1" spc="6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priority</a:t>
            </a:r>
            <a:r>
              <a:rPr sz="2200" b="1" dirty="0">
                <a:latin typeface="Times New Roman"/>
                <a:cs typeface="Times New Roman"/>
              </a:rPr>
              <a:t>).</a:t>
            </a:r>
            <a:r>
              <a:rPr sz="2200" b="1" spc="6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Для </a:t>
            </a:r>
            <a:r>
              <a:rPr sz="2200" dirty="0">
                <a:latin typeface="Times New Roman"/>
                <a:cs typeface="Times New Roman"/>
              </a:rPr>
              <a:t>каждого</a:t>
            </a:r>
            <a:r>
              <a:rPr sz="2200" spc="280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требования</a:t>
            </a:r>
            <a:r>
              <a:rPr sz="2200" spc="28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должен</a:t>
            </a:r>
            <a:r>
              <a:rPr sz="2200" spc="280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быть</a:t>
            </a:r>
            <a:r>
              <a:rPr sz="2200" spc="27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указан</a:t>
            </a:r>
            <a:r>
              <a:rPr sz="2200" spc="28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уровень</a:t>
            </a:r>
            <a:r>
              <a:rPr sz="2200" spc="275" dirty="0">
                <a:latin typeface="Times New Roman"/>
                <a:cs typeface="Times New Roman"/>
              </a:rPr>
              <a:t>  </a:t>
            </a:r>
            <a:r>
              <a:rPr sz="2200" spc="-25" dirty="0">
                <a:latin typeface="Times New Roman"/>
                <a:cs typeface="Times New Roman"/>
              </a:rPr>
              <a:t>его </a:t>
            </a:r>
            <a:r>
              <a:rPr sz="2200" dirty="0">
                <a:latin typeface="Times New Roman"/>
                <a:cs typeface="Times New Roman"/>
              </a:rPr>
              <a:t>важности</a:t>
            </a:r>
            <a:r>
              <a:rPr sz="2200" spc="425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(насколько</a:t>
            </a:r>
            <a:r>
              <a:rPr sz="2200" spc="425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оно</a:t>
            </a:r>
            <a:r>
              <a:rPr sz="2200" spc="430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важно</a:t>
            </a:r>
            <a:r>
              <a:rPr sz="2200" spc="430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для</a:t>
            </a:r>
            <a:r>
              <a:rPr sz="2200" spc="430" dirty="0">
                <a:latin typeface="Times New Roman"/>
                <a:cs typeface="Times New Roman"/>
              </a:rPr>
              <a:t>   </a:t>
            </a:r>
            <a:r>
              <a:rPr sz="2200" spc="-10" dirty="0">
                <a:latin typeface="Times New Roman"/>
                <a:cs typeface="Times New Roman"/>
              </a:rPr>
              <a:t>заказчика), </a:t>
            </a:r>
            <a:r>
              <a:rPr sz="2200" dirty="0">
                <a:latin typeface="Times New Roman"/>
                <a:cs typeface="Times New Roman"/>
              </a:rPr>
              <a:t>стабильности</a:t>
            </a:r>
            <a:r>
              <a:rPr sz="2200" spc="32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(насколько</a:t>
            </a:r>
            <a:r>
              <a:rPr sz="2200" spc="320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высока</a:t>
            </a:r>
            <a:r>
              <a:rPr sz="2200" spc="32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вероятность,</a:t>
            </a:r>
            <a:r>
              <a:rPr sz="2200" spc="330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что</a:t>
            </a:r>
            <a:r>
              <a:rPr sz="2200" spc="325" dirty="0">
                <a:latin typeface="Times New Roman"/>
                <a:cs typeface="Times New Roman"/>
              </a:rPr>
              <a:t>  </a:t>
            </a:r>
            <a:r>
              <a:rPr sz="2200" spc="-25" dirty="0">
                <a:latin typeface="Times New Roman"/>
                <a:cs typeface="Times New Roman"/>
              </a:rPr>
              <a:t>это </a:t>
            </a:r>
            <a:r>
              <a:rPr sz="2200" dirty="0">
                <a:latin typeface="Times New Roman"/>
                <a:cs typeface="Times New Roman"/>
              </a:rPr>
              <a:t>требование</a:t>
            </a:r>
            <a:r>
              <a:rPr sz="2200" spc="7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ещё</a:t>
            </a:r>
            <a:r>
              <a:rPr sz="2200" spc="7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будет</a:t>
            </a:r>
            <a:r>
              <a:rPr sz="2200" spc="70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изменено</a:t>
            </a:r>
            <a:r>
              <a:rPr sz="2200" spc="7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в</a:t>
            </a:r>
            <a:r>
              <a:rPr sz="2200" spc="80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процессе</a:t>
            </a:r>
            <a:r>
              <a:rPr sz="2200" spc="70" dirty="0">
                <a:latin typeface="Times New Roman"/>
                <a:cs typeface="Times New Roman"/>
              </a:rPr>
              <a:t>  </a:t>
            </a:r>
            <a:r>
              <a:rPr sz="2200" spc="-10" dirty="0">
                <a:latin typeface="Times New Roman"/>
                <a:cs typeface="Times New Roman"/>
              </a:rPr>
              <a:t>обсуждения </a:t>
            </a:r>
            <a:r>
              <a:rPr sz="2200" dirty="0">
                <a:latin typeface="Times New Roman"/>
                <a:cs typeface="Times New Roman"/>
              </a:rPr>
              <a:t>деталей</a:t>
            </a:r>
            <a:r>
              <a:rPr sz="2200" spc="210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проекта)</a:t>
            </a:r>
            <a:r>
              <a:rPr sz="2200" spc="21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и</a:t>
            </a:r>
            <a:r>
              <a:rPr sz="2200" spc="210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срочности</a:t>
            </a:r>
            <a:r>
              <a:rPr sz="2200" spc="21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(как</a:t>
            </a:r>
            <a:r>
              <a:rPr sz="2200" spc="21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быстро</a:t>
            </a:r>
            <a:r>
              <a:rPr sz="2200" spc="220" dirty="0">
                <a:latin typeface="Times New Roman"/>
                <a:cs typeface="Times New Roman"/>
              </a:rPr>
              <a:t>  </a:t>
            </a:r>
            <a:r>
              <a:rPr sz="2200" spc="-10" dirty="0">
                <a:latin typeface="Times New Roman"/>
                <a:cs typeface="Times New Roman"/>
              </a:rPr>
              <a:t>требование </a:t>
            </a:r>
            <a:r>
              <a:rPr sz="2200" dirty="0">
                <a:latin typeface="Times New Roman"/>
                <a:cs typeface="Times New Roman"/>
              </a:rPr>
              <a:t>должно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быть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реализовано).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19605" y="276860"/>
            <a:ext cx="6236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Проблемы</a:t>
            </a:r>
            <a:r>
              <a:rPr sz="4000" b="1" spc="-105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с</a:t>
            </a:r>
            <a:r>
              <a:rPr sz="4000" b="1" spc="-95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требованиями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69136" y="1269491"/>
            <a:ext cx="7169150" cy="623570"/>
            <a:chOff x="1469136" y="1269491"/>
            <a:chExt cx="7169150" cy="6235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36" y="1269491"/>
              <a:ext cx="1712976" cy="623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5036" y="1269491"/>
              <a:ext cx="2578608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6568" y="1269491"/>
              <a:ext cx="1953767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8480" y="1269491"/>
              <a:ext cx="441959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3364" y="1269491"/>
              <a:ext cx="1534668" cy="6233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30807" y="1338834"/>
            <a:ext cx="6824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98600" algn="l"/>
                <a:tab pos="3850640" algn="l"/>
                <a:tab pos="5647690" algn="l"/>
              </a:tabLst>
            </a:pPr>
            <a:r>
              <a:rPr sz="22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Проблемы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2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незавершённости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200" b="1" spc="-10" dirty="0">
                <a:latin typeface="Times New Roman"/>
                <a:cs typeface="Times New Roman"/>
              </a:rPr>
              <a:t>(неполноты).</a:t>
            </a:r>
            <a:r>
              <a:rPr sz="2200" b="1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Упущены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04900" y="1604772"/>
            <a:ext cx="7533640" cy="958850"/>
            <a:chOff x="1104900" y="1604772"/>
            <a:chExt cx="7533640" cy="95885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900" y="1604772"/>
              <a:ext cx="2688336" cy="6233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7200" y="1604772"/>
              <a:ext cx="2103120" cy="6233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4284" y="1604772"/>
              <a:ext cx="1722120" cy="6233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4547" y="1604772"/>
              <a:ext cx="443483" cy="6233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4900" y="1940052"/>
              <a:ext cx="2097024" cy="6233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1527" y="1940052"/>
              <a:ext cx="1391412" cy="62331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66571" y="1674113"/>
            <a:ext cx="30232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Times New Roman"/>
                <a:cs typeface="Times New Roman"/>
              </a:rPr>
              <a:t>нефункциональные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989455" algn="l"/>
              </a:tabLst>
            </a:pPr>
            <a:r>
              <a:rPr sz="2200" spc="-10" dirty="0">
                <a:latin typeface="Times New Roman"/>
                <a:cs typeface="Times New Roman"/>
              </a:rPr>
              <a:t>Присутствуют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скрытые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52544" y="1940051"/>
            <a:ext cx="2310765" cy="623570"/>
            <a:chOff x="4352544" y="1940051"/>
            <a:chExt cx="2310765" cy="623570"/>
          </a:xfrm>
        </p:grpSpPr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52544" y="1940051"/>
              <a:ext cx="2240279" cy="6233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20967" y="1940051"/>
              <a:ext cx="441960" cy="62331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429125" y="1674113"/>
            <a:ext cx="20497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Times New Roman"/>
                <a:cs typeface="Times New Roman"/>
              </a:rPr>
              <a:t>составляющие</a:t>
            </a:r>
            <a:endParaRPr sz="220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</a:pPr>
            <a:r>
              <a:rPr sz="2200" spc="-10" dirty="0">
                <a:latin typeface="Times New Roman"/>
                <a:cs typeface="Times New Roman"/>
              </a:rPr>
              <a:t>предположения.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42531" y="1940051"/>
            <a:ext cx="2095500" cy="62331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704838" y="1674113"/>
            <a:ext cx="17532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0160" algn="r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Times New Roman"/>
                <a:cs typeface="Times New Roman"/>
              </a:rPr>
              <a:t>требования.</a:t>
            </a:r>
            <a:endParaRPr sz="2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200" spc="-10" dirty="0">
                <a:latin typeface="Times New Roman"/>
                <a:cs typeface="Times New Roman"/>
              </a:rPr>
              <a:t>Присутствуют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04900" y="2275332"/>
            <a:ext cx="7533640" cy="4110354"/>
            <a:chOff x="1104900" y="2275332"/>
            <a:chExt cx="7533640" cy="4110354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4900" y="2275332"/>
              <a:ext cx="1450848" cy="6233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55519" y="2275332"/>
              <a:ext cx="1141476" cy="6233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96767" y="2275332"/>
              <a:ext cx="1914144" cy="6233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39055" y="2275332"/>
              <a:ext cx="441960" cy="62331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82311" y="2275332"/>
              <a:ext cx="1591056" cy="6233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71615" y="2275332"/>
              <a:ext cx="1978151" cy="6233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36" y="2677668"/>
              <a:ext cx="1712976" cy="6233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28644" y="2677668"/>
              <a:ext cx="2720340" cy="6233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7128" y="2677668"/>
              <a:ext cx="441960" cy="62331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64096" y="2677668"/>
              <a:ext cx="1773936" cy="62331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4900" y="3012948"/>
              <a:ext cx="1993392" cy="62331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71216" y="3012948"/>
              <a:ext cx="1144524" cy="6233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88664" y="3012948"/>
              <a:ext cx="1345691" cy="62331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07279" y="3012948"/>
              <a:ext cx="909827" cy="6233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88508" y="3012948"/>
              <a:ext cx="1050036" cy="62331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11467" y="3012948"/>
              <a:ext cx="464819" cy="62331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04432" y="3012948"/>
              <a:ext cx="1456944" cy="62331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89520" y="3012948"/>
              <a:ext cx="464820" cy="62331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27264" y="3012948"/>
              <a:ext cx="810768" cy="62331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04900" y="3348228"/>
              <a:ext cx="1030224" cy="6233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01951" y="3348228"/>
              <a:ext cx="1743455" cy="6233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12235" y="3348228"/>
              <a:ext cx="1991867" cy="6233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72455" y="3348228"/>
              <a:ext cx="908303" cy="6233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47588" y="3348228"/>
              <a:ext cx="1048512" cy="6233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4244" y="3348228"/>
              <a:ext cx="441959" cy="6233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70191" y="3348228"/>
              <a:ext cx="1767840" cy="6233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04900" y="3683508"/>
              <a:ext cx="2019300" cy="62331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822448" y="3683508"/>
              <a:ext cx="1476755" cy="6233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97451" y="3683508"/>
              <a:ext cx="1263396" cy="62331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36" y="4085844"/>
              <a:ext cx="1712976" cy="62331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33927" y="4085844"/>
              <a:ext cx="2406396" cy="62331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8467" y="4085844"/>
              <a:ext cx="441960" cy="62331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62244" y="4085844"/>
              <a:ext cx="557784" cy="62331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370320" y="4085844"/>
              <a:ext cx="2267712" cy="62331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04900" y="4421124"/>
              <a:ext cx="1473708" cy="62331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302763" y="4421124"/>
              <a:ext cx="1528572" cy="62331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55492" y="4421124"/>
              <a:ext cx="1847088" cy="62331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126735" y="4421124"/>
              <a:ext cx="2135123" cy="62331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987540" y="4421124"/>
              <a:ext cx="915924" cy="62331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531608" y="4421124"/>
              <a:ext cx="464820" cy="62331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624571" y="4421124"/>
              <a:ext cx="944879" cy="62331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197595" y="4421124"/>
              <a:ext cx="440435" cy="6233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04900" y="4756404"/>
              <a:ext cx="2298192" cy="6233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305555" y="4756404"/>
              <a:ext cx="1481327" cy="6233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689347" y="4756404"/>
              <a:ext cx="1793748" cy="6233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85559" y="4756404"/>
              <a:ext cx="1840991" cy="6233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129016" y="4756404"/>
              <a:ext cx="509016" cy="6233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04900" y="5091683"/>
              <a:ext cx="1879092" cy="62331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705100" y="5091683"/>
              <a:ext cx="1481327" cy="62331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907535" y="5091683"/>
              <a:ext cx="644651" cy="62331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73295" y="5091683"/>
              <a:ext cx="1761744" cy="62331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756147" y="5091683"/>
              <a:ext cx="810768" cy="62331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288023" y="5091683"/>
              <a:ext cx="931164" cy="62331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940296" y="5091683"/>
              <a:ext cx="643127" cy="62331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304532" y="5091683"/>
              <a:ext cx="1333500" cy="62331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04900" y="5426964"/>
              <a:ext cx="2488692" cy="6233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535679" y="5426964"/>
              <a:ext cx="1190244" cy="6233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4067" y="5426964"/>
              <a:ext cx="441960" cy="6233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738115" y="5426964"/>
              <a:ext cx="1778508" cy="6233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458711" y="5426964"/>
              <a:ext cx="2179319" cy="6233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04900" y="5762244"/>
              <a:ext cx="1720595" cy="6233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53639" y="5762244"/>
              <a:ext cx="441960" cy="623316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1266571" y="2277262"/>
            <a:ext cx="7190740" cy="391541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25"/>
              </a:spcBef>
            </a:pPr>
            <a:r>
              <a:rPr sz="2200" dirty="0">
                <a:latin typeface="Times New Roman"/>
                <a:cs typeface="Times New Roman"/>
              </a:rPr>
              <a:t>слишком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общие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утверждения.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6666FF"/>
                </a:solidFill>
                <a:latin typeface="Times New Roman"/>
                <a:cs typeface="Times New Roman"/>
              </a:rPr>
              <a:t>Примеры</a:t>
            </a:r>
            <a:r>
              <a:rPr sz="2200" b="1" spc="-95" dirty="0">
                <a:solidFill>
                  <a:srgbClr val="6666FF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6666FF"/>
                </a:solidFill>
                <a:latin typeface="Times New Roman"/>
                <a:cs typeface="Times New Roman"/>
              </a:rPr>
              <a:t>требований?</a:t>
            </a:r>
            <a:endParaRPr sz="2200">
              <a:latin typeface="Times New Roman"/>
              <a:cs typeface="Times New Roman"/>
            </a:endParaRPr>
          </a:p>
          <a:p>
            <a:pPr marL="12700" marR="8890" indent="363855" algn="just">
              <a:lnSpc>
                <a:spcPct val="100000"/>
              </a:lnSpc>
              <a:spcBef>
                <a:spcPts val="530"/>
              </a:spcBef>
              <a:tabLst>
                <a:tab pos="2536190" algn="l"/>
                <a:tab pos="5772150" algn="l"/>
              </a:tabLst>
            </a:pPr>
            <a:r>
              <a:rPr sz="22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Проблемы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2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противоречивости.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Требования </a:t>
            </a:r>
            <a:r>
              <a:rPr sz="2200" dirty="0">
                <a:latin typeface="Times New Roman"/>
                <a:cs typeface="Times New Roman"/>
              </a:rPr>
              <a:t>противоречат</a:t>
            </a:r>
            <a:r>
              <a:rPr sz="2200" spc="5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явным</a:t>
            </a:r>
            <a:r>
              <a:rPr sz="2200" spc="509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образом</a:t>
            </a:r>
            <a:r>
              <a:rPr sz="2200" spc="5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друг</a:t>
            </a:r>
            <a:r>
              <a:rPr sz="2200" spc="5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другу</a:t>
            </a:r>
            <a:r>
              <a:rPr sz="2200" spc="5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b="1" dirty="0">
                <a:solidFill>
                  <a:srgbClr val="6666FF"/>
                </a:solidFill>
                <a:latin typeface="Times New Roman"/>
                <a:cs typeface="Times New Roman"/>
              </a:rPr>
              <a:t>пример?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509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или </a:t>
            </a:r>
            <a:r>
              <a:rPr sz="2200" dirty="0">
                <a:latin typeface="Times New Roman"/>
                <a:cs typeface="Times New Roman"/>
              </a:rPr>
              <a:t>части</a:t>
            </a:r>
            <a:r>
              <a:rPr sz="2200" spc="4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требований</a:t>
            </a:r>
            <a:r>
              <a:rPr sz="2200" spc="4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противоречат</a:t>
            </a:r>
            <a:r>
              <a:rPr sz="2200" spc="48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друг</a:t>
            </a:r>
            <a:r>
              <a:rPr sz="2200" spc="4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другу.</a:t>
            </a:r>
            <a:r>
              <a:rPr sz="2200" spc="465" dirty="0">
                <a:latin typeface="Times New Roman"/>
                <a:cs typeface="Times New Roman"/>
              </a:rPr>
              <a:t>  </a:t>
            </a:r>
            <a:r>
              <a:rPr sz="2200" spc="-10" dirty="0">
                <a:latin typeface="Times New Roman"/>
                <a:cs typeface="Times New Roman"/>
              </a:rPr>
              <a:t>Требование </a:t>
            </a:r>
            <a:r>
              <a:rPr sz="2200" dirty="0">
                <a:latin typeface="Times New Roman"/>
                <a:cs typeface="Times New Roman"/>
              </a:rPr>
              <a:t>противоречит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здравому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смыслу</a:t>
            </a:r>
            <a:endParaRPr sz="2200">
              <a:latin typeface="Times New Roman"/>
              <a:cs typeface="Times New Roman"/>
            </a:endParaRPr>
          </a:p>
          <a:p>
            <a:pPr marL="12700" marR="5080" indent="363855" algn="just">
              <a:lnSpc>
                <a:spcPct val="100000"/>
              </a:lnSpc>
              <a:spcBef>
                <a:spcPts val="530"/>
              </a:spcBef>
            </a:pP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Проблемы</a:t>
            </a:r>
            <a:r>
              <a:rPr sz="2200" b="1" spc="525" dirty="0">
                <a:solidFill>
                  <a:srgbClr val="C00000"/>
                </a:solidFill>
                <a:latin typeface="Times New Roman"/>
                <a:cs typeface="Times New Roman"/>
              </a:rPr>
              <a:t>   </a:t>
            </a:r>
            <a:r>
              <a:rPr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некорректности</a:t>
            </a:r>
            <a:r>
              <a:rPr sz="2200" b="1" dirty="0">
                <a:latin typeface="Times New Roman"/>
                <a:cs typeface="Times New Roman"/>
              </a:rPr>
              <a:t>.</a:t>
            </a:r>
            <a:r>
              <a:rPr sz="2200" b="1" spc="520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К</a:t>
            </a:r>
            <a:r>
              <a:rPr sz="2200" spc="515" dirty="0">
                <a:latin typeface="Times New Roman"/>
                <a:cs typeface="Times New Roman"/>
              </a:rPr>
              <a:t>   </a:t>
            </a:r>
            <a:r>
              <a:rPr sz="2200" spc="-10" dirty="0">
                <a:latin typeface="Times New Roman"/>
                <a:cs typeface="Times New Roman"/>
              </a:rPr>
              <a:t>некорректности </a:t>
            </a:r>
            <a:r>
              <a:rPr sz="2200" dirty="0">
                <a:latin typeface="Times New Roman"/>
                <a:cs typeface="Times New Roman"/>
              </a:rPr>
              <a:t>приводят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опечатки,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последствия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использования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copy-paste. </a:t>
            </a:r>
            <a:r>
              <a:rPr sz="2200" dirty="0">
                <a:latin typeface="Times New Roman"/>
                <a:cs typeface="Times New Roman"/>
              </a:rPr>
              <a:t>Некорректными</a:t>
            </a:r>
            <a:r>
              <a:rPr sz="2200" spc="470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являются</a:t>
            </a:r>
            <a:r>
              <a:rPr sz="2200" spc="46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требования,</a:t>
            </a:r>
            <a:r>
              <a:rPr sz="2200" spc="465" dirty="0">
                <a:latin typeface="Times New Roman"/>
                <a:cs typeface="Times New Roman"/>
              </a:rPr>
              <a:t>  </a:t>
            </a:r>
            <a:r>
              <a:rPr sz="2200" dirty="0">
                <a:latin typeface="Times New Roman"/>
                <a:cs typeface="Times New Roman"/>
              </a:rPr>
              <a:t>приводящие</a:t>
            </a:r>
            <a:r>
              <a:rPr sz="2200" spc="465" dirty="0">
                <a:latin typeface="Times New Roman"/>
                <a:cs typeface="Times New Roman"/>
              </a:rPr>
              <a:t>  </a:t>
            </a:r>
            <a:r>
              <a:rPr sz="2200" spc="-50" dirty="0">
                <a:latin typeface="Times New Roman"/>
                <a:cs typeface="Times New Roman"/>
              </a:rPr>
              <a:t>к </a:t>
            </a:r>
            <a:r>
              <a:rPr sz="2200" dirty="0">
                <a:latin typeface="Times New Roman"/>
                <a:cs typeface="Times New Roman"/>
              </a:rPr>
              <a:t>избыточным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расходам</a:t>
            </a:r>
            <a:r>
              <a:rPr sz="2200" spc="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на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разработку,</a:t>
            </a:r>
            <a:r>
              <a:rPr sz="2200" spc="1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при</a:t>
            </a:r>
            <a:r>
              <a:rPr sz="2200" spc="1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этом</a:t>
            </a:r>
            <a:r>
              <a:rPr sz="2200" spc="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не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дающие </a:t>
            </a:r>
            <a:r>
              <a:rPr sz="2200" dirty="0">
                <a:latin typeface="Times New Roman"/>
                <a:cs typeface="Times New Roman"/>
              </a:rPr>
              <a:t>соответствующей</a:t>
            </a:r>
            <a:r>
              <a:rPr sz="2200" spc="229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отдачи.</a:t>
            </a:r>
            <a:r>
              <a:rPr sz="2200" spc="229" dirty="0">
                <a:latin typeface="Times New Roman"/>
                <a:cs typeface="Times New Roman"/>
              </a:rPr>
              <a:t>   </a:t>
            </a:r>
            <a:r>
              <a:rPr sz="2200" dirty="0">
                <a:latin typeface="Times New Roman"/>
                <a:cs typeface="Times New Roman"/>
              </a:rPr>
              <a:t>Технически</a:t>
            </a:r>
            <a:r>
              <a:rPr sz="2200" spc="229" dirty="0">
                <a:latin typeface="Times New Roman"/>
                <a:cs typeface="Times New Roman"/>
              </a:rPr>
              <a:t>   </a:t>
            </a:r>
            <a:r>
              <a:rPr sz="2200" spc="-10" dirty="0">
                <a:latin typeface="Times New Roman"/>
                <a:cs typeface="Times New Roman"/>
              </a:rPr>
              <a:t>невыполнимые требования.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95805" y="301828"/>
            <a:ext cx="6237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Проблемы</a:t>
            </a:r>
            <a:r>
              <a:rPr sz="4000" b="1" spc="-105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с</a:t>
            </a:r>
            <a:r>
              <a:rPr sz="4000" b="1" spc="-10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требованиями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6508" y="1359408"/>
            <a:ext cx="7583805" cy="4366260"/>
            <a:chOff x="1016508" y="1359408"/>
            <a:chExt cx="7583805" cy="43662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744" y="1359408"/>
              <a:ext cx="4477511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2119" y="1359408"/>
              <a:ext cx="59131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8048" y="1359408"/>
              <a:ext cx="2881883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508" y="1725168"/>
              <a:ext cx="3828288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744" y="2164080"/>
              <a:ext cx="1944624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9984" y="2164080"/>
              <a:ext cx="2802636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7236" y="2164080"/>
              <a:ext cx="481584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2684" y="2164080"/>
              <a:ext cx="253441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508" y="2529840"/>
              <a:ext cx="4098036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9160" y="2529840"/>
              <a:ext cx="557784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7760" y="2529840"/>
              <a:ext cx="2839212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508" y="2895600"/>
              <a:ext cx="2147316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0744" y="3334512"/>
              <a:ext cx="643128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8488" y="3334512"/>
              <a:ext cx="1706880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9984" y="3334512"/>
              <a:ext cx="3707892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2492" y="3334512"/>
              <a:ext cx="481584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82511" y="3334512"/>
              <a:ext cx="1107947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6508" y="3700272"/>
              <a:ext cx="4562856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4752" y="4146803"/>
              <a:ext cx="4770120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40552" y="4146803"/>
              <a:ext cx="1769363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0460" y="4146803"/>
              <a:ext cx="996696" cy="457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0516" y="4390643"/>
              <a:ext cx="1400556" cy="457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5168" y="4797552"/>
              <a:ext cx="263651" cy="2682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09572" y="4683252"/>
              <a:ext cx="1156715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46831" y="4683252"/>
              <a:ext cx="2968751" cy="457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5168" y="5090160"/>
              <a:ext cx="263651" cy="2682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09572" y="4975860"/>
              <a:ext cx="1763268" cy="457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57956" y="4975860"/>
              <a:ext cx="4408932" cy="4571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5168" y="5382767"/>
              <a:ext cx="263651" cy="26822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09572" y="5268467"/>
              <a:ext cx="1530096" cy="4572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20212" y="5268467"/>
              <a:ext cx="4512564" cy="4572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94917" y="1435734"/>
            <a:ext cx="7127240" cy="4151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385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Проблемы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двусмысленности.</a:t>
            </a:r>
            <a:r>
              <a:rPr sz="2400" b="1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Требование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должно </a:t>
            </a:r>
            <a:r>
              <a:rPr sz="2400" dirty="0">
                <a:latin typeface="Times New Roman"/>
                <a:cs typeface="Times New Roman"/>
              </a:rPr>
              <a:t>однозначно </a:t>
            </a:r>
            <a:r>
              <a:rPr sz="2400" spc="-10" dirty="0">
                <a:latin typeface="Times New Roman"/>
                <a:cs typeface="Times New Roman"/>
              </a:rPr>
              <a:t>трактоваться.</a:t>
            </a:r>
            <a:endParaRPr sz="2400">
              <a:latin typeface="Times New Roman"/>
              <a:cs typeface="Times New Roman"/>
            </a:endParaRPr>
          </a:p>
          <a:p>
            <a:pPr marL="12700" marR="598170" indent="363855">
              <a:lnSpc>
                <a:spcPct val="100000"/>
              </a:lnSpc>
              <a:spcBef>
                <a:spcPts val="575"/>
              </a:spcBef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Проблемы</a:t>
            </a:r>
            <a:r>
              <a:rPr sz="2400" b="1" spc="-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непроверяемости. </a:t>
            </a:r>
            <a:r>
              <a:rPr sz="2400" dirty="0">
                <a:latin typeface="Times New Roman"/>
                <a:cs typeface="Times New Roman"/>
              </a:rPr>
              <a:t>«В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приложении </a:t>
            </a:r>
            <a:r>
              <a:rPr sz="2400" dirty="0">
                <a:latin typeface="Times New Roman"/>
                <a:cs typeface="Times New Roman"/>
              </a:rPr>
              <a:t>должно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быть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ноль ошибок»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это </a:t>
            </a:r>
            <a:r>
              <a:rPr sz="2400" spc="-10" dirty="0">
                <a:latin typeface="Times New Roman"/>
                <a:cs typeface="Times New Roman"/>
              </a:rPr>
              <a:t>гарантировать невозможно.</a:t>
            </a:r>
            <a:endParaRPr sz="2400">
              <a:latin typeface="Times New Roman"/>
              <a:cs typeface="Times New Roman"/>
            </a:endParaRPr>
          </a:p>
          <a:p>
            <a:pPr marL="376555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Проблемы</a:t>
            </a:r>
            <a:r>
              <a:rPr sz="2400" b="1" spc="-8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непроранжированности.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«Все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требования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одинаково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важны».</a:t>
            </a:r>
            <a:endParaRPr sz="2400">
              <a:latin typeface="Times New Roman"/>
              <a:cs typeface="Times New Roman"/>
            </a:endParaRPr>
          </a:p>
          <a:p>
            <a:pPr marL="12700" marR="24765" indent="363855">
              <a:lnSpc>
                <a:spcPct val="100000"/>
              </a:lnSpc>
              <a:spcBef>
                <a:spcPts val="415"/>
              </a:spcBef>
            </a:pPr>
            <a:r>
              <a:rPr sz="1600" dirty="0">
                <a:latin typeface="Times New Roman"/>
                <a:cs typeface="Times New Roman"/>
              </a:rPr>
              <a:t>хорошие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требования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(и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наборы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требований)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всегда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проранжированы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по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трём </a:t>
            </a:r>
            <a:r>
              <a:rPr sz="1600" spc="-10" dirty="0">
                <a:latin typeface="Times New Roman"/>
                <a:cs typeface="Times New Roman"/>
              </a:rPr>
              <a:t>показателям:</a:t>
            </a:r>
            <a:endParaRPr sz="1600">
              <a:latin typeface="Times New Roman"/>
              <a:cs typeface="Times New Roman"/>
            </a:endParaRPr>
          </a:p>
          <a:p>
            <a:pPr marL="841375" indent="-237490">
              <a:lnSpc>
                <a:spcPct val="100000"/>
              </a:lnSpc>
              <a:spcBef>
                <a:spcPts val="385"/>
              </a:spcBef>
              <a:buClr>
                <a:srgbClr val="CC99FF"/>
              </a:buClr>
              <a:buSzPct val="59375"/>
              <a:buFont typeface="Wingdings"/>
              <a:buChar char=""/>
              <a:tabLst>
                <a:tab pos="841375" algn="l"/>
              </a:tabLst>
            </a:pPr>
            <a:r>
              <a:rPr sz="1600" b="1" dirty="0">
                <a:solidFill>
                  <a:srgbClr val="0000B3"/>
                </a:solidFill>
                <a:latin typeface="Times New Roman"/>
                <a:cs typeface="Times New Roman"/>
              </a:rPr>
              <a:t>важности</a:t>
            </a:r>
            <a:r>
              <a:rPr sz="1600" b="1" spc="-65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(насколько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требование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важно);</a:t>
            </a:r>
            <a:endParaRPr sz="1600">
              <a:latin typeface="Times New Roman"/>
              <a:cs typeface="Times New Roman"/>
            </a:endParaRPr>
          </a:p>
          <a:p>
            <a:pPr marL="841375" indent="-237490">
              <a:lnSpc>
                <a:spcPct val="100000"/>
              </a:lnSpc>
              <a:spcBef>
                <a:spcPts val="385"/>
              </a:spcBef>
              <a:buClr>
                <a:srgbClr val="CC99FF"/>
              </a:buClr>
              <a:buSzPct val="59375"/>
              <a:buFont typeface="Wingdings"/>
              <a:buChar char=""/>
              <a:tabLst>
                <a:tab pos="841375" algn="l"/>
              </a:tabLst>
            </a:pPr>
            <a:r>
              <a:rPr sz="16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приоритетности</a:t>
            </a:r>
            <a:r>
              <a:rPr sz="1600" b="1" spc="15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выполнения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(как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быстро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его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надо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реализовать);</a:t>
            </a:r>
            <a:endParaRPr sz="1600">
              <a:latin typeface="Times New Roman"/>
              <a:cs typeface="Times New Roman"/>
            </a:endParaRPr>
          </a:p>
          <a:p>
            <a:pPr marL="841375" indent="-237490">
              <a:lnSpc>
                <a:spcPct val="100000"/>
              </a:lnSpc>
              <a:spcBef>
                <a:spcPts val="385"/>
              </a:spcBef>
              <a:buClr>
                <a:srgbClr val="CC99FF"/>
              </a:buClr>
              <a:buSzPct val="59375"/>
              <a:buFont typeface="Wingdings"/>
              <a:buChar char=""/>
              <a:tabLst>
                <a:tab pos="841375" algn="l"/>
              </a:tabLst>
            </a:pPr>
            <a:r>
              <a:rPr sz="1600" b="1" dirty="0">
                <a:solidFill>
                  <a:srgbClr val="0000B3"/>
                </a:solidFill>
                <a:latin typeface="Times New Roman"/>
                <a:cs typeface="Times New Roman"/>
              </a:rPr>
              <a:t>стабильности</a:t>
            </a:r>
            <a:r>
              <a:rPr sz="1600" b="1" spc="-45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(какова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вероятность,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что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требование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изменится).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8400" y="636854"/>
            <a:ext cx="75857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Способы</a:t>
            </a:r>
            <a:r>
              <a:rPr sz="4000" b="1" spc="-204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0000B3"/>
                </a:solidFill>
                <a:latin typeface="Times New Roman"/>
                <a:cs typeface="Times New Roman"/>
              </a:rPr>
              <a:t>выявления</a:t>
            </a:r>
            <a:r>
              <a:rPr sz="4000" b="1" spc="-200" dirty="0">
                <a:solidFill>
                  <a:srgbClr val="0000B3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0000B3"/>
                </a:solidFill>
                <a:latin typeface="Times New Roman"/>
                <a:cs typeface="Times New Roman"/>
              </a:rPr>
              <a:t>требований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66672" y="1712976"/>
            <a:ext cx="6916420" cy="789940"/>
            <a:chOff x="1566672" y="1712976"/>
            <a:chExt cx="6916420" cy="7899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672" y="1712976"/>
              <a:ext cx="2264664" cy="789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0604" y="1712976"/>
              <a:ext cx="2084831" cy="789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3180" y="1712976"/>
              <a:ext cx="2089403" cy="78943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602348" y="1803349"/>
            <a:ext cx="1645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3333FF"/>
                </a:solidFill>
                <a:latin typeface="Times New Roman"/>
                <a:cs typeface="Times New Roman"/>
              </a:rPr>
              <a:t>выявления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02436" y="2182367"/>
            <a:ext cx="4808220" cy="3139440"/>
            <a:chOff x="1202436" y="2182367"/>
            <a:chExt cx="4808220" cy="313944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436" y="2182367"/>
              <a:ext cx="2215895" cy="7894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7331" y="2182367"/>
              <a:ext cx="1880616" cy="7894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8556" y="2182367"/>
              <a:ext cx="568451" cy="7894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7755" y="2909315"/>
              <a:ext cx="388619" cy="3947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1972" y="2740151"/>
              <a:ext cx="1717548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7755" y="3384803"/>
              <a:ext cx="388619" cy="3947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1972" y="3215639"/>
              <a:ext cx="2048255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7755" y="3860291"/>
              <a:ext cx="388619" cy="3947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1972" y="3691127"/>
              <a:ext cx="2660904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93691" y="3691127"/>
              <a:ext cx="1616964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7755" y="4335779"/>
              <a:ext cx="388619" cy="3947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1972" y="4166616"/>
              <a:ext cx="1755648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7755" y="4811267"/>
              <a:ext cx="388619" cy="3947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61972" y="4642103"/>
              <a:ext cx="2881883" cy="67970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410969" y="1759837"/>
            <a:ext cx="4509135" cy="335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3855">
              <a:lnSpc>
                <a:spcPct val="110100"/>
              </a:lnSpc>
              <a:spcBef>
                <a:spcPts val="100"/>
              </a:spcBef>
              <a:tabLst>
                <a:tab pos="2880995" algn="l"/>
              </a:tabLst>
            </a:pPr>
            <a:r>
              <a:rPr sz="2800" spc="-10" dirty="0">
                <a:latin typeface="Times New Roman"/>
                <a:cs typeface="Times New Roman"/>
              </a:rPr>
              <a:t>Основными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3333FF"/>
                </a:solidFill>
                <a:latin typeface="Times New Roman"/>
                <a:cs typeface="Times New Roman"/>
              </a:rPr>
              <a:t>способами </a:t>
            </a:r>
            <a:r>
              <a:rPr sz="2800" dirty="0">
                <a:latin typeface="Times New Roman"/>
                <a:cs typeface="Times New Roman"/>
              </a:rPr>
              <a:t>требований</a:t>
            </a:r>
            <a:r>
              <a:rPr sz="2800" spc="-1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являются:</a:t>
            </a:r>
            <a:endParaRPr sz="2800">
              <a:latin typeface="Times New Roman"/>
              <a:cs typeface="Times New Roman"/>
            </a:endParaRPr>
          </a:p>
          <a:p>
            <a:pPr marL="841375" indent="-286385">
              <a:lnSpc>
                <a:spcPct val="100000"/>
              </a:lnSpc>
              <a:spcBef>
                <a:spcPts val="915"/>
              </a:spcBef>
              <a:buClr>
                <a:srgbClr val="CC99FF"/>
              </a:buClr>
              <a:buSzPct val="60416"/>
              <a:buFont typeface="Wingdings"/>
              <a:buChar char=""/>
              <a:tabLst>
                <a:tab pos="841375" algn="l"/>
              </a:tabLst>
            </a:pPr>
            <a:r>
              <a:rPr sz="2400" spc="-10" dirty="0">
                <a:latin typeface="Times New Roman"/>
                <a:cs typeface="Times New Roman"/>
              </a:rPr>
              <a:t>Интервью</a:t>
            </a:r>
            <a:endParaRPr sz="2400">
              <a:latin typeface="Times New Roman"/>
              <a:cs typeface="Times New Roman"/>
            </a:endParaRPr>
          </a:p>
          <a:p>
            <a:pPr marL="841375" indent="-286385">
              <a:lnSpc>
                <a:spcPct val="100000"/>
              </a:lnSpc>
              <a:spcBef>
                <a:spcPts val="865"/>
              </a:spcBef>
              <a:buClr>
                <a:srgbClr val="CC99FF"/>
              </a:buClr>
              <a:buSzPct val="60416"/>
              <a:buFont typeface="Wingdings"/>
              <a:buChar char=""/>
              <a:tabLst>
                <a:tab pos="841375" algn="l"/>
              </a:tabLst>
            </a:pPr>
            <a:r>
              <a:rPr sz="2400" spc="-10" dirty="0">
                <a:latin typeface="Times New Roman"/>
                <a:cs typeface="Times New Roman"/>
              </a:rPr>
              <a:t>Наблюдение</a:t>
            </a:r>
            <a:endParaRPr sz="2400">
              <a:latin typeface="Times New Roman"/>
              <a:cs typeface="Times New Roman"/>
            </a:endParaRPr>
          </a:p>
          <a:p>
            <a:pPr marL="841375" indent="-286385">
              <a:lnSpc>
                <a:spcPct val="100000"/>
              </a:lnSpc>
              <a:spcBef>
                <a:spcPts val="865"/>
              </a:spcBef>
              <a:buClr>
                <a:srgbClr val="CC99FF"/>
              </a:buClr>
              <a:buSzPct val="60416"/>
              <a:buFont typeface="Wingdings"/>
              <a:buChar char=""/>
              <a:tabLst>
                <a:tab pos="841375" algn="l"/>
              </a:tabLst>
            </a:pPr>
            <a:r>
              <a:rPr sz="2400" dirty="0">
                <a:latin typeface="Times New Roman"/>
                <a:cs typeface="Times New Roman"/>
              </a:rPr>
              <a:t>Самостоятельное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описание</a:t>
            </a:r>
            <a:endParaRPr sz="2400">
              <a:latin typeface="Times New Roman"/>
              <a:cs typeface="Times New Roman"/>
            </a:endParaRPr>
          </a:p>
          <a:p>
            <a:pPr marL="841375" indent="-286385">
              <a:lnSpc>
                <a:spcPct val="100000"/>
              </a:lnSpc>
              <a:spcBef>
                <a:spcPts val="865"/>
              </a:spcBef>
              <a:buClr>
                <a:srgbClr val="CC99FF"/>
              </a:buClr>
              <a:buSzPct val="60416"/>
              <a:buFont typeface="Wingdings"/>
              <a:buChar char=""/>
              <a:tabLst>
                <a:tab pos="841375" algn="l"/>
              </a:tabLst>
            </a:pPr>
            <a:r>
              <a:rPr sz="2400" spc="-10" dirty="0">
                <a:latin typeface="Times New Roman"/>
                <a:cs typeface="Times New Roman"/>
              </a:rPr>
              <a:t>Семинары</a:t>
            </a:r>
            <a:endParaRPr sz="2400">
              <a:latin typeface="Times New Roman"/>
              <a:cs typeface="Times New Roman"/>
            </a:endParaRPr>
          </a:p>
          <a:p>
            <a:pPr marL="841375" indent="-286385">
              <a:lnSpc>
                <a:spcPct val="100000"/>
              </a:lnSpc>
              <a:spcBef>
                <a:spcPts val="865"/>
              </a:spcBef>
              <a:buClr>
                <a:srgbClr val="CC99FF"/>
              </a:buClr>
              <a:buSzPct val="60416"/>
              <a:buFont typeface="Wingdings"/>
              <a:buChar char=""/>
              <a:tabLst>
                <a:tab pos="841375" algn="l"/>
              </a:tabLst>
            </a:pPr>
            <a:r>
              <a:rPr sz="2400" spc="-10" dirty="0">
                <a:latin typeface="Times New Roman"/>
                <a:cs typeface="Times New Roman"/>
              </a:rPr>
              <a:t>Прототипирование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5527" y="294513"/>
            <a:ext cx="756285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2 </a:t>
            </a:r>
            <a:r>
              <a:rPr sz="3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ФУНКЦИОНАЛЬНОЕ</a:t>
            </a: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4219575" algn="l"/>
              </a:tabLst>
            </a:pPr>
            <a:r>
              <a:rPr sz="3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МОДЕЛИРОВАНИЕ.</a:t>
            </a: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	</a:t>
            </a:r>
            <a:r>
              <a:rPr sz="3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МЕТОДОЛОГИЯ </a:t>
            </a:r>
            <a:r>
              <a:rPr sz="32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SADT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58824" y="2133600"/>
            <a:ext cx="6692265" cy="4500880"/>
            <a:chOff x="1258824" y="2133600"/>
            <a:chExt cx="6692265" cy="45008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824" y="2133600"/>
              <a:ext cx="3381755" cy="25344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0708" y="4005072"/>
              <a:ext cx="3809999" cy="2628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7205" y="353059"/>
            <a:ext cx="54698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Методология</a:t>
            </a:r>
            <a:r>
              <a:rPr sz="4800" b="1" spc="-8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SADT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6508" y="1287780"/>
            <a:ext cx="8128000" cy="4098290"/>
            <a:chOff x="1016508" y="1287780"/>
            <a:chExt cx="8128000" cy="40982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508" y="1287780"/>
              <a:ext cx="2215895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7019" y="1287780"/>
              <a:ext cx="1199387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8747" y="1287780"/>
              <a:ext cx="507491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0856" y="1287780"/>
              <a:ext cx="434949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508" y="1653540"/>
              <a:ext cx="1693164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4288" y="1653540"/>
              <a:ext cx="507492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8024" y="1653540"/>
              <a:ext cx="5951220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508" y="2019300"/>
              <a:ext cx="3782567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508" y="2511552"/>
              <a:ext cx="2215895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7019" y="2511552"/>
              <a:ext cx="1199387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8747" y="2511552"/>
              <a:ext cx="4745736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508" y="2877312"/>
              <a:ext cx="7679435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6508" y="3243072"/>
              <a:ext cx="1760219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71344" y="3243072"/>
              <a:ext cx="1082040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48000" y="3243072"/>
              <a:ext cx="736091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78708" y="3243072"/>
              <a:ext cx="1013460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62984" y="3243072"/>
              <a:ext cx="1778508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36108" y="3243072"/>
              <a:ext cx="580643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11367" y="3243072"/>
              <a:ext cx="507491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88152" y="3243072"/>
              <a:ext cx="2356104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8872" y="3243072"/>
              <a:ext cx="1199387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32876" y="3243072"/>
              <a:ext cx="560831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6508" y="3608831"/>
              <a:ext cx="6932676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508" y="3974591"/>
              <a:ext cx="507491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8616" y="3974591"/>
              <a:ext cx="5643372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28231" y="3974591"/>
              <a:ext cx="507491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06540" y="3974591"/>
              <a:ext cx="2537459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6508" y="4340352"/>
              <a:ext cx="6880859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6508" y="4706112"/>
              <a:ext cx="2010155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21280" y="4706112"/>
              <a:ext cx="608076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3972" y="4706112"/>
              <a:ext cx="1772412" cy="67970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94917" y="1363802"/>
            <a:ext cx="7836534" cy="3811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4555">
              <a:lnSpc>
                <a:spcPct val="100000"/>
              </a:lnSpc>
              <a:spcBef>
                <a:spcPts val="100"/>
              </a:spcBef>
              <a:tabLst>
                <a:tab pos="2273935" algn="l"/>
              </a:tabLst>
            </a:pPr>
            <a:r>
              <a:rPr sz="2400" dirty="0">
                <a:latin typeface="Times New Roman"/>
                <a:cs typeface="Times New Roman"/>
              </a:rPr>
              <a:t>Методология SADT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(Structured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Analysis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Design </a:t>
            </a:r>
            <a:r>
              <a:rPr sz="2400" dirty="0">
                <a:latin typeface="Times New Roman"/>
                <a:cs typeface="Times New Roman"/>
              </a:rPr>
              <a:t>Technique)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была</a:t>
            </a:r>
            <a:r>
              <a:rPr sz="2400" dirty="0">
                <a:latin typeface="Times New Roman"/>
                <a:cs typeface="Times New Roman"/>
              </a:rPr>
              <a:t>	создана 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опробована на практике </a:t>
            </a:r>
            <a:r>
              <a:rPr sz="2400" spc="-50" dirty="0">
                <a:latin typeface="Times New Roman"/>
                <a:cs typeface="Times New Roman"/>
              </a:rPr>
              <a:t>в </a:t>
            </a:r>
            <a:r>
              <a:rPr sz="2400" dirty="0">
                <a:latin typeface="Times New Roman"/>
                <a:cs typeface="Times New Roman"/>
              </a:rPr>
              <a:t>период с 1969 по 1973 </a:t>
            </a:r>
            <a:r>
              <a:rPr sz="2400" spc="-25" dirty="0">
                <a:latin typeface="Times New Roman"/>
                <a:cs typeface="Times New Roman"/>
              </a:rPr>
              <a:t>гг.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400" dirty="0">
                <a:latin typeface="Times New Roman"/>
                <a:cs typeface="Times New Roman"/>
              </a:rPr>
              <a:t>Методология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SADT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поддерживается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Министерством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обороны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США, которое было инициатором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разработки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стандарта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IDEF0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(Icam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DEFinition)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подмножества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SADT, </a:t>
            </a:r>
            <a:r>
              <a:rPr sz="2400" dirty="0">
                <a:latin typeface="Times New Roman"/>
                <a:cs typeface="Times New Roman"/>
              </a:rPr>
              <a:t>являющегося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основной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частью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программы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IСАМ</a:t>
            </a:r>
            <a:r>
              <a:rPr sz="2400" spc="6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(Integrated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Computer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Aided Manufacturing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 </a:t>
            </a:r>
            <a:r>
              <a:rPr sz="2400" spc="-10" dirty="0">
                <a:latin typeface="Times New Roman"/>
                <a:cs typeface="Times New Roman"/>
              </a:rPr>
              <a:t>интегрированная </a:t>
            </a:r>
            <a:r>
              <a:rPr sz="2400" dirty="0">
                <a:latin typeface="Times New Roman"/>
                <a:cs typeface="Times New Roman"/>
              </a:rPr>
              <a:t>компьютеризация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производства),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проводимой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по </a:t>
            </a:r>
            <a:r>
              <a:rPr sz="2400" dirty="0">
                <a:latin typeface="Times New Roman"/>
                <a:cs typeface="Times New Roman"/>
              </a:rPr>
              <a:t>инициативе BВС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США.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32063" y="6353047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Times New Roman"/>
                <a:cs typeface="Times New Roman"/>
              </a:rPr>
              <a:t>19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34236" y="500253"/>
            <a:ext cx="5276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КОНСТРУИРОВАНИЕ</a:t>
            </a:r>
            <a:r>
              <a:rPr sz="4000" spc="-10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</a:t>
            </a:r>
            <a:endParaRPr sz="40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9767" y="1363996"/>
            <a:ext cx="7838440" cy="408559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810"/>
              </a:spcBef>
            </a:pPr>
            <a:r>
              <a:rPr sz="2200" spc="-10" dirty="0">
                <a:solidFill>
                  <a:srgbClr val="3333B1"/>
                </a:solidFill>
                <a:latin typeface="Calibri"/>
                <a:cs typeface="Calibri"/>
              </a:rPr>
              <a:t>Определение</a:t>
            </a:r>
            <a:endParaRPr sz="2200">
              <a:latin typeface="Calibri"/>
              <a:cs typeface="Calibri"/>
            </a:endParaRPr>
          </a:p>
          <a:p>
            <a:pPr marL="28575" marR="544830">
              <a:lnSpc>
                <a:spcPct val="100000"/>
              </a:lnSpc>
              <a:spcBef>
                <a:spcPts val="615"/>
              </a:spcBef>
              <a:tabLst>
                <a:tab pos="5503545" algn="l"/>
              </a:tabLst>
            </a:pPr>
            <a:r>
              <a:rPr sz="1900" b="1" dirty="0">
                <a:latin typeface="Calibri"/>
                <a:cs typeface="Calibri"/>
              </a:rPr>
              <a:t>Конструирование</a:t>
            </a:r>
            <a:r>
              <a:rPr sz="1900" b="1" spc="33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ПО</a:t>
            </a:r>
            <a:r>
              <a:rPr sz="1900" b="1" spc="3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(англ.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i="1" dirty="0">
                <a:latin typeface="Calibri"/>
                <a:cs typeface="Calibri"/>
              </a:rPr>
              <a:t>soƒware</a:t>
            </a:r>
            <a:r>
              <a:rPr sz="1900" i="1" spc="-40" dirty="0">
                <a:latin typeface="Calibri"/>
                <a:cs typeface="Calibri"/>
              </a:rPr>
              <a:t> </a:t>
            </a:r>
            <a:r>
              <a:rPr sz="1900" i="1" spc="-10" dirty="0">
                <a:latin typeface="Calibri"/>
                <a:cs typeface="Calibri"/>
              </a:rPr>
              <a:t>construction</a:t>
            </a:r>
            <a:r>
              <a:rPr sz="1900" spc="-10" dirty="0">
                <a:latin typeface="Calibri"/>
                <a:cs typeface="Calibri"/>
              </a:rPr>
              <a:t>)</a:t>
            </a:r>
            <a:r>
              <a:rPr sz="1900" dirty="0">
                <a:latin typeface="Calibri"/>
                <a:cs typeface="Calibri"/>
              </a:rPr>
              <a:t>	–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создание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ПО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из </a:t>
            </a:r>
            <a:r>
              <a:rPr sz="1900" dirty="0">
                <a:latin typeface="Calibri"/>
                <a:cs typeface="Calibri"/>
              </a:rPr>
              <a:t>составных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элементов</a:t>
            </a:r>
            <a:r>
              <a:rPr sz="1900" spc="31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(блоков,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операторов,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функций)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его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проверка методами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тестирования.</a:t>
            </a:r>
            <a:endParaRPr sz="1900">
              <a:latin typeface="Calibri"/>
              <a:cs typeface="Calibri"/>
            </a:endParaRPr>
          </a:p>
          <a:p>
            <a:pPr marL="12700" marR="115570">
              <a:lnSpc>
                <a:spcPct val="100000"/>
              </a:lnSpc>
              <a:spcBef>
                <a:spcPts val="1260"/>
              </a:spcBef>
              <a:tabLst>
                <a:tab pos="1616075" algn="l"/>
                <a:tab pos="2743835" algn="l"/>
              </a:tabLst>
            </a:pPr>
            <a:r>
              <a:rPr sz="1900" b="1" spc="-10" dirty="0">
                <a:latin typeface="Calibri"/>
                <a:cs typeface="Calibri"/>
              </a:rPr>
              <a:t>Тестирование</a:t>
            </a:r>
            <a:r>
              <a:rPr sz="1900" b="1" dirty="0">
                <a:latin typeface="Calibri"/>
                <a:cs typeface="Calibri"/>
              </a:rPr>
              <a:t>	ПО</a:t>
            </a:r>
            <a:r>
              <a:rPr sz="1900" b="1" spc="-45" dirty="0">
                <a:latin typeface="Calibri"/>
                <a:cs typeface="Calibri"/>
              </a:rPr>
              <a:t> </a:t>
            </a:r>
            <a:r>
              <a:rPr sz="1900" b="1" spc="-50" dirty="0">
                <a:latin typeface="Calibri"/>
                <a:cs typeface="Calibri"/>
              </a:rPr>
              <a:t>-</a:t>
            </a:r>
            <a:r>
              <a:rPr sz="1900" b="1" dirty="0">
                <a:latin typeface="Calibri"/>
                <a:cs typeface="Calibri"/>
              </a:rPr>
              <a:t>	</a:t>
            </a:r>
            <a:r>
              <a:rPr sz="1900" dirty="0">
                <a:latin typeface="Calibri"/>
                <a:cs typeface="Calibri"/>
              </a:rPr>
              <a:t>это</a:t>
            </a:r>
            <a:r>
              <a:rPr sz="1900" spc="-9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процесс</a:t>
            </a:r>
            <a:r>
              <a:rPr sz="1900" spc="-10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проверки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готовой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программы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50" dirty="0">
                <a:latin typeface="Calibri"/>
                <a:cs typeface="Calibri"/>
              </a:rPr>
              <a:t>в </a:t>
            </a:r>
            <a:r>
              <a:rPr sz="1900" i="1" dirty="0">
                <a:latin typeface="Calibri"/>
                <a:cs typeface="Calibri"/>
              </a:rPr>
              <a:t>статике</a:t>
            </a:r>
            <a:r>
              <a:rPr sz="1900" i="1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(обзоры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кода,</a:t>
            </a:r>
            <a:r>
              <a:rPr sz="1900" spc="29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инспекции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т.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п.)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i="1" dirty="0">
                <a:latin typeface="Calibri"/>
                <a:cs typeface="Calibri"/>
              </a:rPr>
              <a:t>динамике</a:t>
            </a:r>
            <a:r>
              <a:rPr sz="1900" i="1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(прогон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программы </a:t>
            </a:r>
            <a:r>
              <a:rPr sz="1900" dirty="0">
                <a:latin typeface="Calibri"/>
                <a:cs typeface="Calibri"/>
              </a:rPr>
              <a:t>на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тестовых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данных)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с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целью</a:t>
            </a:r>
            <a:r>
              <a:rPr sz="1900" spc="3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обеспечить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ее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соответствие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заданным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требованиям.</a:t>
            </a:r>
            <a:endParaRPr sz="1900">
              <a:latin typeface="Calibri"/>
              <a:cs typeface="Calibri"/>
            </a:endParaRPr>
          </a:p>
          <a:p>
            <a:pPr marL="106045" marR="20955">
              <a:lnSpc>
                <a:spcPct val="100000"/>
              </a:lnSpc>
              <a:spcBef>
                <a:spcPts val="1660"/>
              </a:spcBef>
            </a:pPr>
            <a:r>
              <a:rPr sz="1900" b="1" dirty="0">
                <a:latin typeface="Calibri"/>
                <a:cs typeface="Calibri"/>
              </a:rPr>
              <a:t>Сопровождение</a:t>
            </a:r>
            <a:r>
              <a:rPr sz="1900" b="1" spc="32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ПО</a:t>
            </a:r>
            <a:r>
              <a:rPr sz="1900" b="1" spc="3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(англ.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i="1" dirty="0">
                <a:latin typeface="Calibri"/>
                <a:cs typeface="Calibri"/>
              </a:rPr>
              <a:t>soƒware</a:t>
            </a:r>
            <a:r>
              <a:rPr sz="1900" i="1" spc="-35" dirty="0">
                <a:latin typeface="Calibri"/>
                <a:cs typeface="Calibri"/>
              </a:rPr>
              <a:t> </a:t>
            </a:r>
            <a:r>
              <a:rPr sz="1900" i="1" spc="-10" dirty="0">
                <a:latin typeface="Calibri"/>
                <a:cs typeface="Calibri"/>
              </a:rPr>
              <a:t>maintenance</a:t>
            </a:r>
            <a:r>
              <a:rPr sz="1900" spc="-10" dirty="0">
                <a:latin typeface="Calibri"/>
                <a:cs typeface="Calibri"/>
              </a:rPr>
              <a:t>)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-</a:t>
            </a:r>
            <a:r>
              <a:rPr sz="1900" spc="3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совокупность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действий </a:t>
            </a:r>
            <a:r>
              <a:rPr sz="1900" dirty="0">
                <a:latin typeface="Calibri"/>
                <a:cs typeface="Calibri"/>
              </a:rPr>
              <a:t>по</a:t>
            </a:r>
            <a:r>
              <a:rPr sz="1900" spc="3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обеспечению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работы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ПО,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внесению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изменений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при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выявлении</a:t>
            </a:r>
            <a:endParaRPr sz="1900">
              <a:latin typeface="Calibri"/>
              <a:cs typeface="Calibri"/>
            </a:endParaRPr>
          </a:p>
          <a:p>
            <a:pPr marL="106045">
              <a:lnSpc>
                <a:spcPct val="100000"/>
              </a:lnSpc>
            </a:pPr>
            <a:r>
              <a:rPr sz="1900" dirty="0">
                <a:latin typeface="Calibri"/>
                <a:cs typeface="Calibri"/>
              </a:rPr>
              <a:t>ошибок,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адаптации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к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новой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среде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исполнения,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улучшения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продуктивности</a:t>
            </a:r>
            <a:endParaRPr sz="1900">
              <a:latin typeface="Calibri"/>
              <a:cs typeface="Calibri"/>
            </a:endParaRPr>
          </a:p>
          <a:p>
            <a:pPr marL="106045">
              <a:lnSpc>
                <a:spcPct val="100000"/>
              </a:lnSpc>
            </a:pPr>
            <a:r>
              <a:rPr sz="1900" dirty="0">
                <a:latin typeface="Calibri"/>
                <a:cs typeface="Calibri"/>
              </a:rPr>
              <a:t>или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других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характеристик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ПО.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1691639"/>
              <a:ext cx="464820" cy="4846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80" y="1575816"/>
              <a:ext cx="2997708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4403" y="1575816"/>
              <a:ext cx="1199388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7655" y="1575816"/>
              <a:ext cx="364083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2133600"/>
              <a:ext cx="464820" cy="4846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839" y="2017776"/>
              <a:ext cx="3063240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4696" y="2017776"/>
              <a:ext cx="1199388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7947" y="2017776"/>
              <a:ext cx="3550920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6839" y="2383535"/>
              <a:ext cx="1556004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7460" y="2383535"/>
              <a:ext cx="50749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1967" y="2383535"/>
              <a:ext cx="6054852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6839" y="2749295"/>
              <a:ext cx="3150108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3307079"/>
              <a:ext cx="464820" cy="4846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6839" y="3191255"/>
              <a:ext cx="3049524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0979" y="3191255"/>
              <a:ext cx="1199388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04232" y="3191255"/>
              <a:ext cx="3813048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6839" y="3557015"/>
              <a:ext cx="4809744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4419" y="4395215"/>
              <a:ext cx="7610856" cy="5699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4419" y="4700015"/>
              <a:ext cx="7844028" cy="5699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4419" y="5004815"/>
              <a:ext cx="3802379" cy="56997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22044" y="1574734"/>
            <a:ext cx="7464425" cy="382397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70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70205" algn="l"/>
              </a:tabLst>
            </a:pPr>
            <a:r>
              <a:rPr sz="2400" dirty="0">
                <a:latin typeface="Times New Roman"/>
                <a:cs typeface="Times New Roman"/>
              </a:rPr>
              <a:t>Первым элементом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SADT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модели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является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ее</a:t>
            </a:r>
            <a:r>
              <a:rPr sz="2400" spc="-20" dirty="0">
                <a:latin typeface="Times New Roman"/>
                <a:cs typeface="Times New Roman"/>
              </a:rPr>
              <a:t> цель.</a:t>
            </a:r>
            <a:endParaRPr sz="2400">
              <a:latin typeface="Times New Roman"/>
              <a:cs typeface="Times New Roman"/>
            </a:endParaRPr>
          </a:p>
          <a:p>
            <a:pPr marL="354965" marR="123189" indent="-342900">
              <a:lnSpc>
                <a:spcPct val="100000"/>
              </a:lnSpc>
              <a:spcBef>
                <a:spcPts val="60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  <a:tab pos="1506220" algn="l"/>
                <a:tab pos="1760855" algn="l"/>
                <a:tab pos="3013710" algn="l"/>
              </a:tabLst>
            </a:pPr>
            <a:r>
              <a:rPr sz="2400" dirty="0">
                <a:latin typeface="Times New Roman"/>
                <a:cs typeface="Times New Roman"/>
              </a:rPr>
              <a:t>Вторым </a:t>
            </a:r>
            <a:r>
              <a:rPr sz="2400" spc="-10" dirty="0">
                <a:latin typeface="Times New Roman"/>
                <a:cs typeface="Times New Roman"/>
              </a:rPr>
              <a:t>элементом</a:t>
            </a:r>
            <a:r>
              <a:rPr sz="2400" dirty="0">
                <a:latin typeface="Times New Roman"/>
                <a:cs typeface="Times New Roman"/>
              </a:rPr>
              <a:t>	SADT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модели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является</a:t>
            </a:r>
            <a:r>
              <a:rPr sz="2400" spc="-10" dirty="0">
                <a:latin typeface="Times New Roman"/>
                <a:cs typeface="Times New Roman"/>
              </a:rPr>
              <a:t> "точка зрения"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-</a:t>
            </a:r>
            <a:r>
              <a:rPr sz="2400" dirty="0">
                <a:latin typeface="Times New Roman"/>
                <a:cs typeface="Times New Roman"/>
              </a:rPr>
              <a:t>	позиция, с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которой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наблюдается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система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и </a:t>
            </a:r>
            <a:r>
              <a:rPr sz="2400" dirty="0">
                <a:latin typeface="Times New Roman"/>
                <a:cs typeface="Times New Roman"/>
              </a:rPr>
              <a:t>создается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ее</a:t>
            </a:r>
            <a:r>
              <a:rPr sz="2400" spc="-10" dirty="0">
                <a:latin typeface="Times New Roman"/>
                <a:cs typeface="Times New Roman"/>
              </a:rPr>
              <a:t> модель.</a:t>
            </a:r>
            <a:endParaRPr sz="2400">
              <a:latin typeface="Times New Roman"/>
              <a:cs typeface="Times New Roman"/>
            </a:endParaRPr>
          </a:p>
          <a:p>
            <a:pPr marL="354965" marR="250825" indent="-342900">
              <a:lnSpc>
                <a:spcPct val="100000"/>
              </a:lnSpc>
              <a:spcBef>
                <a:spcPts val="60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Третьим элементом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SADT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модели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является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система, </a:t>
            </a:r>
            <a:r>
              <a:rPr sz="2400" dirty="0">
                <a:latin typeface="Times New Roman"/>
                <a:cs typeface="Times New Roman"/>
              </a:rPr>
              <a:t>для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которой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составляется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модель.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Определение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системы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формулируется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на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уровне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«черного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ящика» </a:t>
            </a:r>
            <a:r>
              <a:rPr sz="2000" dirty="0">
                <a:latin typeface="Times New Roman"/>
                <a:cs typeface="Times New Roman"/>
              </a:rPr>
              <a:t>т.е.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устанавливаются границы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системы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и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определяются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взаимосвязи </a:t>
            </a:r>
            <a:r>
              <a:rPr sz="2000" dirty="0">
                <a:latin typeface="Times New Roman"/>
                <a:cs typeface="Times New Roman"/>
              </a:rPr>
              <a:t>системы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с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окружающей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средой.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222654" y="447878"/>
            <a:ext cx="54711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Методология</a:t>
            </a:r>
            <a:r>
              <a:rPr sz="4800" b="1" spc="-4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SADT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529209"/>
            <a:ext cx="69830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Функциональная</a:t>
            </a:r>
            <a:r>
              <a:rPr sz="4800" b="1" spc="-6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модель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43939" y="1740407"/>
            <a:ext cx="7876540" cy="4191000"/>
            <a:chOff x="1043939" y="1740407"/>
            <a:chExt cx="7876540" cy="4191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939" y="1740407"/>
              <a:ext cx="4255008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5192" y="1740407"/>
              <a:ext cx="289255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0" y="1740407"/>
              <a:ext cx="1054607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939" y="2142743"/>
              <a:ext cx="386943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7992" y="2142743"/>
              <a:ext cx="2109216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824" y="2142743"/>
              <a:ext cx="1264920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939" y="2545079"/>
              <a:ext cx="1930908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69463" y="2545079"/>
              <a:ext cx="481584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3939" y="3020567"/>
              <a:ext cx="1965960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4515" y="3020567"/>
              <a:ext cx="490728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327" y="3611879"/>
              <a:ext cx="464820" cy="4861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6839" y="3496055"/>
              <a:ext cx="7533132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6839" y="3898391"/>
              <a:ext cx="5315712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97168" y="3898391"/>
              <a:ext cx="794004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85787" y="3898391"/>
              <a:ext cx="507492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87895" y="3898391"/>
              <a:ext cx="1115568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98080" y="3898391"/>
              <a:ext cx="769620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6839" y="4300727"/>
              <a:ext cx="2804160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85616" y="4300727"/>
              <a:ext cx="507491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87723" y="4300727"/>
              <a:ext cx="2438400" cy="6797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327" y="4892039"/>
              <a:ext cx="464820" cy="4861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6839" y="4776215"/>
              <a:ext cx="3226308" cy="6797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327" y="5367527"/>
              <a:ext cx="464820" cy="48615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6839" y="5251704"/>
              <a:ext cx="5113020" cy="67970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222044" y="1780118"/>
            <a:ext cx="7419340" cy="3940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5925">
              <a:lnSpc>
                <a:spcPct val="110100"/>
              </a:lnSpc>
              <a:spcBef>
                <a:spcPts val="95"/>
              </a:spcBef>
            </a:pPr>
            <a:r>
              <a:rPr sz="2400" dirty="0">
                <a:latin typeface="Times New Roman"/>
                <a:cs typeface="Times New Roman"/>
              </a:rPr>
              <a:t>отображает функциональную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структуру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системы,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т.е. </a:t>
            </a:r>
            <a:r>
              <a:rPr sz="2400" dirty="0">
                <a:latin typeface="Times New Roman"/>
                <a:cs typeface="Times New Roman"/>
              </a:rPr>
              <a:t>производимые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действия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связи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между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этими действиями.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400" b="1" spc="-10" dirty="0">
                <a:latin typeface="Times New Roman"/>
                <a:cs typeface="Times New Roman"/>
              </a:rPr>
              <a:t>Концепции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87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графическое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представление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блочного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моделирования.</a:t>
            </a:r>
            <a:endParaRPr sz="2400">
              <a:latin typeface="Times New Roman"/>
              <a:cs typeface="Times New Roman"/>
            </a:endParaRPr>
          </a:p>
          <a:p>
            <a:pPr marL="354965" marR="655320">
              <a:lnSpc>
                <a:spcPct val="110000"/>
              </a:lnSpc>
            </a:pPr>
            <a:r>
              <a:rPr sz="2400" dirty="0">
                <a:latin typeface="Times New Roman"/>
                <a:cs typeface="Times New Roman"/>
              </a:rPr>
              <a:t>Функция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отображается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виде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(SA-блок),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а </a:t>
            </a:r>
            <a:r>
              <a:rPr sz="2400" dirty="0">
                <a:latin typeface="Times New Roman"/>
                <a:cs typeface="Times New Roman"/>
              </a:rPr>
              <a:t>интерфейсы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входа-выхода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дугами;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86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строгость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точность;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86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отделение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организации от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функции.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93151" y="6353047"/>
            <a:ext cx="644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21-</a:t>
            </a:r>
            <a:r>
              <a:rPr sz="1400" spc="-20" dirty="0">
                <a:latin typeface="Times New Roman"/>
                <a:cs typeface="Times New Roman"/>
              </a:rPr>
              <a:t>&lt;51&gt;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1026" y="305765"/>
            <a:ext cx="699008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Функциональная</a:t>
            </a:r>
            <a:r>
              <a:rPr sz="4800" b="1" spc="-7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модель 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SADT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72539" y="1947672"/>
            <a:ext cx="7400925" cy="3679190"/>
            <a:chOff x="1272539" y="1947672"/>
            <a:chExt cx="7400925" cy="36791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2539" y="1947672"/>
              <a:ext cx="162763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4787" y="1947672"/>
              <a:ext cx="490727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8927" y="2502408"/>
              <a:ext cx="464820" cy="4846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439" y="2386584"/>
              <a:ext cx="5373624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8927" y="2941319"/>
              <a:ext cx="464820" cy="4846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439" y="2825496"/>
              <a:ext cx="7057644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5439" y="3191255"/>
              <a:ext cx="2610612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0667" y="3191255"/>
              <a:ext cx="507491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2775" y="3191255"/>
              <a:ext cx="818388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8927" y="3745992"/>
              <a:ext cx="464820" cy="4846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5439" y="3630167"/>
              <a:ext cx="5419344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8927" y="4184904"/>
              <a:ext cx="464820" cy="4846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5439" y="4069079"/>
              <a:ext cx="3159252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8927" y="4623816"/>
              <a:ext cx="464820" cy="4846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5439" y="4507992"/>
              <a:ext cx="5195316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8927" y="5062727"/>
              <a:ext cx="464820" cy="4846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5439" y="4946904"/>
              <a:ext cx="4674108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4163" y="4946904"/>
              <a:ext cx="481584" cy="67970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450594" y="1949386"/>
            <a:ext cx="6946265" cy="346519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b="1" spc="-10" dirty="0">
                <a:latin typeface="Times New Roman"/>
                <a:cs typeface="Times New Roman"/>
              </a:rPr>
              <a:t>Правила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уникальность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меток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наименований;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ограничение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количества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блоков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каждом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уровне </a:t>
            </a:r>
            <a:r>
              <a:rPr sz="2400" dirty="0">
                <a:latin typeface="Times New Roman"/>
                <a:cs typeface="Times New Roman"/>
              </a:rPr>
              <a:t>декомпозиции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(3-</a:t>
            </a:r>
            <a:r>
              <a:rPr sz="2400" spc="-25" dirty="0">
                <a:latin typeface="Times New Roman"/>
                <a:cs typeface="Times New Roman"/>
              </a:rPr>
              <a:t>6);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синтаксические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правила для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графики;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связность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диаграмм;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отделение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организации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от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функции;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разделение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входов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управлений</a:t>
            </a:r>
            <a:r>
              <a:rPr sz="2400" b="1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466090"/>
            <a:ext cx="7526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Состав</a:t>
            </a:r>
            <a:r>
              <a:rPr sz="4000" b="1" spc="-14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функциональной</a:t>
            </a:r>
            <a:r>
              <a:rPr sz="4000" b="1" spc="-17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модели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0139" y="1318260"/>
            <a:ext cx="7879080" cy="3291840"/>
            <a:chOff x="1120139" y="1318260"/>
            <a:chExt cx="7879080" cy="32918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139" y="1318260"/>
              <a:ext cx="4730496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5251" y="1318260"/>
              <a:ext cx="119938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6980" y="1318260"/>
              <a:ext cx="2682239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139" y="1684020"/>
              <a:ext cx="7248144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139" y="2049780"/>
              <a:ext cx="6045708" cy="67970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14600" y="3124199"/>
              <a:ext cx="2400300" cy="1485900"/>
            </a:xfrm>
            <a:custGeom>
              <a:avLst/>
              <a:gdLst/>
              <a:ahLst/>
              <a:cxnLst/>
              <a:rect l="l" t="t" r="r" b="b"/>
              <a:pathLst>
                <a:path w="2400300" h="1485900">
                  <a:moveTo>
                    <a:pt x="1295400" y="1447800"/>
                  </a:moveTo>
                  <a:lnTo>
                    <a:pt x="1282700" y="1441450"/>
                  </a:lnTo>
                  <a:lnTo>
                    <a:pt x="1219200" y="1409700"/>
                  </a:lnTo>
                  <a:lnTo>
                    <a:pt x="1219200" y="1441450"/>
                  </a:lnTo>
                  <a:lnTo>
                    <a:pt x="0" y="1441450"/>
                  </a:lnTo>
                  <a:lnTo>
                    <a:pt x="0" y="1454150"/>
                  </a:lnTo>
                  <a:lnTo>
                    <a:pt x="1219200" y="1454150"/>
                  </a:lnTo>
                  <a:lnTo>
                    <a:pt x="1219200" y="1485900"/>
                  </a:lnTo>
                  <a:lnTo>
                    <a:pt x="1282700" y="1454150"/>
                  </a:lnTo>
                  <a:lnTo>
                    <a:pt x="1295400" y="1447800"/>
                  </a:lnTo>
                  <a:close/>
                </a:path>
                <a:path w="2400300" h="1485900">
                  <a:moveTo>
                    <a:pt x="2400300" y="838200"/>
                  </a:moveTo>
                  <a:lnTo>
                    <a:pt x="2368550" y="838200"/>
                  </a:lnTo>
                  <a:lnTo>
                    <a:pt x="2368550" y="0"/>
                  </a:lnTo>
                  <a:lnTo>
                    <a:pt x="2355850" y="0"/>
                  </a:lnTo>
                  <a:lnTo>
                    <a:pt x="2355850" y="838200"/>
                  </a:lnTo>
                  <a:lnTo>
                    <a:pt x="2324100" y="838200"/>
                  </a:lnTo>
                  <a:lnTo>
                    <a:pt x="2362200" y="914400"/>
                  </a:lnTo>
                  <a:lnTo>
                    <a:pt x="2393950" y="850900"/>
                  </a:lnTo>
                  <a:lnTo>
                    <a:pt x="2400300" y="838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10000" y="4038600"/>
            <a:ext cx="2057400" cy="1143000"/>
          </a:xfrm>
          <a:prstGeom prst="rect">
            <a:avLst/>
          </a:prstGeom>
          <a:solidFill>
            <a:srgbClr val="3333FF"/>
          </a:solidFill>
          <a:ln w="9144">
            <a:solidFill>
              <a:srgbClr val="FFFFF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473075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Функция</a:t>
            </a:r>
            <a:endParaRPr sz="2400">
              <a:latin typeface="Times New Roman"/>
              <a:cs typeface="Times New Roman"/>
            </a:endParaRPr>
          </a:p>
          <a:p>
            <a:pPr marL="1311275">
              <a:lnSpc>
                <a:spcPts val="2715"/>
              </a:lnSpc>
              <a:spcBef>
                <a:spcPts val="720"/>
              </a:spcBef>
            </a:pP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А0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36394" y="3985336"/>
            <a:ext cx="6800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Вход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64435" y="3915155"/>
            <a:ext cx="1028700" cy="64312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98194" y="1393901"/>
            <a:ext cx="7423784" cy="2145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Результатом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применения метода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SADT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является </a:t>
            </a:r>
            <a:r>
              <a:rPr sz="2400" spc="-10" dirty="0">
                <a:latin typeface="Times New Roman"/>
                <a:cs typeface="Times New Roman"/>
              </a:rPr>
              <a:t>модель,</a:t>
            </a:r>
            <a:endParaRPr sz="2400">
              <a:latin typeface="Times New Roman"/>
              <a:cs typeface="Times New Roman"/>
            </a:endParaRPr>
          </a:p>
          <a:p>
            <a:pPr marL="12700" marR="63817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которая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состоит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из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диаграмм,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фрагментов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текстов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и </a:t>
            </a:r>
            <a:r>
              <a:rPr sz="2400" dirty="0">
                <a:latin typeface="Times New Roman"/>
                <a:cs typeface="Times New Roman"/>
              </a:rPr>
              <a:t>глоссария,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имеющих ссылки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друг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 </a:t>
            </a:r>
            <a:r>
              <a:rPr sz="2400" spc="-10" dirty="0">
                <a:latin typeface="Times New Roman"/>
                <a:cs typeface="Times New Roman"/>
              </a:rPr>
              <a:t>друга.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3822700">
              <a:lnSpc>
                <a:spcPct val="100000"/>
              </a:lnSpc>
              <a:spcBef>
                <a:spcPts val="2170"/>
              </a:spcBef>
            </a:pPr>
            <a:r>
              <a:rPr sz="2400" b="1" spc="-10" dirty="0">
                <a:latin typeface="Times New Roman"/>
                <a:cs typeface="Times New Roman"/>
              </a:rPr>
              <a:t>Управление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78835" y="3076955"/>
            <a:ext cx="4136390" cy="3005455"/>
            <a:chOff x="2878835" y="3076955"/>
            <a:chExt cx="4136390" cy="300545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6235" y="3076955"/>
              <a:ext cx="2078736" cy="6431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8835" y="5439155"/>
              <a:ext cx="1597152" cy="64312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051175" y="5510276"/>
            <a:ext cx="12471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Механиз </a:t>
            </a:r>
            <a:r>
              <a:rPr sz="2400" b="1" spc="-50" dirty="0">
                <a:latin typeface="Times New Roman"/>
                <a:cs typeface="Times New Roman"/>
              </a:rPr>
              <a:t>м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78835" y="4533900"/>
            <a:ext cx="4589145" cy="1914525"/>
            <a:chOff x="2878835" y="4533900"/>
            <a:chExt cx="4589145" cy="191452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8835" y="5804916"/>
              <a:ext cx="582167" cy="6431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762500" y="4533899"/>
              <a:ext cx="2705100" cy="1562100"/>
            </a:xfrm>
            <a:custGeom>
              <a:avLst/>
              <a:gdLst/>
              <a:ahLst/>
              <a:cxnLst/>
              <a:rect l="l" t="t" r="r" b="b"/>
              <a:pathLst>
                <a:path w="2705100" h="1562100">
                  <a:moveTo>
                    <a:pt x="76200" y="723900"/>
                  </a:moveTo>
                  <a:lnTo>
                    <a:pt x="69850" y="711200"/>
                  </a:lnTo>
                  <a:lnTo>
                    <a:pt x="38100" y="647700"/>
                  </a:lnTo>
                  <a:lnTo>
                    <a:pt x="0" y="723900"/>
                  </a:lnTo>
                  <a:lnTo>
                    <a:pt x="31750" y="723900"/>
                  </a:lnTo>
                  <a:lnTo>
                    <a:pt x="31750" y="1562100"/>
                  </a:lnTo>
                  <a:lnTo>
                    <a:pt x="44450" y="1562100"/>
                  </a:lnTo>
                  <a:lnTo>
                    <a:pt x="44450" y="723900"/>
                  </a:lnTo>
                  <a:lnTo>
                    <a:pt x="76200" y="723900"/>
                  </a:lnTo>
                  <a:close/>
                </a:path>
                <a:path w="2705100" h="1562100">
                  <a:moveTo>
                    <a:pt x="2705100" y="38100"/>
                  </a:moveTo>
                  <a:lnTo>
                    <a:pt x="2692400" y="31750"/>
                  </a:lnTo>
                  <a:lnTo>
                    <a:pt x="2628900" y="0"/>
                  </a:lnTo>
                  <a:lnTo>
                    <a:pt x="2628900" y="31750"/>
                  </a:lnTo>
                  <a:lnTo>
                    <a:pt x="1104900" y="31750"/>
                  </a:lnTo>
                  <a:lnTo>
                    <a:pt x="1104900" y="44450"/>
                  </a:lnTo>
                  <a:lnTo>
                    <a:pt x="2628900" y="44450"/>
                  </a:lnTo>
                  <a:lnTo>
                    <a:pt x="2628900" y="76200"/>
                  </a:lnTo>
                  <a:lnTo>
                    <a:pt x="2692400" y="44450"/>
                  </a:lnTo>
                  <a:lnTo>
                    <a:pt x="27051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785609" y="4671821"/>
            <a:ext cx="927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Выход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12635" y="4600955"/>
            <a:ext cx="1277112" cy="643128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280492"/>
            <a:ext cx="571373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333FF"/>
                </a:solidFill>
                <a:latin typeface="Times New Roman"/>
                <a:cs typeface="Times New Roman"/>
              </a:rPr>
              <a:t>Конструктивные</a:t>
            </a:r>
            <a:r>
              <a:rPr sz="3600" b="1" spc="-2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36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элементы диаграмм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99744" y="1504188"/>
            <a:ext cx="8144509" cy="3898900"/>
            <a:chOff x="999744" y="1504188"/>
            <a:chExt cx="8144509" cy="38989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744" y="1620012"/>
              <a:ext cx="464819" cy="4861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780" y="1504188"/>
              <a:ext cx="3575304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7700" y="1504188"/>
              <a:ext cx="1984248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6564" y="1504188"/>
              <a:ext cx="59283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852" y="2113788"/>
              <a:ext cx="423672" cy="3947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4792" y="1943100"/>
              <a:ext cx="5366004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852" y="2552700"/>
              <a:ext cx="423672" cy="3947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4792" y="2382012"/>
              <a:ext cx="7379208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8592" y="2747772"/>
              <a:ext cx="2583180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852" y="3357372"/>
              <a:ext cx="423672" cy="3947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4792" y="3186683"/>
              <a:ext cx="6766559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8592" y="3552444"/>
              <a:ext cx="3503676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744" y="4107180"/>
              <a:ext cx="464819" cy="4861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7780" y="3991355"/>
              <a:ext cx="3607308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89703" y="3991355"/>
              <a:ext cx="4349496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7780" y="4357116"/>
              <a:ext cx="6923532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05927" y="4357116"/>
              <a:ext cx="557783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34527" y="4357116"/>
              <a:ext cx="797051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7780" y="4722876"/>
              <a:ext cx="7734300" cy="67970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122070" y="1507359"/>
            <a:ext cx="8035925" cy="368363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Функциональный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(Activity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Box):</a:t>
            </a:r>
            <a:endParaRPr sz="2400">
              <a:latin typeface="Times New Roman"/>
              <a:cs typeface="Times New Roman"/>
            </a:endParaRPr>
          </a:p>
          <a:p>
            <a:pPr marL="832485" lvl="1" indent="-363220">
              <a:lnSpc>
                <a:spcPct val="100000"/>
              </a:lnSpc>
              <a:spcBef>
                <a:spcPts val="580"/>
              </a:spcBef>
              <a:buClr>
                <a:srgbClr val="CC99FF"/>
              </a:buClr>
              <a:buSzPct val="60416"/>
              <a:buFont typeface="Wingdings"/>
              <a:buChar char=""/>
              <a:tabLst>
                <a:tab pos="832485" algn="l"/>
              </a:tabLst>
            </a:pPr>
            <a:r>
              <a:rPr sz="2400" dirty="0">
                <a:latin typeface="Times New Roman"/>
                <a:cs typeface="Times New Roman"/>
              </a:rPr>
              <a:t>изображается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виде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прямоугольника;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75"/>
              </a:spcBef>
              <a:buFont typeface="Wingdings"/>
              <a:buChar char=""/>
              <a:tabLst>
                <a:tab pos="756285" algn="l"/>
                <a:tab pos="832485" algn="l"/>
              </a:tabLst>
            </a:pPr>
            <a:r>
              <a:rPr sz="1450" dirty="0">
                <a:solidFill>
                  <a:srgbClr val="CC99F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представляет некоторую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функцию,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рассматриваемую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в </a:t>
            </a:r>
            <a:r>
              <a:rPr sz="2400" dirty="0">
                <a:latin typeface="Times New Roman"/>
                <a:cs typeface="Times New Roman"/>
              </a:rPr>
              <a:t>рамках </a:t>
            </a:r>
            <a:r>
              <a:rPr sz="2400" spc="-10" dirty="0">
                <a:latin typeface="Times New Roman"/>
                <a:cs typeface="Times New Roman"/>
              </a:rPr>
              <a:t>системы;</a:t>
            </a:r>
            <a:endParaRPr sz="2400">
              <a:latin typeface="Times New Roman"/>
              <a:cs typeface="Times New Roman"/>
            </a:endParaRPr>
          </a:p>
          <a:p>
            <a:pPr marL="832485" lvl="1" indent="-363220">
              <a:lnSpc>
                <a:spcPct val="100000"/>
              </a:lnSpc>
              <a:spcBef>
                <a:spcPts val="580"/>
              </a:spcBef>
              <a:buClr>
                <a:srgbClr val="CC99FF"/>
              </a:buClr>
              <a:buSzPct val="60416"/>
              <a:buFont typeface="Wingdings"/>
              <a:buChar char=""/>
              <a:tabLst>
                <a:tab pos="832485" algn="l"/>
              </a:tabLst>
            </a:pPr>
            <a:r>
              <a:rPr sz="2400" dirty="0">
                <a:latin typeface="Times New Roman"/>
                <a:cs typeface="Times New Roman"/>
              </a:rPr>
              <a:t>название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функционального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блока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должно</a:t>
            </a:r>
            <a:r>
              <a:rPr sz="2400" spc="-10" dirty="0">
                <a:latin typeface="Times New Roman"/>
                <a:cs typeface="Times New Roman"/>
              </a:rPr>
              <a:t> иметь</a:t>
            </a:r>
            <a:endParaRPr sz="24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глагольное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наклонение.</a:t>
            </a:r>
            <a:endParaRPr sz="2400">
              <a:latin typeface="Times New Roman"/>
              <a:cs typeface="Times New Roman"/>
            </a:endParaRPr>
          </a:p>
          <a:p>
            <a:pPr marL="354965" marR="419734" indent="-342900">
              <a:lnSpc>
                <a:spcPct val="100000"/>
              </a:lnSpc>
              <a:spcBef>
                <a:spcPts val="57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Функциональные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блоки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диаграммах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декомпозиции </a:t>
            </a:r>
            <a:r>
              <a:rPr sz="2400" dirty="0">
                <a:latin typeface="Times New Roman"/>
                <a:cs typeface="Times New Roman"/>
              </a:rPr>
              <a:t>обычно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располагаются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 порядке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доминирования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по </a:t>
            </a:r>
            <a:r>
              <a:rPr sz="2400" dirty="0">
                <a:latin typeface="Times New Roman"/>
                <a:cs typeface="Times New Roman"/>
              </a:rPr>
              <a:t>диагонали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от левого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верхнего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угла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 правому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нижнему.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8408" y="1551432"/>
              <a:ext cx="536447" cy="5608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775" y="1414272"/>
              <a:ext cx="2651760" cy="7894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9584" y="1414272"/>
              <a:ext cx="1132332" cy="7894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9391" y="1414272"/>
              <a:ext cx="588263" cy="7894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8264" y="1414272"/>
              <a:ext cx="1397508" cy="7894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6379" y="1414272"/>
              <a:ext cx="588263" cy="7894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5252" y="1414272"/>
              <a:ext cx="568451" cy="7894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4563" y="2125979"/>
              <a:ext cx="492251" cy="458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4979" y="1926335"/>
              <a:ext cx="4948428" cy="7894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4563" y="2638044"/>
              <a:ext cx="492251" cy="4587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4979" y="2438400"/>
              <a:ext cx="7156704" cy="7894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6588" y="2865120"/>
              <a:ext cx="7088123" cy="789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6588" y="3291840"/>
              <a:ext cx="7392923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4563" y="4003547"/>
              <a:ext cx="492251" cy="4587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4979" y="3803903"/>
              <a:ext cx="6300216" cy="7894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6588" y="4230623"/>
              <a:ext cx="3337560" cy="78943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2070" y="1418805"/>
            <a:ext cx="7688580" cy="33559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800" spc="-10" dirty="0">
                <a:latin typeface="Times New Roman"/>
                <a:cs typeface="Times New Roman"/>
              </a:rPr>
              <a:t>Интерфейсная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дуга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(Arrow):</a:t>
            </a:r>
            <a:endParaRPr sz="2800">
              <a:latin typeface="Times New Roman"/>
              <a:cs typeface="Times New Roman"/>
            </a:endParaRPr>
          </a:p>
          <a:p>
            <a:pPr marL="844550" lvl="1" indent="-375285">
              <a:lnSpc>
                <a:spcPct val="100000"/>
              </a:lnSpc>
              <a:spcBef>
                <a:spcPts val="675"/>
              </a:spcBef>
              <a:buClr>
                <a:srgbClr val="CC99FF"/>
              </a:buClr>
              <a:buSzPct val="58928"/>
              <a:buFont typeface="Wingdings"/>
              <a:buChar char=""/>
              <a:tabLst>
                <a:tab pos="844550" algn="l"/>
              </a:tabLst>
            </a:pPr>
            <a:r>
              <a:rPr sz="2800" spc="-10" dirty="0">
                <a:latin typeface="Times New Roman"/>
                <a:cs typeface="Times New Roman"/>
              </a:rPr>
              <a:t>изображается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виде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стрелки;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5"/>
              </a:spcBef>
              <a:buFont typeface="Wingdings"/>
              <a:buChar char=""/>
              <a:tabLst>
                <a:tab pos="756285" algn="l"/>
                <a:tab pos="844550" algn="l"/>
              </a:tabLst>
            </a:pPr>
            <a:r>
              <a:rPr sz="1650" dirty="0">
                <a:solidFill>
                  <a:srgbClr val="CC99FF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обозначает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элемент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(объект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или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документ), </a:t>
            </a:r>
            <a:r>
              <a:rPr sz="2800" dirty="0">
                <a:latin typeface="Times New Roman"/>
                <a:cs typeface="Times New Roman"/>
              </a:rPr>
              <a:t>который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обрабатывается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функциональным </a:t>
            </a:r>
            <a:r>
              <a:rPr sz="2800" dirty="0">
                <a:latin typeface="Times New Roman"/>
                <a:cs typeface="Times New Roman"/>
              </a:rPr>
              <a:t>блоком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или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влияет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на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функциональный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блок;</a:t>
            </a:r>
            <a:endParaRPr sz="2800">
              <a:latin typeface="Times New Roman"/>
              <a:cs typeface="Times New Roman"/>
            </a:endParaRPr>
          </a:p>
          <a:p>
            <a:pPr marL="756285" marR="1092835" lvl="1" indent="-287020">
              <a:lnSpc>
                <a:spcPct val="100000"/>
              </a:lnSpc>
              <a:spcBef>
                <a:spcPts val="675"/>
              </a:spcBef>
              <a:buFont typeface="Wingdings"/>
              <a:buChar char=""/>
              <a:tabLst>
                <a:tab pos="756285" algn="l"/>
                <a:tab pos="844550" algn="l"/>
              </a:tabLst>
            </a:pPr>
            <a:r>
              <a:rPr sz="1650" dirty="0">
                <a:solidFill>
                  <a:srgbClr val="CC99FF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название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дуги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должно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быть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оборотом существительного.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195527" y="110997"/>
            <a:ext cx="57137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333FF"/>
                </a:solidFill>
                <a:latin typeface="Times New Roman"/>
                <a:cs typeface="Times New Roman"/>
              </a:rPr>
              <a:t>Конструктивные </a:t>
            </a:r>
            <a:r>
              <a:rPr sz="36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элементы диаграмм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1026" y="209550"/>
            <a:ext cx="57118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333FF"/>
                </a:solidFill>
                <a:latin typeface="Times New Roman"/>
                <a:cs typeface="Times New Roman"/>
              </a:rPr>
              <a:t>Конструктивные</a:t>
            </a:r>
            <a:r>
              <a:rPr sz="36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 элементы диаграмм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00327" y="1485900"/>
            <a:ext cx="7844155" cy="3898900"/>
            <a:chOff x="1100327" y="1485900"/>
            <a:chExt cx="7844155" cy="38989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1601723"/>
              <a:ext cx="464820" cy="4846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6839" y="1485900"/>
              <a:ext cx="103327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9403" y="1485900"/>
              <a:ext cx="507492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7711" y="1485900"/>
              <a:ext cx="5893308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839" y="1851659"/>
              <a:ext cx="3526536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2406396"/>
              <a:ext cx="464820" cy="4846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6839" y="2290572"/>
              <a:ext cx="1239011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0467" y="2290572"/>
              <a:ext cx="50749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4975" y="2290572"/>
              <a:ext cx="6214872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839" y="2656332"/>
              <a:ext cx="5919216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3211067"/>
              <a:ext cx="464820" cy="4846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839" y="3095244"/>
              <a:ext cx="1981200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2655" y="3095244"/>
              <a:ext cx="507492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17163" y="3095244"/>
              <a:ext cx="4959095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6839" y="3461004"/>
              <a:ext cx="7557516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4015739"/>
              <a:ext cx="464820" cy="4846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6839" y="3899916"/>
              <a:ext cx="1700784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2239" y="3899916"/>
              <a:ext cx="507492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59023" y="3899916"/>
              <a:ext cx="3454908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84748" y="3899916"/>
              <a:ext cx="1517903" cy="6797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6839" y="4265676"/>
              <a:ext cx="2337816" cy="6797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4820411"/>
              <a:ext cx="464820" cy="48463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6839" y="4704588"/>
              <a:ext cx="1277111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58567" y="4704588"/>
              <a:ext cx="507492" cy="67970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222044" y="1560652"/>
            <a:ext cx="7519034" cy="470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i="1" dirty="0">
                <a:latin typeface="Times New Roman"/>
                <a:cs typeface="Times New Roman"/>
              </a:rPr>
              <a:t>Вход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это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данные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объекты,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потребляемые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или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изменяемые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процессом.</a:t>
            </a:r>
            <a:endParaRPr sz="2400">
              <a:latin typeface="Times New Roman"/>
              <a:cs typeface="Times New Roman"/>
            </a:endParaRPr>
          </a:p>
          <a:p>
            <a:pPr marL="354965" marR="325755" indent="-342900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  <a:tab pos="1443355" algn="l"/>
              </a:tabLst>
            </a:pPr>
            <a:r>
              <a:rPr sz="2400" i="1" spc="-10" dirty="0">
                <a:latin typeface="Times New Roman"/>
                <a:cs typeface="Times New Roman"/>
              </a:rPr>
              <a:t>Выход</a:t>
            </a:r>
            <a:r>
              <a:rPr sz="2400" spc="-10" dirty="0">
                <a:latin typeface="Times New Roman"/>
                <a:cs typeface="Times New Roman"/>
              </a:rPr>
              <a:t>-</a:t>
            </a:r>
            <a:r>
              <a:rPr sz="2400" dirty="0">
                <a:latin typeface="Times New Roman"/>
                <a:cs typeface="Times New Roman"/>
              </a:rPr>
              <a:t>	это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основной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результат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процесса,</a:t>
            </a:r>
            <a:r>
              <a:rPr sz="2400" spc="-10" dirty="0">
                <a:latin typeface="Times New Roman"/>
                <a:cs typeface="Times New Roman"/>
              </a:rPr>
              <a:t> конечный </a:t>
            </a:r>
            <a:r>
              <a:rPr sz="2400" dirty="0">
                <a:latin typeface="Times New Roman"/>
                <a:cs typeface="Times New Roman"/>
              </a:rPr>
              <a:t>продукт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(должна быть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хотя бы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одна </a:t>
            </a:r>
            <a:r>
              <a:rPr sz="2400" spc="-10" dirty="0">
                <a:latin typeface="Times New Roman"/>
                <a:cs typeface="Times New Roman"/>
              </a:rPr>
              <a:t>дуга).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  <a:tab pos="2185670" algn="l"/>
              </a:tabLst>
            </a:pPr>
            <a:r>
              <a:rPr sz="2400" i="1" dirty="0">
                <a:latin typeface="Times New Roman"/>
                <a:cs typeface="Times New Roman"/>
              </a:rPr>
              <a:t>Управление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-</a:t>
            </a:r>
            <a:r>
              <a:rPr sz="2400" dirty="0">
                <a:latin typeface="Times New Roman"/>
                <a:cs typeface="Times New Roman"/>
              </a:rPr>
              <a:t>	стратегии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процедуры,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которыми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управляется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процесс (должна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быть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хотя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бы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одна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дуга).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i="1" dirty="0">
                <a:latin typeface="Times New Roman"/>
                <a:cs typeface="Times New Roman"/>
              </a:rPr>
              <a:t>Механизм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ресурсы,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исполняющие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процесс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(исполнитель).</a:t>
            </a:r>
            <a:endParaRPr sz="2400">
              <a:latin typeface="Times New Roman"/>
              <a:cs typeface="Times New Roman"/>
            </a:endParaRPr>
          </a:p>
          <a:p>
            <a:pPr marL="354965" marR="22225" indent="-342900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i="1" dirty="0">
                <a:latin typeface="Times New Roman"/>
                <a:cs typeface="Times New Roman"/>
              </a:rPr>
              <a:t>Вызов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-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это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разновидность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механизма,</a:t>
            </a:r>
            <a:r>
              <a:rPr sz="2400" spc="-10" dirty="0">
                <a:latin typeface="Times New Roman"/>
                <a:cs typeface="Times New Roman"/>
              </a:rPr>
              <a:t> которая </a:t>
            </a:r>
            <a:r>
              <a:rPr sz="2400" dirty="0">
                <a:latin typeface="Times New Roman"/>
                <a:cs typeface="Times New Roman"/>
              </a:rPr>
              <a:t>позволяет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использовать одну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ту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же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часть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диаграммы </a:t>
            </a:r>
            <a:r>
              <a:rPr sz="2400" dirty="0">
                <a:latin typeface="Times New Roman"/>
                <a:cs typeface="Times New Roman"/>
              </a:rPr>
              <a:t>в нескольких моделях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 нескольких частях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одной модели.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5527" y="110997"/>
            <a:ext cx="57137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333FF"/>
                </a:solidFill>
                <a:latin typeface="Times New Roman"/>
                <a:cs typeface="Times New Roman"/>
              </a:rPr>
              <a:t>Конструктивные </a:t>
            </a:r>
            <a:r>
              <a:rPr sz="36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элементы диаграмм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35736" y="1353311"/>
            <a:ext cx="8069580" cy="2581910"/>
            <a:chOff x="935736" y="1353311"/>
            <a:chExt cx="8069580" cy="25819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1491995"/>
              <a:ext cx="536448" cy="5593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104" y="1353311"/>
              <a:ext cx="1719072" cy="7894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9568" y="1353311"/>
              <a:ext cx="3107435" cy="7894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2871" y="1353311"/>
              <a:ext cx="1178052" cy="7894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6791" y="1353311"/>
              <a:ext cx="1601723" cy="7894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4383" y="1353311"/>
              <a:ext cx="1360931" cy="7894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3104" y="1780031"/>
              <a:ext cx="2366772" cy="7894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88791" y="1780031"/>
              <a:ext cx="1423415" cy="7894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1124" y="1780031"/>
              <a:ext cx="748284" cy="7894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8324" y="1780031"/>
              <a:ext cx="838200" cy="7894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6964" y="1780031"/>
              <a:ext cx="1706880" cy="7894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42759" y="1780031"/>
              <a:ext cx="1275588" cy="7894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27264" y="1780031"/>
              <a:ext cx="1178052" cy="7894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3104" y="2206751"/>
              <a:ext cx="2676144" cy="7894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11296" y="2206751"/>
              <a:ext cx="659891" cy="7894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91712" y="2206751"/>
              <a:ext cx="1178052" cy="7894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88764" y="2206751"/>
              <a:ext cx="2252472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61759" y="2206751"/>
              <a:ext cx="1132332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24700" y="2206751"/>
              <a:ext cx="557783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6" y="2857500"/>
              <a:ext cx="536448" cy="5593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3104" y="2718815"/>
              <a:ext cx="1610868" cy="7894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00528" y="2718815"/>
              <a:ext cx="2586228" cy="78943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61788" y="2718815"/>
              <a:ext cx="1132332" cy="7894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69151" y="2718815"/>
              <a:ext cx="1600200" cy="78943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44383" y="2718815"/>
              <a:ext cx="1360931" cy="78943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13104" y="3145535"/>
              <a:ext cx="2255520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89147" y="3145535"/>
              <a:ext cx="1871472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91227" y="3145535"/>
              <a:ext cx="557784" cy="78943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079093" y="1444828"/>
            <a:ext cx="7693659" cy="2244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330" marR="5080" indent="-342265" algn="just">
              <a:lnSpc>
                <a:spcPct val="100000"/>
              </a:lnSpc>
              <a:spcBef>
                <a:spcPts val="9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Каждый</a:t>
            </a:r>
            <a:r>
              <a:rPr sz="2800" spc="5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функциональный</a:t>
            </a:r>
            <a:r>
              <a:rPr sz="2800" spc="5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блок</a:t>
            </a:r>
            <a:r>
              <a:rPr sz="2800" spc="5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должен</a:t>
            </a:r>
            <a:r>
              <a:rPr sz="2800" spc="5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иметь 	</a:t>
            </a:r>
            <a:r>
              <a:rPr sz="2800" b="1" i="1" dirty="0">
                <a:latin typeface="Times New Roman"/>
                <a:cs typeface="Times New Roman"/>
              </a:rPr>
              <a:t>уникальный</a:t>
            </a:r>
            <a:r>
              <a:rPr sz="2800" b="1" i="1" spc="6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номер</a:t>
            </a:r>
            <a:r>
              <a:rPr sz="2800" b="1" i="1" spc="6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и,</a:t>
            </a:r>
            <a:r>
              <a:rPr sz="2800" spc="6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по</a:t>
            </a:r>
            <a:r>
              <a:rPr sz="2800" spc="6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крайней</a:t>
            </a:r>
            <a:r>
              <a:rPr sz="2800" spc="6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мере,</a:t>
            </a:r>
            <a:r>
              <a:rPr sz="2800" spc="630" dirty="0">
                <a:latin typeface="Times New Roman"/>
                <a:cs typeface="Times New Roman"/>
              </a:rPr>
              <a:t> </a:t>
            </a:r>
            <a:r>
              <a:rPr sz="2800" b="1" i="1" spc="-20" dirty="0">
                <a:latin typeface="Times New Roman"/>
                <a:cs typeface="Times New Roman"/>
              </a:rPr>
              <a:t>одну 	</a:t>
            </a:r>
            <a:r>
              <a:rPr sz="2800" b="1" i="1" dirty="0">
                <a:latin typeface="Times New Roman"/>
                <a:cs typeface="Times New Roman"/>
              </a:rPr>
              <a:t>управляющую</a:t>
            </a:r>
            <a:r>
              <a:rPr sz="2800" b="1" i="1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и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одну</a:t>
            </a:r>
            <a:r>
              <a:rPr sz="2800" b="1" i="1" spc="-10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исходящую</a:t>
            </a:r>
            <a:r>
              <a:rPr sz="2800" b="1" i="1" spc="-8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дуги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4965" indent="-342265" algn="just">
              <a:lnSpc>
                <a:spcPct val="100000"/>
              </a:lnSpc>
              <a:spcBef>
                <a:spcPts val="67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800" dirty="0">
                <a:latin typeface="Times New Roman"/>
                <a:cs typeface="Times New Roman"/>
              </a:rPr>
              <a:t>Каждая</a:t>
            </a:r>
            <a:r>
              <a:rPr sz="2800" spc="61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интерфейсная</a:t>
            </a:r>
            <a:r>
              <a:rPr sz="2800" spc="60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дуга</a:t>
            </a:r>
            <a:r>
              <a:rPr sz="2800" spc="605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должна</a:t>
            </a:r>
            <a:r>
              <a:rPr sz="2800" spc="605" dirty="0">
                <a:latin typeface="Times New Roman"/>
                <a:cs typeface="Times New Roman"/>
              </a:rPr>
              <a:t>  </a:t>
            </a:r>
            <a:r>
              <a:rPr sz="2800" spc="-10" dirty="0">
                <a:latin typeface="Times New Roman"/>
                <a:cs typeface="Times New Roman"/>
              </a:rPr>
              <a:t>иметь</a:t>
            </a:r>
            <a:endParaRPr sz="2800">
              <a:latin typeface="Times New Roman"/>
              <a:cs typeface="Times New Roman"/>
            </a:endParaRPr>
          </a:p>
          <a:p>
            <a:pPr marL="355600" algn="just">
              <a:lnSpc>
                <a:spcPct val="100000"/>
              </a:lnSpc>
              <a:spcBef>
                <a:spcPts val="5"/>
              </a:spcBef>
            </a:pPr>
            <a:r>
              <a:rPr sz="2800" b="1" i="1" dirty="0">
                <a:latin typeface="Times New Roman"/>
                <a:cs typeface="Times New Roman"/>
              </a:rPr>
              <a:t>уникальное</a:t>
            </a:r>
            <a:r>
              <a:rPr sz="2800" b="1" i="1" spc="-15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название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5527" y="110997"/>
            <a:ext cx="57137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333FF"/>
                </a:solidFill>
                <a:latin typeface="Times New Roman"/>
                <a:cs typeface="Times New Roman"/>
              </a:rPr>
              <a:t>Конструктивные </a:t>
            </a:r>
            <a:r>
              <a:rPr sz="36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элементы диаграмм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71372" y="1470660"/>
            <a:ext cx="7868920" cy="2654935"/>
            <a:chOff x="1071372" y="1470660"/>
            <a:chExt cx="7868920" cy="26549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372" y="1470660"/>
              <a:ext cx="7604759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2" y="1836420"/>
              <a:ext cx="523189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236" y="2391156"/>
              <a:ext cx="464819" cy="4861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584" y="2275332"/>
              <a:ext cx="1008888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7088" y="2275332"/>
              <a:ext cx="507492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9196" y="2275332"/>
              <a:ext cx="6722364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1372" y="2641092"/>
              <a:ext cx="5542787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236" y="3195827"/>
              <a:ext cx="464819" cy="4861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3584" y="3080004"/>
              <a:ext cx="7696200" cy="6797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372" y="3445764"/>
              <a:ext cx="6086856" cy="67970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48867" y="1546986"/>
            <a:ext cx="7414259" cy="236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17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В функциональных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диаграммах SADT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различают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пять </a:t>
            </a:r>
            <a:r>
              <a:rPr sz="2400" dirty="0">
                <a:latin typeface="Times New Roman"/>
                <a:cs typeface="Times New Roman"/>
              </a:rPr>
              <a:t>типов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влияний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блоков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друг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друга:</a:t>
            </a:r>
            <a:endParaRPr sz="2400">
              <a:latin typeface="Times New Roman"/>
              <a:cs typeface="Times New Roman"/>
            </a:endParaRPr>
          </a:p>
          <a:p>
            <a:pPr marL="12700" marR="276225" indent="-2540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0833"/>
              <a:buFont typeface="Wingdings"/>
              <a:buChar char=""/>
              <a:tabLst>
                <a:tab pos="184150" algn="l"/>
              </a:tabLst>
            </a:pPr>
            <a:r>
              <a:rPr sz="2400" spc="-10" dirty="0">
                <a:latin typeface="Times New Roman"/>
                <a:cs typeface="Times New Roman"/>
              </a:rPr>
              <a:t>	вход-</a:t>
            </a:r>
            <a:r>
              <a:rPr sz="2400" dirty="0">
                <a:latin typeface="Times New Roman"/>
                <a:cs typeface="Times New Roman"/>
              </a:rPr>
              <a:t>выход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подается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вход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блока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меньшим </a:t>
            </a:r>
            <a:r>
              <a:rPr sz="2400" dirty="0">
                <a:latin typeface="Times New Roman"/>
                <a:cs typeface="Times New Roman"/>
              </a:rPr>
              <a:t>доминированием,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е.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следующего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(а);</a:t>
            </a:r>
            <a:endParaRPr sz="2400">
              <a:latin typeface="Times New Roman"/>
              <a:cs typeface="Times New Roman"/>
            </a:endParaRPr>
          </a:p>
          <a:p>
            <a:pPr marL="12700" marR="5080" indent="-2540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0833"/>
              <a:buFont typeface="Wingdings"/>
              <a:buChar char=""/>
              <a:tabLst>
                <a:tab pos="184150" algn="l"/>
              </a:tabLst>
            </a:pPr>
            <a:r>
              <a:rPr sz="2400" dirty="0">
                <a:latin typeface="Times New Roman"/>
                <a:cs typeface="Times New Roman"/>
              </a:rPr>
              <a:t>	управление.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Выход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блока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используется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как</a:t>
            </a:r>
            <a:r>
              <a:rPr sz="2400" spc="-10" dirty="0">
                <a:latin typeface="Times New Roman"/>
                <a:cs typeface="Times New Roman"/>
              </a:rPr>
              <a:t> управление </a:t>
            </a:r>
            <a:r>
              <a:rPr sz="2400" dirty="0">
                <a:latin typeface="Times New Roman"/>
                <a:cs typeface="Times New Roman"/>
              </a:rPr>
              <a:t>для блока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меньшим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доминированием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(б);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15567" y="4221479"/>
            <a:ext cx="7798308" cy="2040636"/>
          </a:xfrm>
          <a:prstGeom prst="rect">
            <a:avLst/>
          </a:prstGeom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5527" y="110997"/>
            <a:ext cx="57137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333FF"/>
                </a:solidFill>
                <a:latin typeface="Times New Roman"/>
                <a:cs typeface="Times New Roman"/>
              </a:rPr>
              <a:t>Конструктивные </a:t>
            </a:r>
            <a:r>
              <a:rPr sz="36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элементы диаграмм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71372" y="1470660"/>
            <a:ext cx="7923530" cy="2216150"/>
            <a:chOff x="1071372" y="1470660"/>
            <a:chExt cx="7923530" cy="22161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1586484"/>
              <a:ext cx="464819" cy="4861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584" y="1470660"/>
              <a:ext cx="7751064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372" y="1836420"/>
              <a:ext cx="5519928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2391156"/>
              <a:ext cx="464819" cy="4861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584" y="2275332"/>
              <a:ext cx="630174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1372" y="2641092"/>
              <a:ext cx="7818120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1372" y="3006852"/>
              <a:ext cx="4471416" cy="67970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48867" y="1546986"/>
            <a:ext cx="7465695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>
              <a:lnSpc>
                <a:spcPct val="100000"/>
              </a:lnSpc>
              <a:spcBef>
                <a:spcPts val="100"/>
              </a:spcBef>
              <a:buClr>
                <a:srgbClr val="5C5CE7"/>
              </a:buClr>
              <a:buSzPct val="70833"/>
              <a:buFont typeface="Wingdings"/>
              <a:buChar char=""/>
              <a:tabLst>
                <a:tab pos="184150" algn="l"/>
              </a:tabLst>
            </a:pPr>
            <a:r>
              <a:rPr sz="2400" dirty="0">
                <a:latin typeface="Times New Roman"/>
                <a:cs typeface="Times New Roman"/>
              </a:rPr>
              <a:t>	обратная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связь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входу.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Выход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блока подается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 </a:t>
            </a:r>
            <a:r>
              <a:rPr sz="2400" spc="-20" dirty="0">
                <a:latin typeface="Times New Roman"/>
                <a:cs typeface="Times New Roman"/>
              </a:rPr>
              <a:t>вход </a:t>
            </a:r>
            <a:r>
              <a:rPr sz="2400" dirty="0">
                <a:latin typeface="Times New Roman"/>
                <a:cs typeface="Times New Roman"/>
              </a:rPr>
              <a:t>блока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 большим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доминированием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(в);</a:t>
            </a:r>
            <a:endParaRPr sz="2400">
              <a:latin typeface="Times New Roman"/>
              <a:cs typeface="Times New Roman"/>
            </a:endParaRPr>
          </a:p>
          <a:p>
            <a:pPr marL="12700" marR="109220" indent="-2540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0833"/>
              <a:buFont typeface="Wingdings"/>
              <a:buChar char=""/>
              <a:tabLst>
                <a:tab pos="184150" algn="l"/>
              </a:tabLst>
            </a:pPr>
            <a:r>
              <a:rPr sz="2400" dirty="0">
                <a:latin typeface="Times New Roman"/>
                <a:cs typeface="Times New Roman"/>
              </a:rPr>
              <a:t>	обратная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связь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 управлению.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Выход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блока </a:t>
            </a:r>
            <a:r>
              <a:rPr sz="2400" dirty="0">
                <a:latin typeface="Times New Roman"/>
                <a:cs typeface="Times New Roman"/>
              </a:rPr>
              <a:t>используется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как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управляющая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информация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для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блока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с </a:t>
            </a:r>
            <a:r>
              <a:rPr sz="2400" dirty="0">
                <a:latin typeface="Times New Roman"/>
                <a:cs typeface="Times New Roman"/>
              </a:rPr>
              <a:t>большим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доминированием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(г);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03375" y="4120896"/>
            <a:ext cx="7798308" cy="16291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07744" y="507872"/>
            <a:ext cx="6969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4.</a:t>
            </a:r>
            <a:r>
              <a:rPr sz="36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ОБЛАСТИ</a:t>
            </a:r>
            <a:r>
              <a:rPr sz="36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УПРАВЛЕНИЯ</a:t>
            </a:r>
            <a:r>
              <a:rPr sz="36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SWEBOK</a:t>
            </a:r>
            <a:endParaRPr sz="3600" dirty="0">
              <a:latin typeface="Franklin Gothic Medium"/>
              <a:cs typeface="Franklin Gothic Medi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2652" y="2016622"/>
            <a:ext cx="2007870" cy="1505585"/>
            <a:chOff x="962652" y="2016622"/>
            <a:chExt cx="2007870" cy="1505585"/>
          </a:xfrm>
        </p:grpSpPr>
        <p:sp>
          <p:nvSpPr>
            <p:cNvPr id="6" name="object 6"/>
            <p:cNvSpPr/>
            <p:nvPr/>
          </p:nvSpPr>
          <p:spPr>
            <a:xfrm>
              <a:off x="966779" y="2020749"/>
              <a:ext cx="1999614" cy="1497330"/>
            </a:xfrm>
            <a:custGeom>
              <a:avLst/>
              <a:gdLst/>
              <a:ahLst/>
              <a:cxnLst/>
              <a:rect l="l" t="t" r="r" b="b"/>
              <a:pathLst>
                <a:path w="1999614" h="1497329">
                  <a:moveTo>
                    <a:pt x="1999455" y="0"/>
                  </a:moveTo>
                  <a:lnTo>
                    <a:pt x="0" y="0"/>
                  </a:lnTo>
                  <a:lnTo>
                    <a:pt x="0" y="1496810"/>
                  </a:lnTo>
                  <a:lnTo>
                    <a:pt x="1999455" y="1496810"/>
                  </a:lnTo>
                  <a:lnTo>
                    <a:pt x="1999455" y="0"/>
                  </a:lnTo>
                  <a:close/>
                </a:path>
              </a:pathLst>
            </a:custGeom>
            <a:solidFill>
              <a:srgbClr val="D1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6779" y="2020749"/>
              <a:ext cx="1999614" cy="1497330"/>
            </a:xfrm>
            <a:custGeom>
              <a:avLst/>
              <a:gdLst/>
              <a:ahLst/>
              <a:cxnLst/>
              <a:rect l="l" t="t" r="r" b="b"/>
              <a:pathLst>
                <a:path w="1999614" h="1497329">
                  <a:moveTo>
                    <a:pt x="0" y="1496810"/>
                  </a:moveTo>
                  <a:lnTo>
                    <a:pt x="1999455" y="1496810"/>
                  </a:lnTo>
                  <a:lnTo>
                    <a:pt x="1999455" y="0"/>
                  </a:lnTo>
                  <a:lnTo>
                    <a:pt x="0" y="0"/>
                  </a:lnTo>
                  <a:lnTo>
                    <a:pt x="0" y="1496810"/>
                  </a:lnTo>
                  <a:close/>
                </a:path>
              </a:pathLst>
            </a:custGeom>
            <a:ln w="76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70622" y="2445331"/>
            <a:ext cx="1991995" cy="1068705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81280" rIns="0" bIns="0" rtlCol="0">
            <a:spAutoFit/>
          </a:bodyPr>
          <a:lstStyle/>
          <a:p>
            <a:pPr marL="516255" marR="508634" algn="ctr">
              <a:lnSpc>
                <a:spcPct val="100000"/>
              </a:lnSpc>
              <a:spcBef>
                <a:spcPts val="640"/>
              </a:spcBef>
            </a:pPr>
            <a:r>
              <a:rPr sz="1000" spc="-10" dirty="0">
                <a:latin typeface="Microsoft Sans Serif"/>
                <a:cs typeface="Microsoft Sans Serif"/>
              </a:rPr>
              <a:t>Управление Идентификация Контроль</a:t>
            </a:r>
            <a:endParaRPr sz="1000">
              <a:latin typeface="Microsoft Sans Serif"/>
              <a:cs typeface="Microsoft Sans Serif"/>
            </a:endParaRPr>
          </a:p>
          <a:p>
            <a:pPr marL="171450" marR="163830" algn="ctr">
              <a:lnSpc>
                <a:spcPct val="100000"/>
              </a:lnSpc>
              <a:spcBef>
                <a:spcPts val="30"/>
              </a:spcBef>
            </a:pPr>
            <a:r>
              <a:rPr sz="1000" dirty="0">
                <a:latin typeface="Microsoft Sans Serif"/>
                <a:cs typeface="Microsoft Sans Serif"/>
              </a:rPr>
              <a:t>Учет статуса</a:t>
            </a:r>
            <a:r>
              <a:rPr sz="1000" spc="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конфигурации Аудит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16502" y="2016622"/>
            <a:ext cx="2007870" cy="1505585"/>
            <a:chOff x="3416502" y="2016622"/>
            <a:chExt cx="2007870" cy="1505585"/>
          </a:xfrm>
        </p:grpSpPr>
        <p:sp>
          <p:nvSpPr>
            <p:cNvPr id="10" name="object 10"/>
            <p:cNvSpPr/>
            <p:nvPr/>
          </p:nvSpPr>
          <p:spPr>
            <a:xfrm>
              <a:off x="3420630" y="2020749"/>
              <a:ext cx="1999614" cy="1497330"/>
            </a:xfrm>
            <a:custGeom>
              <a:avLst/>
              <a:gdLst/>
              <a:ahLst/>
              <a:cxnLst/>
              <a:rect l="l" t="t" r="r" b="b"/>
              <a:pathLst>
                <a:path w="1999614" h="1497329">
                  <a:moveTo>
                    <a:pt x="1999455" y="0"/>
                  </a:moveTo>
                  <a:lnTo>
                    <a:pt x="0" y="0"/>
                  </a:lnTo>
                  <a:lnTo>
                    <a:pt x="0" y="1496810"/>
                  </a:lnTo>
                  <a:lnTo>
                    <a:pt x="1999455" y="1496810"/>
                  </a:lnTo>
                  <a:lnTo>
                    <a:pt x="1999455" y="0"/>
                  </a:lnTo>
                  <a:close/>
                </a:path>
              </a:pathLst>
            </a:custGeom>
            <a:solidFill>
              <a:srgbClr val="D1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0630" y="2020749"/>
              <a:ext cx="1999614" cy="1497330"/>
            </a:xfrm>
            <a:custGeom>
              <a:avLst/>
              <a:gdLst/>
              <a:ahLst/>
              <a:cxnLst/>
              <a:rect l="l" t="t" r="r" b="b"/>
              <a:pathLst>
                <a:path w="1999614" h="1497329">
                  <a:moveTo>
                    <a:pt x="0" y="1496810"/>
                  </a:moveTo>
                  <a:lnTo>
                    <a:pt x="1999455" y="1496810"/>
                  </a:lnTo>
                  <a:lnTo>
                    <a:pt x="1999455" y="0"/>
                  </a:lnTo>
                  <a:lnTo>
                    <a:pt x="0" y="0"/>
                  </a:lnTo>
                  <a:lnTo>
                    <a:pt x="0" y="1496810"/>
                  </a:lnTo>
                  <a:close/>
                </a:path>
              </a:pathLst>
            </a:custGeom>
            <a:ln w="76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24473" y="2384951"/>
            <a:ext cx="1991995" cy="112903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64769" rIns="0" bIns="0" rtlCol="0">
            <a:spAutoFit/>
          </a:bodyPr>
          <a:lstStyle/>
          <a:p>
            <a:pPr marL="39370" marR="31750" algn="ctr">
              <a:lnSpc>
                <a:spcPct val="100000"/>
              </a:lnSpc>
              <a:spcBef>
                <a:spcPts val="509"/>
              </a:spcBef>
            </a:pPr>
            <a:r>
              <a:rPr sz="1000" dirty="0">
                <a:latin typeface="Microsoft Sans Serif"/>
                <a:cs typeface="Microsoft Sans Serif"/>
              </a:rPr>
              <a:t>руководство</a:t>
            </a:r>
            <a:r>
              <a:rPr sz="1000" spc="-2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работами</a:t>
            </a:r>
            <a:r>
              <a:rPr sz="1000" spc="-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команды разработчиков</a:t>
            </a:r>
            <a:r>
              <a:rPr sz="1000" spc="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ПО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в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процессе </a:t>
            </a:r>
            <a:r>
              <a:rPr sz="1000" dirty="0">
                <a:latin typeface="Microsoft Sans Serif"/>
                <a:cs typeface="Microsoft Sans Serif"/>
              </a:rPr>
              <a:t>выполнения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плана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проекта, </a:t>
            </a:r>
            <a:r>
              <a:rPr sz="1000" dirty="0">
                <a:latin typeface="Microsoft Sans Serif"/>
                <a:cs typeface="Microsoft Sans Serif"/>
              </a:rPr>
              <a:t>определение</a:t>
            </a:r>
            <a:r>
              <a:rPr sz="1000" spc="-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критериев</a:t>
            </a:r>
            <a:r>
              <a:rPr sz="1000" spc="-10" dirty="0">
                <a:latin typeface="Microsoft Sans Serif"/>
                <a:cs typeface="Microsoft Sans Serif"/>
              </a:rPr>
              <a:t> </a:t>
            </a:r>
            <a:r>
              <a:rPr sz="1000" spc="-50" dirty="0">
                <a:latin typeface="Microsoft Sans Serif"/>
                <a:cs typeface="Microsoft Sans Serif"/>
              </a:rPr>
              <a:t>и </a:t>
            </a:r>
            <a:r>
              <a:rPr sz="1000" dirty="0">
                <a:latin typeface="Microsoft Sans Serif"/>
                <a:cs typeface="Microsoft Sans Serif"/>
              </a:rPr>
              <a:t>оценка</a:t>
            </a:r>
            <a:r>
              <a:rPr sz="1000" spc="-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процессов</a:t>
            </a:r>
            <a:r>
              <a:rPr sz="1000" spc="-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и</a:t>
            </a:r>
            <a:r>
              <a:rPr sz="1000" spc="-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продуктов проекта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40022" y="2016622"/>
            <a:ext cx="2007870" cy="1505585"/>
            <a:chOff x="5840022" y="2016622"/>
            <a:chExt cx="2007870" cy="1505585"/>
          </a:xfrm>
        </p:grpSpPr>
        <p:sp>
          <p:nvSpPr>
            <p:cNvPr id="14" name="object 14"/>
            <p:cNvSpPr/>
            <p:nvPr/>
          </p:nvSpPr>
          <p:spPr>
            <a:xfrm>
              <a:off x="5844150" y="2020749"/>
              <a:ext cx="1999614" cy="1497330"/>
            </a:xfrm>
            <a:custGeom>
              <a:avLst/>
              <a:gdLst/>
              <a:ahLst/>
              <a:cxnLst/>
              <a:rect l="l" t="t" r="r" b="b"/>
              <a:pathLst>
                <a:path w="1999615" h="1497329">
                  <a:moveTo>
                    <a:pt x="1999455" y="0"/>
                  </a:moveTo>
                  <a:lnTo>
                    <a:pt x="0" y="0"/>
                  </a:lnTo>
                  <a:lnTo>
                    <a:pt x="0" y="1496810"/>
                  </a:lnTo>
                  <a:lnTo>
                    <a:pt x="1999455" y="1496810"/>
                  </a:lnTo>
                  <a:lnTo>
                    <a:pt x="1999455" y="0"/>
                  </a:lnTo>
                  <a:close/>
                </a:path>
              </a:pathLst>
            </a:custGeom>
            <a:solidFill>
              <a:srgbClr val="D1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44150" y="2020749"/>
              <a:ext cx="1999614" cy="1497330"/>
            </a:xfrm>
            <a:custGeom>
              <a:avLst/>
              <a:gdLst/>
              <a:ahLst/>
              <a:cxnLst/>
              <a:rect l="l" t="t" r="r" b="b"/>
              <a:pathLst>
                <a:path w="1999615" h="1497329">
                  <a:moveTo>
                    <a:pt x="0" y="1496810"/>
                  </a:moveTo>
                  <a:lnTo>
                    <a:pt x="1999455" y="1496810"/>
                  </a:lnTo>
                  <a:lnTo>
                    <a:pt x="1999455" y="0"/>
                  </a:lnTo>
                  <a:lnTo>
                    <a:pt x="0" y="0"/>
                  </a:lnTo>
                  <a:lnTo>
                    <a:pt x="0" y="1496810"/>
                  </a:lnTo>
                  <a:close/>
                </a:path>
              </a:pathLst>
            </a:custGeom>
            <a:ln w="76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47993" y="2384951"/>
            <a:ext cx="1991995" cy="112903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499745" marR="492759" algn="ctr">
              <a:lnSpc>
                <a:spcPct val="100000"/>
              </a:lnSpc>
            </a:pPr>
            <a:r>
              <a:rPr sz="1000" spc="-10" dirty="0">
                <a:latin typeface="Microsoft Sans Serif"/>
                <a:cs typeface="Microsoft Sans Serif"/>
              </a:rPr>
              <a:t>Концепция Инфраструктура Определение Оценка</a:t>
            </a:r>
            <a:endParaRPr sz="1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000" dirty="0">
                <a:latin typeface="Microsoft Sans Serif"/>
                <a:cs typeface="Microsoft Sans Serif"/>
              </a:rPr>
              <a:t>Количественный</a:t>
            </a:r>
            <a:r>
              <a:rPr sz="1000" spc="-5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анализ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71464" y="4753361"/>
            <a:ext cx="2007870" cy="1505585"/>
            <a:chOff x="1871464" y="4753361"/>
            <a:chExt cx="2007870" cy="1505585"/>
          </a:xfrm>
        </p:grpSpPr>
        <p:sp>
          <p:nvSpPr>
            <p:cNvPr id="18" name="object 18"/>
            <p:cNvSpPr/>
            <p:nvPr/>
          </p:nvSpPr>
          <p:spPr>
            <a:xfrm>
              <a:off x="1875591" y="4757488"/>
              <a:ext cx="1999614" cy="1497330"/>
            </a:xfrm>
            <a:custGeom>
              <a:avLst/>
              <a:gdLst/>
              <a:ahLst/>
              <a:cxnLst/>
              <a:rect l="l" t="t" r="r" b="b"/>
              <a:pathLst>
                <a:path w="1999614" h="1497329">
                  <a:moveTo>
                    <a:pt x="1999455" y="0"/>
                  </a:moveTo>
                  <a:lnTo>
                    <a:pt x="0" y="0"/>
                  </a:lnTo>
                  <a:lnTo>
                    <a:pt x="0" y="1496810"/>
                  </a:lnTo>
                  <a:lnTo>
                    <a:pt x="1999455" y="1496810"/>
                  </a:lnTo>
                  <a:lnTo>
                    <a:pt x="1999455" y="0"/>
                  </a:lnTo>
                  <a:close/>
                </a:path>
              </a:pathLst>
            </a:custGeom>
            <a:solidFill>
              <a:srgbClr val="D1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5591" y="4757488"/>
              <a:ext cx="1999614" cy="1497330"/>
            </a:xfrm>
            <a:custGeom>
              <a:avLst/>
              <a:gdLst/>
              <a:ahLst/>
              <a:cxnLst/>
              <a:rect l="l" t="t" r="r" b="b"/>
              <a:pathLst>
                <a:path w="1999614" h="1497329">
                  <a:moveTo>
                    <a:pt x="0" y="1496810"/>
                  </a:moveTo>
                  <a:lnTo>
                    <a:pt x="1999455" y="1496810"/>
                  </a:lnTo>
                  <a:lnTo>
                    <a:pt x="1999455" y="0"/>
                  </a:lnTo>
                  <a:lnTo>
                    <a:pt x="0" y="0"/>
                  </a:lnTo>
                  <a:lnTo>
                    <a:pt x="0" y="1496810"/>
                  </a:lnTo>
                  <a:close/>
                </a:path>
              </a:pathLst>
            </a:custGeom>
            <a:ln w="76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79434" y="5106434"/>
            <a:ext cx="1991995" cy="114427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758190" marR="586740" indent="-163830">
              <a:lnSpc>
                <a:spcPct val="100000"/>
              </a:lnSpc>
            </a:pPr>
            <a:r>
              <a:rPr sz="1000" spc="-10" dirty="0">
                <a:latin typeface="Microsoft Sans Serif"/>
                <a:cs typeface="Microsoft Sans Serif"/>
              </a:rPr>
              <a:t>Инструменты Методы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28209" y="4738242"/>
            <a:ext cx="2007870" cy="1505585"/>
            <a:chOff x="4628209" y="4738242"/>
            <a:chExt cx="2007870" cy="1505585"/>
          </a:xfrm>
        </p:grpSpPr>
        <p:sp>
          <p:nvSpPr>
            <p:cNvPr id="22" name="object 22"/>
            <p:cNvSpPr/>
            <p:nvPr/>
          </p:nvSpPr>
          <p:spPr>
            <a:xfrm>
              <a:off x="4632336" y="4742369"/>
              <a:ext cx="1999614" cy="1497330"/>
            </a:xfrm>
            <a:custGeom>
              <a:avLst/>
              <a:gdLst/>
              <a:ahLst/>
              <a:cxnLst/>
              <a:rect l="l" t="t" r="r" b="b"/>
              <a:pathLst>
                <a:path w="1999615" h="1497329">
                  <a:moveTo>
                    <a:pt x="1999455" y="0"/>
                  </a:moveTo>
                  <a:lnTo>
                    <a:pt x="0" y="0"/>
                  </a:lnTo>
                  <a:lnTo>
                    <a:pt x="0" y="1496810"/>
                  </a:lnTo>
                  <a:lnTo>
                    <a:pt x="1999455" y="1496810"/>
                  </a:lnTo>
                  <a:lnTo>
                    <a:pt x="1999455" y="0"/>
                  </a:lnTo>
                  <a:close/>
                </a:path>
              </a:pathLst>
            </a:custGeom>
            <a:solidFill>
              <a:srgbClr val="D1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32336" y="4742369"/>
              <a:ext cx="1999614" cy="1497330"/>
            </a:xfrm>
            <a:custGeom>
              <a:avLst/>
              <a:gdLst/>
              <a:ahLst/>
              <a:cxnLst/>
              <a:rect l="l" t="t" r="r" b="b"/>
              <a:pathLst>
                <a:path w="1999615" h="1497329">
                  <a:moveTo>
                    <a:pt x="0" y="1496810"/>
                  </a:moveTo>
                  <a:lnTo>
                    <a:pt x="1999455" y="1496810"/>
                  </a:lnTo>
                  <a:lnTo>
                    <a:pt x="1999455" y="0"/>
                  </a:lnTo>
                  <a:lnTo>
                    <a:pt x="0" y="0"/>
                  </a:lnTo>
                  <a:lnTo>
                    <a:pt x="0" y="1496810"/>
                  </a:lnTo>
                  <a:close/>
                </a:path>
              </a:pathLst>
            </a:custGeom>
            <a:ln w="76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636179" y="5106434"/>
            <a:ext cx="1991995" cy="112903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65404" rIns="0" bIns="0" rtlCol="0">
            <a:spAutoFit/>
          </a:bodyPr>
          <a:lstStyle/>
          <a:p>
            <a:pPr marL="88265" marR="80645" indent="584200">
              <a:lnSpc>
                <a:spcPct val="100000"/>
              </a:lnSpc>
              <a:spcBef>
                <a:spcPts val="515"/>
              </a:spcBef>
            </a:pPr>
            <a:r>
              <a:rPr sz="1000" spc="-10" dirty="0">
                <a:latin typeface="Microsoft Sans Serif"/>
                <a:cs typeface="Microsoft Sans Serif"/>
              </a:rPr>
              <a:t>Концепция </a:t>
            </a:r>
            <a:r>
              <a:rPr sz="1000" dirty="0">
                <a:latin typeface="Microsoft Sans Serif"/>
                <a:cs typeface="Microsoft Sans Serif"/>
              </a:rPr>
              <a:t>Определение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и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планирование</a:t>
            </a:r>
            <a:endParaRPr sz="1000">
              <a:latin typeface="Microsoft Sans Serif"/>
              <a:cs typeface="Microsoft Sans Serif"/>
            </a:endParaRPr>
          </a:p>
          <a:p>
            <a:pPr marL="273685" marR="266065" algn="ctr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Microsoft Sans Serif"/>
                <a:cs typeface="Microsoft Sans Serif"/>
              </a:rPr>
              <a:t>Деятельности</a:t>
            </a:r>
            <a:r>
              <a:rPr sz="1000" spc="-3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и</a:t>
            </a:r>
            <a:r>
              <a:rPr sz="1000" spc="-3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техники </a:t>
            </a:r>
            <a:r>
              <a:rPr sz="1000" dirty="0">
                <a:latin typeface="Microsoft Sans Serif"/>
                <a:cs typeface="Microsoft Sans Serif"/>
              </a:rPr>
              <a:t>гарантий</a:t>
            </a:r>
            <a:r>
              <a:rPr sz="1000" spc="-10" dirty="0">
                <a:latin typeface="Microsoft Sans Serif"/>
                <a:cs typeface="Microsoft Sans Serif"/>
              </a:rPr>
              <a:t> качества </a:t>
            </a:r>
            <a:r>
              <a:rPr sz="1000" dirty="0">
                <a:latin typeface="Microsoft Sans Serif"/>
                <a:cs typeface="Microsoft Sans Serif"/>
              </a:rPr>
              <a:t>Изменения</a:t>
            </a:r>
            <a:r>
              <a:rPr sz="1000" spc="-2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в</a:t>
            </a:r>
            <a:r>
              <a:rPr sz="1000" spc="-20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анализе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7067" y="3835110"/>
            <a:ext cx="6816725" cy="605155"/>
          </a:xfrm>
          <a:prstGeom prst="rect">
            <a:avLst/>
          </a:prstGeom>
          <a:solidFill>
            <a:srgbClr val="F9CCA7"/>
          </a:solidFill>
          <a:ln w="768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2000" dirty="0">
                <a:latin typeface="Microsoft Sans Serif"/>
                <a:cs typeface="Microsoft Sans Serif"/>
              </a:rPr>
              <a:t>Области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управления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SWEBOK</a:t>
            </a:r>
            <a:endParaRPr sz="2000" dirty="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66779" y="2442771"/>
            <a:ext cx="1999614" cy="1392555"/>
            <a:chOff x="966779" y="2442771"/>
            <a:chExt cx="1999614" cy="1392555"/>
          </a:xfrm>
        </p:grpSpPr>
        <p:sp>
          <p:nvSpPr>
            <p:cNvPr id="27" name="object 27"/>
            <p:cNvSpPr/>
            <p:nvPr/>
          </p:nvSpPr>
          <p:spPr>
            <a:xfrm>
              <a:off x="2057380" y="3606103"/>
              <a:ext cx="0" cy="229235"/>
            </a:xfrm>
            <a:custGeom>
              <a:avLst/>
              <a:gdLst/>
              <a:ahLst/>
              <a:cxnLst/>
              <a:rect l="l" t="t" r="r" b="b"/>
              <a:pathLst>
                <a:path h="229235">
                  <a:moveTo>
                    <a:pt x="0" y="0"/>
                  </a:moveTo>
                  <a:lnTo>
                    <a:pt x="0" y="47578"/>
                  </a:lnTo>
                  <a:lnTo>
                    <a:pt x="0" y="101558"/>
                  </a:lnTo>
                  <a:lnTo>
                    <a:pt x="0" y="162045"/>
                  </a:lnTo>
                  <a:lnTo>
                    <a:pt x="0" y="2290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27883" y="3525134"/>
              <a:ext cx="59055" cy="88900"/>
            </a:xfrm>
            <a:custGeom>
              <a:avLst/>
              <a:gdLst/>
              <a:ahLst/>
              <a:cxnLst/>
              <a:rect l="l" t="t" r="r" b="b"/>
              <a:pathLst>
                <a:path w="59055" h="88900">
                  <a:moveTo>
                    <a:pt x="29496" y="0"/>
                  </a:moveTo>
                  <a:lnTo>
                    <a:pt x="0" y="88330"/>
                  </a:lnTo>
                  <a:lnTo>
                    <a:pt x="58992" y="88330"/>
                  </a:lnTo>
                  <a:lnTo>
                    <a:pt x="294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66779" y="2444051"/>
              <a:ext cx="1999614" cy="0"/>
            </a:xfrm>
            <a:custGeom>
              <a:avLst/>
              <a:gdLst/>
              <a:ahLst/>
              <a:cxnLst/>
              <a:rect l="l" t="t" r="r" b="b"/>
              <a:pathLst>
                <a:path w="1999614">
                  <a:moveTo>
                    <a:pt x="1999433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420630" y="2382391"/>
            <a:ext cx="1999614" cy="1445260"/>
            <a:chOff x="3420630" y="2382391"/>
            <a:chExt cx="1999614" cy="1445260"/>
          </a:xfrm>
        </p:grpSpPr>
        <p:sp>
          <p:nvSpPr>
            <p:cNvPr id="31" name="object 31"/>
            <p:cNvSpPr/>
            <p:nvPr/>
          </p:nvSpPr>
          <p:spPr>
            <a:xfrm>
              <a:off x="4480900" y="3598529"/>
              <a:ext cx="0" cy="229235"/>
            </a:xfrm>
            <a:custGeom>
              <a:avLst/>
              <a:gdLst/>
              <a:ahLst/>
              <a:cxnLst/>
              <a:rect l="l" t="t" r="r" b="b"/>
              <a:pathLst>
                <a:path h="229235">
                  <a:moveTo>
                    <a:pt x="0" y="0"/>
                  </a:moveTo>
                  <a:lnTo>
                    <a:pt x="0" y="47578"/>
                  </a:lnTo>
                  <a:lnTo>
                    <a:pt x="0" y="101558"/>
                  </a:lnTo>
                  <a:lnTo>
                    <a:pt x="0" y="162045"/>
                  </a:lnTo>
                  <a:lnTo>
                    <a:pt x="0" y="2290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51403" y="3517560"/>
              <a:ext cx="59055" cy="88900"/>
            </a:xfrm>
            <a:custGeom>
              <a:avLst/>
              <a:gdLst/>
              <a:ahLst/>
              <a:cxnLst/>
              <a:rect l="l" t="t" r="r" b="b"/>
              <a:pathLst>
                <a:path w="59054" h="88900">
                  <a:moveTo>
                    <a:pt x="29496" y="0"/>
                  </a:moveTo>
                  <a:lnTo>
                    <a:pt x="0" y="88330"/>
                  </a:lnTo>
                  <a:lnTo>
                    <a:pt x="58992" y="88330"/>
                  </a:lnTo>
                  <a:lnTo>
                    <a:pt x="294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20630" y="2383671"/>
              <a:ext cx="1999614" cy="0"/>
            </a:xfrm>
            <a:custGeom>
              <a:avLst/>
              <a:gdLst/>
              <a:ahLst/>
              <a:cxnLst/>
              <a:rect l="l" t="t" r="r" b="b"/>
              <a:pathLst>
                <a:path w="1999614">
                  <a:moveTo>
                    <a:pt x="1999348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844150" y="2382391"/>
            <a:ext cx="1999614" cy="1445260"/>
            <a:chOff x="5844150" y="2382391"/>
            <a:chExt cx="1999614" cy="1445260"/>
          </a:xfrm>
        </p:grpSpPr>
        <p:sp>
          <p:nvSpPr>
            <p:cNvPr id="35" name="object 35"/>
            <p:cNvSpPr/>
            <p:nvPr/>
          </p:nvSpPr>
          <p:spPr>
            <a:xfrm>
              <a:off x="6904420" y="3598529"/>
              <a:ext cx="0" cy="229235"/>
            </a:xfrm>
            <a:custGeom>
              <a:avLst/>
              <a:gdLst/>
              <a:ahLst/>
              <a:cxnLst/>
              <a:rect l="l" t="t" r="r" b="b"/>
              <a:pathLst>
                <a:path h="229235">
                  <a:moveTo>
                    <a:pt x="0" y="0"/>
                  </a:moveTo>
                  <a:lnTo>
                    <a:pt x="0" y="47578"/>
                  </a:lnTo>
                  <a:lnTo>
                    <a:pt x="0" y="101558"/>
                  </a:lnTo>
                  <a:lnTo>
                    <a:pt x="0" y="162045"/>
                  </a:lnTo>
                  <a:lnTo>
                    <a:pt x="0" y="2290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74924" y="3517560"/>
              <a:ext cx="59055" cy="88900"/>
            </a:xfrm>
            <a:custGeom>
              <a:avLst/>
              <a:gdLst/>
              <a:ahLst/>
              <a:cxnLst/>
              <a:rect l="l" t="t" r="r" b="b"/>
              <a:pathLst>
                <a:path w="59054" h="88900">
                  <a:moveTo>
                    <a:pt x="29496" y="0"/>
                  </a:moveTo>
                  <a:lnTo>
                    <a:pt x="0" y="88330"/>
                  </a:lnTo>
                  <a:lnTo>
                    <a:pt x="58992" y="88330"/>
                  </a:lnTo>
                  <a:lnTo>
                    <a:pt x="294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44150" y="2383671"/>
              <a:ext cx="1999614" cy="0"/>
            </a:xfrm>
            <a:custGeom>
              <a:avLst/>
              <a:gdLst/>
              <a:ahLst/>
              <a:cxnLst/>
              <a:rect l="l" t="t" r="r" b="b"/>
              <a:pathLst>
                <a:path w="1999615">
                  <a:moveTo>
                    <a:pt x="1999455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875591" y="4447479"/>
            <a:ext cx="1999614" cy="659130"/>
            <a:chOff x="1875591" y="4447479"/>
            <a:chExt cx="1999614" cy="659130"/>
          </a:xfrm>
        </p:grpSpPr>
        <p:sp>
          <p:nvSpPr>
            <p:cNvPr id="39" name="object 39"/>
            <p:cNvSpPr/>
            <p:nvPr/>
          </p:nvSpPr>
          <p:spPr>
            <a:xfrm>
              <a:off x="2814776" y="4447479"/>
              <a:ext cx="0" cy="229235"/>
            </a:xfrm>
            <a:custGeom>
              <a:avLst/>
              <a:gdLst/>
              <a:ahLst/>
              <a:cxnLst/>
              <a:rect l="l" t="t" r="r" b="b"/>
              <a:pathLst>
                <a:path h="229235">
                  <a:moveTo>
                    <a:pt x="0" y="0"/>
                  </a:moveTo>
                  <a:lnTo>
                    <a:pt x="0" y="42244"/>
                  </a:lnTo>
                  <a:lnTo>
                    <a:pt x="0" y="94517"/>
                  </a:lnTo>
                  <a:lnTo>
                    <a:pt x="0" y="156817"/>
                  </a:lnTo>
                  <a:lnTo>
                    <a:pt x="0" y="2290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5280" y="4669157"/>
              <a:ext cx="59055" cy="88900"/>
            </a:xfrm>
            <a:custGeom>
              <a:avLst/>
              <a:gdLst/>
              <a:ahLst/>
              <a:cxnLst/>
              <a:rect l="l" t="t" r="r" b="b"/>
              <a:pathLst>
                <a:path w="59055" h="88900">
                  <a:moveTo>
                    <a:pt x="58992" y="0"/>
                  </a:moveTo>
                  <a:lnTo>
                    <a:pt x="0" y="0"/>
                  </a:lnTo>
                  <a:lnTo>
                    <a:pt x="29496" y="88330"/>
                  </a:lnTo>
                  <a:lnTo>
                    <a:pt x="589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75591" y="5105154"/>
              <a:ext cx="1999614" cy="0"/>
            </a:xfrm>
            <a:custGeom>
              <a:avLst/>
              <a:gdLst/>
              <a:ahLst/>
              <a:cxnLst/>
              <a:rect l="l" t="t" r="r" b="b"/>
              <a:pathLst>
                <a:path w="1999614">
                  <a:moveTo>
                    <a:pt x="1999455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632337" y="4432331"/>
            <a:ext cx="1999614" cy="674370"/>
            <a:chOff x="4632337" y="4432331"/>
            <a:chExt cx="1999614" cy="674370"/>
          </a:xfrm>
        </p:grpSpPr>
        <p:sp>
          <p:nvSpPr>
            <p:cNvPr id="43" name="object 43"/>
            <p:cNvSpPr/>
            <p:nvPr/>
          </p:nvSpPr>
          <p:spPr>
            <a:xfrm>
              <a:off x="5692713" y="4432331"/>
              <a:ext cx="0" cy="229235"/>
            </a:xfrm>
            <a:custGeom>
              <a:avLst/>
              <a:gdLst/>
              <a:ahLst/>
              <a:cxnLst/>
              <a:rect l="l" t="t" r="r" b="b"/>
              <a:pathLst>
                <a:path h="229235">
                  <a:moveTo>
                    <a:pt x="0" y="0"/>
                  </a:moveTo>
                  <a:lnTo>
                    <a:pt x="0" y="42351"/>
                  </a:lnTo>
                  <a:lnTo>
                    <a:pt x="0" y="94624"/>
                  </a:lnTo>
                  <a:lnTo>
                    <a:pt x="0" y="156817"/>
                  </a:lnTo>
                  <a:lnTo>
                    <a:pt x="0" y="2290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63217" y="4654009"/>
              <a:ext cx="59055" cy="88900"/>
            </a:xfrm>
            <a:custGeom>
              <a:avLst/>
              <a:gdLst/>
              <a:ahLst/>
              <a:cxnLst/>
              <a:rect l="l" t="t" r="r" b="b"/>
              <a:pathLst>
                <a:path w="59054" h="88900">
                  <a:moveTo>
                    <a:pt x="58992" y="0"/>
                  </a:moveTo>
                  <a:lnTo>
                    <a:pt x="0" y="0"/>
                  </a:lnTo>
                  <a:lnTo>
                    <a:pt x="29496" y="88330"/>
                  </a:lnTo>
                  <a:lnTo>
                    <a:pt x="589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32337" y="5105154"/>
              <a:ext cx="1999614" cy="0"/>
            </a:xfrm>
            <a:custGeom>
              <a:avLst/>
              <a:gdLst/>
              <a:ahLst/>
              <a:cxnLst/>
              <a:rect l="l" t="t" r="r" b="b"/>
              <a:pathLst>
                <a:path w="1999615">
                  <a:moveTo>
                    <a:pt x="1999455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70622" y="2024592"/>
            <a:ext cx="1991995" cy="418465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3810" rIns="0" bIns="0" rtlCol="0">
            <a:spAutoFit/>
          </a:bodyPr>
          <a:lstStyle/>
          <a:p>
            <a:pPr marL="318770" marR="240665" indent="264795">
              <a:lnSpc>
                <a:spcPts val="1410"/>
              </a:lnSpc>
              <a:spcBef>
                <a:spcPts val="30"/>
              </a:spcBef>
            </a:pPr>
            <a:r>
              <a:rPr sz="1150" b="1" spc="-10" dirty="0">
                <a:latin typeface="Arial"/>
                <a:cs typeface="Arial"/>
              </a:rPr>
              <a:t>Управление </a:t>
            </a:r>
            <a:r>
              <a:rPr sz="1150" b="1" dirty="0">
                <a:latin typeface="Arial"/>
                <a:cs typeface="Arial"/>
              </a:rPr>
              <a:t>конфигурацией</a:t>
            </a:r>
            <a:r>
              <a:rPr sz="1150" b="1" spc="180" dirty="0">
                <a:latin typeface="Arial"/>
                <a:cs typeface="Arial"/>
              </a:rPr>
              <a:t> </a:t>
            </a:r>
            <a:r>
              <a:rPr sz="1150" b="1" spc="-25" dirty="0">
                <a:latin typeface="Arial"/>
                <a:cs typeface="Arial"/>
              </a:rPr>
              <a:t>ПО</a:t>
            </a:r>
            <a:endParaRPr sz="11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24473" y="2024592"/>
            <a:ext cx="1991995" cy="35814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0" rIns="0" bIns="0" rtlCol="0">
            <a:spAutoFit/>
          </a:bodyPr>
          <a:lstStyle/>
          <a:p>
            <a:pPr marL="441325" marR="373380" indent="137160">
              <a:lnSpc>
                <a:spcPts val="1410"/>
              </a:lnSpc>
            </a:pPr>
            <a:r>
              <a:rPr sz="1150" b="1" spc="-10" dirty="0">
                <a:latin typeface="Arial"/>
                <a:cs typeface="Arial"/>
              </a:rPr>
              <a:t>Управление </a:t>
            </a:r>
            <a:r>
              <a:rPr sz="1150" b="1" dirty="0">
                <a:latin typeface="Arial"/>
                <a:cs typeface="Arial"/>
              </a:rPr>
              <a:t>инженерией</a:t>
            </a:r>
            <a:r>
              <a:rPr sz="1150" b="1" spc="140" dirty="0">
                <a:latin typeface="Arial"/>
                <a:cs typeface="Arial"/>
              </a:rPr>
              <a:t> </a:t>
            </a:r>
            <a:r>
              <a:rPr sz="1150" b="1" spc="-25" dirty="0">
                <a:latin typeface="Arial"/>
                <a:cs typeface="Arial"/>
              </a:rPr>
              <a:t>ПО</a:t>
            </a:r>
            <a:endParaRPr sz="11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847993" y="2024592"/>
            <a:ext cx="1991995" cy="35814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61594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484"/>
              </a:spcBef>
            </a:pPr>
            <a:r>
              <a:rPr sz="1150" b="1" dirty="0">
                <a:latin typeface="Arial"/>
                <a:cs typeface="Arial"/>
              </a:rPr>
              <a:t>Процесс</a:t>
            </a:r>
            <a:r>
              <a:rPr sz="1150" b="1" spc="114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инженерии</a:t>
            </a:r>
            <a:r>
              <a:rPr sz="1150" b="1" spc="114" dirty="0">
                <a:latin typeface="Arial"/>
                <a:cs typeface="Arial"/>
              </a:rPr>
              <a:t> </a:t>
            </a:r>
            <a:r>
              <a:rPr sz="1150" b="1" spc="-25" dirty="0">
                <a:latin typeface="Arial"/>
                <a:cs typeface="Arial"/>
              </a:rPr>
              <a:t>ПО</a:t>
            </a:r>
            <a:endParaRPr sz="11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79434" y="4761331"/>
            <a:ext cx="1991995" cy="34290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0" rIns="0" bIns="0" rtlCol="0">
            <a:spAutoFit/>
          </a:bodyPr>
          <a:lstStyle/>
          <a:p>
            <a:pPr marL="9525" algn="ctr">
              <a:lnSpc>
                <a:spcPts val="1270"/>
              </a:lnSpc>
            </a:pPr>
            <a:r>
              <a:rPr sz="1150" b="1" dirty="0">
                <a:latin typeface="Arial"/>
                <a:cs typeface="Arial"/>
              </a:rPr>
              <a:t>Методы</a:t>
            </a:r>
            <a:r>
              <a:rPr sz="1150" b="1" spc="5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и</a:t>
            </a:r>
            <a:r>
              <a:rPr sz="1150" b="1" spc="60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средства</a:t>
            </a:r>
            <a:endParaRPr sz="1150">
              <a:latin typeface="Arial"/>
              <a:cs typeface="Arial"/>
            </a:endParaRPr>
          </a:p>
          <a:p>
            <a:pPr marL="9525" algn="ctr">
              <a:lnSpc>
                <a:spcPct val="100000"/>
              </a:lnSpc>
              <a:spcBef>
                <a:spcPts val="30"/>
              </a:spcBef>
            </a:pPr>
            <a:r>
              <a:rPr sz="1150" b="1" dirty="0">
                <a:latin typeface="Arial"/>
                <a:cs typeface="Arial"/>
              </a:rPr>
              <a:t>инженерии</a:t>
            </a:r>
            <a:r>
              <a:rPr sz="1150" b="1" spc="130" dirty="0">
                <a:latin typeface="Arial"/>
                <a:cs typeface="Arial"/>
              </a:rPr>
              <a:t> </a:t>
            </a:r>
            <a:r>
              <a:rPr sz="1150" b="1" spc="-25" dirty="0">
                <a:latin typeface="Arial"/>
                <a:cs typeface="Arial"/>
              </a:rPr>
              <a:t>ПО</a:t>
            </a:r>
            <a:endParaRPr sz="11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636179" y="4746212"/>
            <a:ext cx="1991995" cy="358140"/>
          </a:xfrm>
          <a:prstGeom prst="rect">
            <a:avLst/>
          </a:prstGeom>
          <a:solidFill>
            <a:srgbClr val="D1EBF0"/>
          </a:solidFill>
        </p:spPr>
        <p:txBody>
          <a:bodyPr vert="horz" wrap="square" lIns="0" tIns="61594" rIns="0" bIns="0" rtlCol="0">
            <a:spAutoFit/>
          </a:bodyPr>
          <a:lstStyle/>
          <a:p>
            <a:pPr marL="581025">
              <a:lnSpc>
                <a:spcPct val="100000"/>
              </a:lnSpc>
              <a:spcBef>
                <a:spcPts val="484"/>
              </a:spcBef>
            </a:pPr>
            <a:r>
              <a:rPr sz="1150" b="1" dirty="0">
                <a:latin typeface="Arial"/>
                <a:cs typeface="Arial"/>
              </a:rPr>
              <a:t>Качество</a:t>
            </a:r>
            <a:r>
              <a:rPr sz="1150" b="1" spc="110" dirty="0">
                <a:latin typeface="Arial"/>
                <a:cs typeface="Arial"/>
              </a:rPr>
              <a:t> </a:t>
            </a:r>
            <a:r>
              <a:rPr sz="1150" b="1" spc="-35" dirty="0">
                <a:latin typeface="Arial"/>
                <a:cs typeface="Arial"/>
              </a:rPr>
              <a:t>ПО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1586483"/>
              <a:ext cx="464819" cy="4861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583" y="1470660"/>
              <a:ext cx="1213104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1304" y="1470660"/>
              <a:ext cx="50749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3411" y="1470660"/>
              <a:ext cx="635812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1372" y="1836420"/>
              <a:ext cx="4610100" cy="6797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48867" y="1546986"/>
            <a:ext cx="69094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>
              <a:lnSpc>
                <a:spcPct val="100000"/>
              </a:lnSpc>
              <a:spcBef>
                <a:spcPts val="100"/>
              </a:spcBef>
              <a:buClr>
                <a:srgbClr val="5C5CE7"/>
              </a:buClr>
              <a:buSzPct val="70833"/>
              <a:buFont typeface="Wingdings"/>
              <a:buChar char=""/>
              <a:tabLst>
                <a:tab pos="184150" algn="l"/>
              </a:tabLst>
            </a:pPr>
            <a:r>
              <a:rPr sz="2400" spc="-10" dirty="0">
                <a:latin typeface="Times New Roman"/>
                <a:cs typeface="Times New Roman"/>
              </a:rPr>
              <a:t>	выход-</a:t>
            </a:r>
            <a:r>
              <a:rPr sz="2400" dirty="0">
                <a:latin typeface="Times New Roman"/>
                <a:cs typeface="Times New Roman"/>
              </a:rPr>
              <a:t>исполнитель.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Выход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блока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используется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как </a:t>
            </a:r>
            <a:r>
              <a:rPr sz="2400" dirty="0">
                <a:latin typeface="Times New Roman"/>
                <a:cs typeface="Times New Roman"/>
              </a:rPr>
              <a:t>механизм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для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другого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блока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(д).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5567" y="2781300"/>
            <a:ext cx="7798308" cy="166420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95527" y="207340"/>
            <a:ext cx="571373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333FF"/>
                </a:solidFill>
                <a:latin typeface="Times New Roman"/>
                <a:cs typeface="Times New Roman"/>
              </a:rPr>
              <a:t>Конструктивные</a:t>
            </a:r>
            <a:r>
              <a:rPr sz="3600" b="1" spc="-2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36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элементы диаграмм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4911" y="1688592"/>
              <a:ext cx="4817364" cy="8991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63672" y="1791157"/>
            <a:ext cx="43078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Виды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интерфейсных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дуг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80096" y="3057080"/>
            <a:ext cx="3267710" cy="817244"/>
            <a:chOff x="1280096" y="3057080"/>
            <a:chExt cx="3267710" cy="817244"/>
          </a:xfrm>
        </p:grpSpPr>
        <p:sp>
          <p:nvSpPr>
            <p:cNvPr id="8" name="object 8"/>
            <p:cNvSpPr/>
            <p:nvPr/>
          </p:nvSpPr>
          <p:spPr>
            <a:xfrm>
              <a:off x="1293113" y="3070097"/>
              <a:ext cx="3241675" cy="791210"/>
            </a:xfrm>
            <a:custGeom>
              <a:avLst/>
              <a:gdLst/>
              <a:ahLst/>
              <a:cxnLst/>
              <a:rect l="l" t="t" r="r" b="b"/>
              <a:pathLst>
                <a:path w="3241675" h="791210">
                  <a:moveTo>
                    <a:pt x="3241548" y="0"/>
                  </a:moveTo>
                  <a:lnTo>
                    <a:pt x="0" y="0"/>
                  </a:lnTo>
                  <a:lnTo>
                    <a:pt x="0" y="790956"/>
                  </a:lnTo>
                  <a:lnTo>
                    <a:pt x="3241548" y="790956"/>
                  </a:lnTo>
                  <a:lnTo>
                    <a:pt x="3241548" y="0"/>
                  </a:lnTo>
                  <a:close/>
                </a:path>
              </a:pathLst>
            </a:custGeom>
            <a:solidFill>
              <a:srgbClr val="5C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3113" y="3070097"/>
              <a:ext cx="3241675" cy="791210"/>
            </a:xfrm>
            <a:custGeom>
              <a:avLst/>
              <a:gdLst/>
              <a:ahLst/>
              <a:cxnLst/>
              <a:rect l="l" t="t" r="r" b="b"/>
              <a:pathLst>
                <a:path w="3241675" h="791210">
                  <a:moveTo>
                    <a:pt x="0" y="790956"/>
                  </a:moveTo>
                  <a:lnTo>
                    <a:pt x="3241548" y="790956"/>
                  </a:lnTo>
                  <a:lnTo>
                    <a:pt x="3241548" y="0"/>
                  </a:lnTo>
                  <a:lnTo>
                    <a:pt x="0" y="0"/>
                  </a:lnTo>
                  <a:lnTo>
                    <a:pt x="0" y="790956"/>
                  </a:lnTo>
                  <a:close/>
                </a:path>
              </a:pathLst>
            </a:custGeom>
            <a:ln w="25907">
              <a:solidFill>
                <a:srgbClr val="4141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68448" y="3227323"/>
            <a:ext cx="168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Граничные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16151" y="4171569"/>
            <a:ext cx="22536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2945" marR="5080" indent="-6908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Связь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внешним миром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29228" y="2388107"/>
            <a:ext cx="4849495" cy="1486535"/>
            <a:chOff x="3729228" y="2388107"/>
            <a:chExt cx="4849495" cy="148653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9228" y="2388107"/>
              <a:ext cx="717803" cy="7178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86962" y="2407411"/>
              <a:ext cx="518159" cy="518159"/>
            </a:xfrm>
            <a:custGeom>
              <a:avLst/>
              <a:gdLst/>
              <a:ahLst/>
              <a:cxnLst/>
              <a:rect l="l" t="t" r="r" b="b"/>
              <a:pathLst>
                <a:path w="518160" h="518160">
                  <a:moveTo>
                    <a:pt x="40386" y="396621"/>
                  </a:moveTo>
                  <a:lnTo>
                    <a:pt x="0" y="517905"/>
                  </a:lnTo>
                  <a:lnTo>
                    <a:pt x="121285" y="477520"/>
                  </a:lnTo>
                  <a:lnTo>
                    <a:pt x="107823" y="464058"/>
                  </a:lnTo>
                  <a:lnTo>
                    <a:pt x="80772" y="464058"/>
                  </a:lnTo>
                  <a:lnTo>
                    <a:pt x="53848" y="437134"/>
                  </a:lnTo>
                  <a:lnTo>
                    <a:pt x="67373" y="423608"/>
                  </a:lnTo>
                  <a:lnTo>
                    <a:pt x="40386" y="396621"/>
                  </a:lnTo>
                  <a:close/>
                </a:path>
                <a:path w="518160" h="518160">
                  <a:moveTo>
                    <a:pt x="67373" y="423608"/>
                  </a:moveTo>
                  <a:lnTo>
                    <a:pt x="53848" y="437134"/>
                  </a:lnTo>
                  <a:lnTo>
                    <a:pt x="80772" y="464058"/>
                  </a:lnTo>
                  <a:lnTo>
                    <a:pt x="94297" y="450532"/>
                  </a:lnTo>
                  <a:lnTo>
                    <a:pt x="67373" y="423608"/>
                  </a:lnTo>
                  <a:close/>
                </a:path>
                <a:path w="518160" h="518160">
                  <a:moveTo>
                    <a:pt x="94297" y="450532"/>
                  </a:moveTo>
                  <a:lnTo>
                    <a:pt x="80772" y="464058"/>
                  </a:lnTo>
                  <a:lnTo>
                    <a:pt x="107823" y="464058"/>
                  </a:lnTo>
                  <a:lnTo>
                    <a:pt x="94297" y="450532"/>
                  </a:lnTo>
                  <a:close/>
                </a:path>
                <a:path w="518160" h="518160">
                  <a:moveTo>
                    <a:pt x="490982" y="0"/>
                  </a:moveTo>
                  <a:lnTo>
                    <a:pt x="67373" y="423608"/>
                  </a:lnTo>
                  <a:lnTo>
                    <a:pt x="94297" y="450532"/>
                  </a:lnTo>
                  <a:lnTo>
                    <a:pt x="517905" y="26924"/>
                  </a:lnTo>
                  <a:lnTo>
                    <a:pt x="490982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25618" y="3070097"/>
              <a:ext cx="3240405" cy="791210"/>
            </a:xfrm>
            <a:custGeom>
              <a:avLst/>
              <a:gdLst/>
              <a:ahLst/>
              <a:cxnLst/>
              <a:rect l="l" t="t" r="r" b="b"/>
              <a:pathLst>
                <a:path w="3240404" h="791210">
                  <a:moveTo>
                    <a:pt x="3240024" y="0"/>
                  </a:moveTo>
                  <a:lnTo>
                    <a:pt x="0" y="0"/>
                  </a:lnTo>
                  <a:lnTo>
                    <a:pt x="0" y="790956"/>
                  </a:lnTo>
                  <a:lnTo>
                    <a:pt x="3240024" y="790956"/>
                  </a:lnTo>
                  <a:lnTo>
                    <a:pt x="3240024" y="0"/>
                  </a:lnTo>
                  <a:close/>
                </a:path>
              </a:pathLst>
            </a:custGeom>
            <a:solidFill>
              <a:srgbClr val="5C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25618" y="3070097"/>
              <a:ext cx="3240405" cy="791210"/>
            </a:xfrm>
            <a:custGeom>
              <a:avLst/>
              <a:gdLst/>
              <a:ahLst/>
              <a:cxnLst/>
              <a:rect l="l" t="t" r="r" b="b"/>
              <a:pathLst>
                <a:path w="3240404" h="791210">
                  <a:moveTo>
                    <a:pt x="0" y="790956"/>
                  </a:moveTo>
                  <a:lnTo>
                    <a:pt x="3240024" y="790956"/>
                  </a:lnTo>
                  <a:lnTo>
                    <a:pt x="3240024" y="0"/>
                  </a:lnTo>
                  <a:lnTo>
                    <a:pt x="0" y="0"/>
                  </a:lnTo>
                  <a:lnTo>
                    <a:pt x="0" y="790956"/>
                  </a:lnTo>
                  <a:close/>
                </a:path>
              </a:pathLst>
            </a:custGeom>
            <a:ln w="25907">
              <a:solidFill>
                <a:srgbClr val="4141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17514" y="3227323"/>
            <a:ext cx="185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Внутренние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19369" y="4171569"/>
            <a:ext cx="26504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785" marR="5080" indent="-934719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Связь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блоков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между собой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75959" y="2314955"/>
            <a:ext cx="1004569" cy="862965"/>
            <a:chOff x="5775959" y="2314955"/>
            <a:chExt cx="1004569" cy="86296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5959" y="2314955"/>
              <a:ext cx="1004315" cy="8625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817996" y="2334513"/>
              <a:ext cx="804545" cy="662940"/>
            </a:xfrm>
            <a:custGeom>
              <a:avLst/>
              <a:gdLst/>
              <a:ahLst/>
              <a:cxnLst/>
              <a:rect l="l" t="t" r="r" b="b"/>
              <a:pathLst>
                <a:path w="804545" h="662939">
                  <a:moveTo>
                    <a:pt x="703929" y="604897"/>
                  </a:moveTo>
                  <a:lnTo>
                    <a:pt x="679830" y="634364"/>
                  </a:lnTo>
                  <a:lnTo>
                    <a:pt x="804545" y="662432"/>
                  </a:lnTo>
                  <a:lnTo>
                    <a:pt x="784139" y="616965"/>
                  </a:lnTo>
                  <a:lnTo>
                    <a:pt x="718693" y="616965"/>
                  </a:lnTo>
                  <a:lnTo>
                    <a:pt x="703929" y="604897"/>
                  </a:lnTo>
                  <a:close/>
                </a:path>
                <a:path w="804545" h="662939">
                  <a:moveTo>
                    <a:pt x="728099" y="575341"/>
                  </a:moveTo>
                  <a:lnTo>
                    <a:pt x="703929" y="604897"/>
                  </a:lnTo>
                  <a:lnTo>
                    <a:pt x="718693" y="616965"/>
                  </a:lnTo>
                  <a:lnTo>
                    <a:pt x="742823" y="587375"/>
                  </a:lnTo>
                  <a:lnTo>
                    <a:pt x="728099" y="575341"/>
                  </a:lnTo>
                  <a:close/>
                </a:path>
                <a:path w="804545" h="662939">
                  <a:moveTo>
                    <a:pt x="752221" y="545846"/>
                  </a:moveTo>
                  <a:lnTo>
                    <a:pt x="728099" y="575341"/>
                  </a:lnTo>
                  <a:lnTo>
                    <a:pt x="742823" y="587375"/>
                  </a:lnTo>
                  <a:lnTo>
                    <a:pt x="718693" y="616965"/>
                  </a:lnTo>
                  <a:lnTo>
                    <a:pt x="784139" y="616965"/>
                  </a:lnTo>
                  <a:lnTo>
                    <a:pt x="752221" y="545846"/>
                  </a:lnTo>
                  <a:close/>
                </a:path>
                <a:path w="804545" h="662939">
                  <a:moveTo>
                    <a:pt x="24129" y="0"/>
                  </a:moveTo>
                  <a:lnTo>
                    <a:pt x="0" y="29463"/>
                  </a:lnTo>
                  <a:lnTo>
                    <a:pt x="703929" y="604897"/>
                  </a:lnTo>
                  <a:lnTo>
                    <a:pt x="728099" y="575341"/>
                  </a:lnTo>
                  <a:lnTo>
                    <a:pt x="24129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222654" y="218008"/>
            <a:ext cx="6340475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Конструктивные</a:t>
            </a:r>
            <a:r>
              <a:rPr sz="4000" b="1" spc="-2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элементы диаграмм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466090"/>
            <a:ext cx="7526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5C5CE7"/>
                </a:solidFill>
                <a:latin typeface="Times New Roman"/>
                <a:cs typeface="Times New Roman"/>
              </a:rPr>
              <a:t>Состав</a:t>
            </a:r>
            <a:r>
              <a:rPr sz="4000" b="1" spc="-145" dirty="0">
                <a:solidFill>
                  <a:srgbClr val="5C5CE7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5C5CE7"/>
                </a:solidFill>
                <a:latin typeface="Times New Roman"/>
                <a:cs typeface="Times New Roman"/>
              </a:rPr>
              <a:t>функциональной</a:t>
            </a:r>
            <a:r>
              <a:rPr sz="4000" b="1" spc="-175" dirty="0">
                <a:solidFill>
                  <a:srgbClr val="5C5CE7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5C5CE7"/>
                </a:solidFill>
                <a:latin typeface="Times New Roman"/>
                <a:cs typeface="Times New Roman"/>
              </a:rPr>
              <a:t>модели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71372" y="1470660"/>
            <a:ext cx="7960359" cy="2289175"/>
            <a:chOff x="1071372" y="1470660"/>
            <a:chExt cx="7960359" cy="22891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372" y="1470660"/>
              <a:ext cx="795985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2" y="1836420"/>
              <a:ext cx="397611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104" y="1836420"/>
              <a:ext cx="2587752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372" y="2202180"/>
              <a:ext cx="3177540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3527" y="2202180"/>
              <a:ext cx="507491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45636" y="2202180"/>
              <a:ext cx="769620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96995" y="3080004"/>
              <a:ext cx="3342132" cy="67970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48867" y="1546986"/>
            <a:ext cx="7503795" cy="200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Диаграмма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одним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функциональным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блоком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называется</a:t>
            </a:r>
            <a:endParaRPr sz="2400">
              <a:latin typeface="Times New Roman"/>
              <a:cs typeface="Times New Roman"/>
            </a:endParaRPr>
          </a:p>
          <a:p>
            <a:pPr marL="12700" marR="1804670">
              <a:lnSpc>
                <a:spcPct val="100000"/>
              </a:lnSpc>
            </a:pPr>
            <a:r>
              <a:rPr sz="2400" b="1" i="1" dirty="0">
                <a:latin typeface="Times New Roman"/>
                <a:cs typeface="Times New Roman"/>
              </a:rPr>
              <a:t>контекстной</a:t>
            </a:r>
            <a:r>
              <a:rPr sz="2400" b="1" i="1" spc="-5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диаграммой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обозначается </a:t>
            </a:r>
            <a:r>
              <a:rPr sz="2400" dirty="0">
                <a:latin typeface="Times New Roman"/>
                <a:cs typeface="Times New Roman"/>
              </a:rPr>
              <a:t>идентификатором “А-</a:t>
            </a:r>
            <a:r>
              <a:rPr sz="2400" spc="-25" dirty="0">
                <a:latin typeface="Times New Roman"/>
                <a:cs typeface="Times New Roman"/>
              </a:rPr>
              <a:t>0”.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10489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Общее </a:t>
            </a:r>
            <a:r>
              <a:rPr sz="2400" spc="-10" dirty="0">
                <a:latin typeface="Times New Roman"/>
                <a:cs typeface="Times New Roman"/>
              </a:rPr>
              <a:t>представление.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39439" y="3924300"/>
            <a:ext cx="3152140" cy="1866900"/>
            <a:chOff x="3139439" y="3924300"/>
            <a:chExt cx="3152140" cy="1866900"/>
          </a:xfrm>
        </p:grpSpPr>
        <p:sp>
          <p:nvSpPr>
            <p:cNvPr id="16" name="object 16"/>
            <p:cNvSpPr/>
            <p:nvPr/>
          </p:nvSpPr>
          <p:spPr>
            <a:xfrm>
              <a:off x="3144011" y="3928872"/>
              <a:ext cx="3142615" cy="1858010"/>
            </a:xfrm>
            <a:custGeom>
              <a:avLst/>
              <a:gdLst/>
              <a:ahLst/>
              <a:cxnLst/>
              <a:rect l="l" t="t" r="r" b="b"/>
              <a:pathLst>
                <a:path w="3142615" h="1858010">
                  <a:moveTo>
                    <a:pt x="3142488" y="0"/>
                  </a:moveTo>
                  <a:lnTo>
                    <a:pt x="3142488" y="1857755"/>
                  </a:lnTo>
                </a:path>
                <a:path w="3142615" h="1858010">
                  <a:moveTo>
                    <a:pt x="0" y="0"/>
                  </a:moveTo>
                  <a:lnTo>
                    <a:pt x="3142488" y="0"/>
                  </a:lnTo>
                </a:path>
                <a:path w="3142615" h="1858010">
                  <a:moveTo>
                    <a:pt x="3142488" y="1857755"/>
                  </a:moveTo>
                  <a:lnTo>
                    <a:pt x="0" y="1857755"/>
                  </a:lnTo>
                </a:path>
                <a:path w="3142615" h="1858010">
                  <a:moveTo>
                    <a:pt x="0" y="1857755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52543" y="4858511"/>
              <a:ext cx="966469" cy="662940"/>
            </a:xfrm>
            <a:custGeom>
              <a:avLst/>
              <a:gdLst/>
              <a:ahLst/>
              <a:cxnLst/>
              <a:rect l="l" t="t" r="r" b="b"/>
              <a:pathLst>
                <a:path w="966470" h="662939">
                  <a:moveTo>
                    <a:pt x="966215" y="0"/>
                  </a:moveTo>
                  <a:lnTo>
                    <a:pt x="0" y="0"/>
                  </a:lnTo>
                  <a:lnTo>
                    <a:pt x="0" y="662940"/>
                  </a:lnTo>
                  <a:lnTo>
                    <a:pt x="966215" y="662940"/>
                  </a:lnTo>
                  <a:lnTo>
                    <a:pt x="966215" y="0"/>
                  </a:lnTo>
                  <a:close/>
                </a:path>
              </a:pathLst>
            </a:custGeom>
            <a:solidFill>
              <a:srgbClr val="BDB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52543" y="4858511"/>
              <a:ext cx="966469" cy="662940"/>
            </a:xfrm>
            <a:custGeom>
              <a:avLst/>
              <a:gdLst/>
              <a:ahLst/>
              <a:cxnLst/>
              <a:rect l="l" t="t" r="r" b="b"/>
              <a:pathLst>
                <a:path w="966470" h="662939">
                  <a:moveTo>
                    <a:pt x="0" y="662940"/>
                  </a:moveTo>
                  <a:lnTo>
                    <a:pt x="966215" y="662940"/>
                  </a:lnTo>
                  <a:lnTo>
                    <a:pt x="966215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27120" y="4194047"/>
              <a:ext cx="2417445" cy="1233170"/>
            </a:xfrm>
            <a:custGeom>
              <a:avLst/>
              <a:gdLst/>
              <a:ahLst/>
              <a:cxnLst/>
              <a:rect l="l" t="t" r="r" b="b"/>
              <a:pathLst>
                <a:path w="2417445" h="1233170">
                  <a:moveTo>
                    <a:pt x="725424" y="1194816"/>
                  </a:moveTo>
                  <a:lnTo>
                    <a:pt x="712724" y="1188466"/>
                  </a:lnTo>
                  <a:lnTo>
                    <a:pt x="649224" y="1156716"/>
                  </a:lnTo>
                  <a:lnTo>
                    <a:pt x="649224" y="1188466"/>
                  </a:lnTo>
                  <a:lnTo>
                    <a:pt x="0" y="1188466"/>
                  </a:lnTo>
                  <a:lnTo>
                    <a:pt x="0" y="1201166"/>
                  </a:lnTo>
                  <a:lnTo>
                    <a:pt x="649224" y="1201166"/>
                  </a:lnTo>
                  <a:lnTo>
                    <a:pt x="649224" y="1232916"/>
                  </a:lnTo>
                  <a:lnTo>
                    <a:pt x="712724" y="1201166"/>
                  </a:lnTo>
                  <a:lnTo>
                    <a:pt x="725424" y="1194816"/>
                  </a:lnTo>
                  <a:close/>
                </a:path>
                <a:path w="2417445" h="1233170">
                  <a:moveTo>
                    <a:pt x="725424" y="797052"/>
                  </a:moveTo>
                  <a:lnTo>
                    <a:pt x="712724" y="790702"/>
                  </a:lnTo>
                  <a:lnTo>
                    <a:pt x="649224" y="758952"/>
                  </a:lnTo>
                  <a:lnTo>
                    <a:pt x="649224" y="790702"/>
                  </a:lnTo>
                  <a:lnTo>
                    <a:pt x="0" y="790702"/>
                  </a:lnTo>
                  <a:lnTo>
                    <a:pt x="0" y="803402"/>
                  </a:lnTo>
                  <a:lnTo>
                    <a:pt x="649224" y="803402"/>
                  </a:lnTo>
                  <a:lnTo>
                    <a:pt x="649224" y="835152"/>
                  </a:lnTo>
                  <a:lnTo>
                    <a:pt x="712724" y="803402"/>
                  </a:lnTo>
                  <a:lnTo>
                    <a:pt x="725424" y="797052"/>
                  </a:lnTo>
                  <a:close/>
                </a:path>
                <a:path w="2417445" h="1233170">
                  <a:moveTo>
                    <a:pt x="1246632" y="588264"/>
                  </a:moveTo>
                  <a:lnTo>
                    <a:pt x="1214882" y="588264"/>
                  </a:lnTo>
                  <a:lnTo>
                    <a:pt x="1214882" y="0"/>
                  </a:lnTo>
                  <a:lnTo>
                    <a:pt x="1202182" y="0"/>
                  </a:lnTo>
                  <a:lnTo>
                    <a:pt x="1202182" y="588264"/>
                  </a:lnTo>
                  <a:lnTo>
                    <a:pt x="1170432" y="588264"/>
                  </a:lnTo>
                  <a:lnTo>
                    <a:pt x="1208532" y="664464"/>
                  </a:lnTo>
                  <a:lnTo>
                    <a:pt x="1240282" y="600964"/>
                  </a:lnTo>
                  <a:lnTo>
                    <a:pt x="1246632" y="588264"/>
                  </a:lnTo>
                  <a:close/>
                </a:path>
                <a:path w="2417445" h="1233170">
                  <a:moveTo>
                    <a:pt x="2417064" y="929640"/>
                  </a:moveTo>
                  <a:lnTo>
                    <a:pt x="2404364" y="923290"/>
                  </a:lnTo>
                  <a:lnTo>
                    <a:pt x="2340864" y="891540"/>
                  </a:lnTo>
                  <a:lnTo>
                    <a:pt x="2340864" y="923290"/>
                  </a:lnTo>
                  <a:lnTo>
                    <a:pt x="1691640" y="923290"/>
                  </a:lnTo>
                  <a:lnTo>
                    <a:pt x="1691640" y="935990"/>
                  </a:lnTo>
                  <a:lnTo>
                    <a:pt x="2340864" y="935990"/>
                  </a:lnTo>
                  <a:lnTo>
                    <a:pt x="2340864" y="967740"/>
                  </a:lnTo>
                  <a:lnTo>
                    <a:pt x="2404364" y="935990"/>
                  </a:lnTo>
                  <a:lnTo>
                    <a:pt x="2417064" y="929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44923" y="4824983"/>
              <a:ext cx="966469" cy="690880"/>
            </a:xfrm>
            <a:custGeom>
              <a:avLst/>
              <a:gdLst/>
              <a:ahLst/>
              <a:cxnLst/>
              <a:rect l="l" t="t" r="r" b="b"/>
              <a:pathLst>
                <a:path w="966470" h="690879">
                  <a:moveTo>
                    <a:pt x="0" y="690371"/>
                  </a:moveTo>
                  <a:lnTo>
                    <a:pt x="966215" y="690371"/>
                  </a:lnTo>
                  <a:lnTo>
                    <a:pt x="966215" y="0"/>
                  </a:lnTo>
                  <a:lnTo>
                    <a:pt x="0" y="0"/>
                  </a:lnTo>
                  <a:lnTo>
                    <a:pt x="0" y="690371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53305" y="4849748"/>
            <a:ext cx="9575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Times New Roman"/>
                <a:cs typeface="Times New Roman"/>
              </a:rPr>
              <a:t>А0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44011" y="3928871"/>
            <a:ext cx="1087120" cy="79565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306070">
              <a:lnSpc>
                <a:spcPct val="100000"/>
              </a:lnSpc>
              <a:spcBef>
                <a:spcPts val="285"/>
              </a:spcBef>
            </a:pPr>
            <a:r>
              <a:rPr sz="2400" spc="-10" dirty="0">
                <a:latin typeface="Times New Roman"/>
                <a:cs typeface="Times New Roman"/>
              </a:rPr>
              <a:t>А-</a:t>
            </a:r>
            <a:r>
              <a:rPr sz="2400" spc="-5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380492"/>
            <a:ext cx="5779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Декомпозиция</a:t>
            </a:r>
            <a:r>
              <a:rPr sz="4000" b="1" spc="-204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88608" y="1589532"/>
            <a:ext cx="2609215" cy="1045844"/>
            <a:chOff x="6388608" y="1589532"/>
            <a:chExt cx="2609215" cy="10458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8608" y="1589532"/>
              <a:ext cx="2609088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1760" y="1955292"/>
              <a:ext cx="2385060" cy="67970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567931" y="1665554"/>
            <a:ext cx="21545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Более</a:t>
            </a:r>
            <a:r>
              <a:rPr sz="2400" spc="-10" dirty="0">
                <a:latin typeface="Times New Roman"/>
                <a:cs typeface="Times New Roman"/>
              </a:rPr>
              <a:t> детальное</a:t>
            </a:r>
            <a:endParaRPr sz="24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Times New Roman"/>
                <a:cs typeface="Times New Roman"/>
              </a:rPr>
              <a:t>представление.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71600" y="1752600"/>
            <a:ext cx="4572000" cy="1333500"/>
            <a:chOff x="1371600" y="1752600"/>
            <a:chExt cx="4572000" cy="1333500"/>
          </a:xfrm>
        </p:grpSpPr>
        <p:sp>
          <p:nvSpPr>
            <p:cNvPr id="11" name="object 11"/>
            <p:cNvSpPr/>
            <p:nvPr/>
          </p:nvSpPr>
          <p:spPr>
            <a:xfrm>
              <a:off x="1905000" y="19812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6096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609600" y="457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DB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5000" y="19812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457200"/>
                  </a:moveTo>
                  <a:lnTo>
                    <a:pt x="609600" y="457200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19400" y="2286000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6858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685800" y="4572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DB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9400" y="2286000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4572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1600" y="2171699"/>
              <a:ext cx="1447800" cy="457200"/>
            </a:xfrm>
            <a:custGeom>
              <a:avLst/>
              <a:gdLst/>
              <a:ahLst/>
              <a:cxnLst/>
              <a:rect l="l" t="t" r="r" b="b"/>
              <a:pathLst>
                <a:path w="1447800" h="457200">
                  <a:moveTo>
                    <a:pt x="533400" y="38100"/>
                  </a:moveTo>
                  <a:lnTo>
                    <a:pt x="520700" y="31750"/>
                  </a:lnTo>
                  <a:lnTo>
                    <a:pt x="457200" y="0"/>
                  </a:lnTo>
                  <a:lnTo>
                    <a:pt x="45720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76200"/>
                  </a:lnTo>
                  <a:lnTo>
                    <a:pt x="520700" y="44450"/>
                  </a:lnTo>
                  <a:lnTo>
                    <a:pt x="533400" y="38100"/>
                  </a:lnTo>
                  <a:close/>
                </a:path>
                <a:path w="1447800" h="457200">
                  <a:moveTo>
                    <a:pt x="1447800" y="419100"/>
                  </a:moveTo>
                  <a:lnTo>
                    <a:pt x="1435100" y="412750"/>
                  </a:lnTo>
                  <a:lnTo>
                    <a:pt x="1371600" y="381000"/>
                  </a:lnTo>
                  <a:lnTo>
                    <a:pt x="1371600" y="412750"/>
                  </a:lnTo>
                  <a:lnTo>
                    <a:pt x="914400" y="412750"/>
                  </a:lnTo>
                  <a:lnTo>
                    <a:pt x="914400" y="425450"/>
                  </a:lnTo>
                  <a:lnTo>
                    <a:pt x="1371600" y="425450"/>
                  </a:lnTo>
                  <a:lnTo>
                    <a:pt x="1371600" y="457200"/>
                  </a:lnTo>
                  <a:lnTo>
                    <a:pt x="1435100" y="425450"/>
                  </a:lnTo>
                  <a:lnTo>
                    <a:pt x="1447800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1700" y="1752600"/>
              <a:ext cx="76200" cy="228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14600" y="2057400"/>
              <a:ext cx="2667000" cy="0"/>
            </a:xfrm>
            <a:custGeom>
              <a:avLst/>
              <a:gdLst/>
              <a:ahLst/>
              <a:cxnLst/>
              <a:rect l="l" t="t" r="r" b="b"/>
              <a:pathLst>
                <a:path w="2667000">
                  <a:moveTo>
                    <a:pt x="0" y="0"/>
                  </a:moveTo>
                  <a:lnTo>
                    <a:pt x="2667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6100" y="2057400"/>
              <a:ext cx="76200" cy="2286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505200" y="2057399"/>
              <a:ext cx="2438400" cy="1028700"/>
            </a:xfrm>
            <a:custGeom>
              <a:avLst/>
              <a:gdLst/>
              <a:ahLst/>
              <a:cxnLst/>
              <a:rect l="l" t="t" r="r" b="b"/>
              <a:pathLst>
                <a:path w="2438400" h="1028700">
                  <a:moveTo>
                    <a:pt x="304800" y="609600"/>
                  </a:moveTo>
                  <a:lnTo>
                    <a:pt x="292100" y="603250"/>
                  </a:lnTo>
                  <a:lnTo>
                    <a:pt x="228600" y="571500"/>
                  </a:lnTo>
                  <a:lnTo>
                    <a:pt x="228600" y="603250"/>
                  </a:lnTo>
                  <a:lnTo>
                    <a:pt x="0" y="603250"/>
                  </a:lnTo>
                  <a:lnTo>
                    <a:pt x="0" y="615950"/>
                  </a:lnTo>
                  <a:lnTo>
                    <a:pt x="228600" y="615950"/>
                  </a:lnTo>
                  <a:lnTo>
                    <a:pt x="228600" y="647700"/>
                  </a:lnTo>
                  <a:lnTo>
                    <a:pt x="292100" y="615950"/>
                  </a:lnTo>
                  <a:lnTo>
                    <a:pt x="304800" y="609600"/>
                  </a:lnTo>
                  <a:close/>
                </a:path>
                <a:path w="2438400" h="1028700">
                  <a:moveTo>
                    <a:pt x="647700" y="381000"/>
                  </a:moveTo>
                  <a:lnTo>
                    <a:pt x="615950" y="381000"/>
                  </a:lnTo>
                  <a:lnTo>
                    <a:pt x="615950" y="0"/>
                  </a:lnTo>
                  <a:lnTo>
                    <a:pt x="603250" y="0"/>
                  </a:lnTo>
                  <a:lnTo>
                    <a:pt x="603250" y="381000"/>
                  </a:lnTo>
                  <a:lnTo>
                    <a:pt x="571500" y="381000"/>
                  </a:lnTo>
                  <a:lnTo>
                    <a:pt x="609600" y="457200"/>
                  </a:lnTo>
                  <a:lnTo>
                    <a:pt x="641350" y="393700"/>
                  </a:lnTo>
                  <a:lnTo>
                    <a:pt x="647700" y="381000"/>
                  </a:lnTo>
                  <a:close/>
                </a:path>
                <a:path w="2438400" h="1028700">
                  <a:moveTo>
                    <a:pt x="1295400" y="838200"/>
                  </a:moveTo>
                  <a:lnTo>
                    <a:pt x="1282700" y="831850"/>
                  </a:lnTo>
                  <a:lnTo>
                    <a:pt x="1219200" y="800100"/>
                  </a:lnTo>
                  <a:lnTo>
                    <a:pt x="1219200" y="831850"/>
                  </a:lnTo>
                  <a:lnTo>
                    <a:pt x="990600" y="831850"/>
                  </a:lnTo>
                  <a:lnTo>
                    <a:pt x="990600" y="844550"/>
                  </a:lnTo>
                  <a:lnTo>
                    <a:pt x="1219200" y="844550"/>
                  </a:lnTo>
                  <a:lnTo>
                    <a:pt x="1219200" y="876300"/>
                  </a:lnTo>
                  <a:lnTo>
                    <a:pt x="1282700" y="844550"/>
                  </a:lnTo>
                  <a:lnTo>
                    <a:pt x="1295400" y="838200"/>
                  </a:lnTo>
                  <a:close/>
                </a:path>
                <a:path w="2438400" h="1028700">
                  <a:moveTo>
                    <a:pt x="1714500" y="609600"/>
                  </a:moveTo>
                  <a:lnTo>
                    <a:pt x="1682750" y="609600"/>
                  </a:lnTo>
                  <a:lnTo>
                    <a:pt x="1682750" y="0"/>
                  </a:lnTo>
                  <a:lnTo>
                    <a:pt x="1670050" y="0"/>
                  </a:lnTo>
                  <a:lnTo>
                    <a:pt x="1670050" y="609600"/>
                  </a:lnTo>
                  <a:lnTo>
                    <a:pt x="1638300" y="609600"/>
                  </a:lnTo>
                  <a:lnTo>
                    <a:pt x="1676400" y="685800"/>
                  </a:lnTo>
                  <a:lnTo>
                    <a:pt x="1708150" y="622300"/>
                  </a:lnTo>
                  <a:lnTo>
                    <a:pt x="1714500" y="609600"/>
                  </a:lnTo>
                  <a:close/>
                </a:path>
                <a:path w="2438400" h="1028700">
                  <a:moveTo>
                    <a:pt x="2438400" y="990600"/>
                  </a:moveTo>
                  <a:lnTo>
                    <a:pt x="2425700" y="984250"/>
                  </a:lnTo>
                  <a:lnTo>
                    <a:pt x="2362200" y="952500"/>
                  </a:lnTo>
                  <a:lnTo>
                    <a:pt x="2362200" y="984250"/>
                  </a:lnTo>
                  <a:lnTo>
                    <a:pt x="1981200" y="984250"/>
                  </a:lnTo>
                  <a:lnTo>
                    <a:pt x="1981200" y="996950"/>
                  </a:lnTo>
                  <a:lnTo>
                    <a:pt x="2362200" y="996950"/>
                  </a:lnTo>
                  <a:lnTo>
                    <a:pt x="2362200" y="1028700"/>
                  </a:lnTo>
                  <a:lnTo>
                    <a:pt x="2425700" y="996950"/>
                  </a:lnTo>
                  <a:lnTo>
                    <a:pt x="2438400" y="990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43000" y="1676400"/>
            <a:ext cx="4953000" cy="16002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Times New Roman"/>
              <a:cs typeface="Times New Roman"/>
            </a:endParaRPr>
          </a:p>
          <a:p>
            <a:pPr marR="2620645" algn="ctr">
              <a:lnSpc>
                <a:spcPct val="100000"/>
              </a:lnSpc>
              <a:spcBef>
                <a:spcPts val="5"/>
              </a:spcBef>
            </a:pP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А1</a:t>
            </a:r>
            <a:endParaRPr sz="2000">
              <a:latin typeface="Times New Roman"/>
              <a:cs typeface="Times New Roman"/>
            </a:endParaRPr>
          </a:p>
          <a:p>
            <a:pPr marR="638810" algn="ctr">
              <a:lnSpc>
                <a:spcPct val="100000"/>
              </a:lnSpc>
            </a:pP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А2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10000" y="2514600"/>
            <a:ext cx="685800" cy="457200"/>
          </a:xfrm>
          <a:prstGeom prst="rect">
            <a:avLst/>
          </a:prstGeom>
          <a:solidFill>
            <a:srgbClr val="BDBDF5"/>
          </a:solidFill>
          <a:ln w="9144">
            <a:solidFill>
              <a:srgbClr val="00000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894"/>
              </a:spcBef>
            </a:pP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А3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0600" y="2743200"/>
            <a:ext cx="685800" cy="457200"/>
          </a:xfrm>
          <a:prstGeom prst="rect">
            <a:avLst/>
          </a:prstGeom>
          <a:solidFill>
            <a:srgbClr val="BDBDF5"/>
          </a:solidFill>
          <a:ln w="9144">
            <a:solidFill>
              <a:srgbClr val="00000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894"/>
              </a:spcBef>
            </a:pP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А4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5400" y="2743200"/>
            <a:ext cx="609600" cy="4572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2400" spc="-25" dirty="0">
                <a:latin typeface="Times New Roman"/>
                <a:cs typeface="Times New Roman"/>
              </a:rPr>
              <a:t>А0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811267" y="3448811"/>
            <a:ext cx="3941445" cy="1257300"/>
            <a:chOff x="4811267" y="3448811"/>
            <a:chExt cx="3941445" cy="1257300"/>
          </a:xfrm>
        </p:grpSpPr>
        <p:sp>
          <p:nvSpPr>
            <p:cNvPr id="25" name="object 25"/>
            <p:cNvSpPr/>
            <p:nvPr/>
          </p:nvSpPr>
          <p:spPr>
            <a:xfrm>
              <a:off x="4811268" y="3448811"/>
              <a:ext cx="3941445" cy="1181100"/>
            </a:xfrm>
            <a:custGeom>
              <a:avLst/>
              <a:gdLst/>
              <a:ahLst/>
              <a:cxnLst/>
              <a:rect l="l" t="t" r="r" b="b"/>
              <a:pathLst>
                <a:path w="3941445" h="1181100">
                  <a:moveTo>
                    <a:pt x="437388" y="533400"/>
                  </a:moveTo>
                  <a:lnTo>
                    <a:pt x="424688" y="527050"/>
                  </a:lnTo>
                  <a:lnTo>
                    <a:pt x="361188" y="495300"/>
                  </a:lnTo>
                  <a:lnTo>
                    <a:pt x="361188" y="527050"/>
                  </a:lnTo>
                  <a:lnTo>
                    <a:pt x="0" y="527050"/>
                  </a:lnTo>
                  <a:lnTo>
                    <a:pt x="0" y="539750"/>
                  </a:lnTo>
                  <a:lnTo>
                    <a:pt x="361188" y="539750"/>
                  </a:lnTo>
                  <a:lnTo>
                    <a:pt x="361188" y="571500"/>
                  </a:lnTo>
                  <a:lnTo>
                    <a:pt x="424688" y="539750"/>
                  </a:lnTo>
                  <a:lnTo>
                    <a:pt x="437388" y="533400"/>
                  </a:lnTo>
                  <a:close/>
                </a:path>
                <a:path w="3941445" h="1181100">
                  <a:moveTo>
                    <a:pt x="789432" y="228600"/>
                  </a:moveTo>
                  <a:lnTo>
                    <a:pt x="757682" y="228600"/>
                  </a:lnTo>
                  <a:lnTo>
                    <a:pt x="757682" y="0"/>
                  </a:lnTo>
                  <a:lnTo>
                    <a:pt x="744982" y="0"/>
                  </a:lnTo>
                  <a:lnTo>
                    <a:pt x="744982" y="228600"/>
                  </a:lnTo>
                  <a:lnTo>
                    <a:pt x="713232" y="228600"/>
                  </a:lnTo>
                  <a:lnTo>
                    <a:pt x="751332" y="304800"/>
                  </a:lnTo>
                  <a:lnTo>
                    <a:pt x="783082" y="241300"/>
                  </a:lnTo>
                  <a:lnTo>
                    <a:pt x="789432" y="228600"/>
                  </a:lnTo>
                  <a:close/>
                </a:path>
                <a:path w="3941445" h="1181100">
                  <a:moveTo>
                    <a:pt x="1688592" y="685800"/>
                  </a:moveTo>
                  <a:lnTo>
                    <a:pt x="1675892" y="679450"/>
                  </a:lnTo>
                  <a:lnTo>
                    <a:pt x="1612392" y="647700"/>
                  </a:lnTo>
                  <a:lnTo>
                    <a:pt x="1612392" y="679450"/>
                  </a:lnTo>
                  <a:lnTo>
                    <a:pt x="1188720" y="679450"/>
                  </a:lnTo>
                  <a:lnTo>
                    <a:pt x="1188720" y="692150"/>
                  </a:lnTo>
                  <a:lnTo>
                    <a:pt x="1612392" y="692150"/>
                  </a:lnTo>
                  <a:lnTo>
                    <a:pt x="1612392" y="723900"/>
                  </a:lnTo>
                  <a:lnTo>
                    <a:pt x="1675892" y="692150"/>
                  </a:lnTo>
                  <a:lnTo>
                    <a:pt x="1688592" y="685800"/>
                  </a:lnTo>
                  <a:close/>
                </a:path>
                <a:path w="3941445" h="1181100">
                  <a:moveTo>
                    <a:pt x="2877312" y="990600"/>
                  </a:moveTo>
                  <a:lnTo>
                    <a:pt x="2864612" y="984250"/>
                  </a:lnTo>
                  <a:lnTo>
                    <a:pt x="2801112" y="952500"/>
                  </a:lnTo>
                  <a:lnTo>
                    <a:pt x="2801112" y="984250"/>
                  </a:lnTo>
                  <a:lnTo>
                    <a:pt x="2439924" y="984250"/>
                  </a:lnTo>
                  <a:lnTo>
                    <a:pt x="2439924" y="996950"/>
                  </a:lnTo>
                  <a:lnTo>
                    <a:pt x="2801112" y="996950"/>
                  </a:lnTo>
                  <a:lnTo>
                    <a:pt x="2801112" y="1028700"/>
                  </a:lnTo>
                  <a:lnTo>
                    <a:pt x="2864612" y="996950"/>
                  </a:lnTo>
                  <a:lnTo>
                    <a:pt x="2877312" y="990600"/>
                  </a:lnTo>
                  <a:close/>
                </a:path>
                <a:path w="3941445" h="1181100">
                  <a:moveTo>
                    <a:pt x="3941064" y="1143000"/>
                  </a:moveTo>
                  <a:lnTo>
                    <a:pt x="3928364" y="1136650"/>
                  </a:lnTo>
                  <a:lnTo>
                    <a:pt x="3864864" y="1104900"/>
                  </a:lnTo>
                  <a:lnTo>
                    <a:pt x="3864864" y="1136650"/>
                  </a:lnTo>
                  <a:lnTo>
                    <a:pt x="3628644" y="1136650"/>
                  </a:lnTo>
                  <a:lnTo>
                    <a:pt x="3628644" y="1149350"/>
                  </a:lnTo>
                  <a:lnTo>
                    <a:pt x="3864864" y="1149350"/>
                  </a:lnTo>
                  <a:lnTo>
                    <a:pt x="3864864" y="1181100"/>
                  </a:lnTo>
                  <a:lnTo>
                    <a:pt x="3928364" y="1149350"/>
                  </a:lnTo>
                  <a:lnTo>
                    <a:pt x="3941064" y="1143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36235" y="3982211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0"/>
                  </a:moveTo>
                  <a:lnTo>
                    <a:pt x="0" y="6858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36236" y="4325111"/>
              <a:ext cx="2752725" cy="381000"/>
            </a:xfrm>
            <a:custGeom>
              <a:avLst/>
              <a:gdLst/>
              <a:ahLst/>
              <a:cxnLst/>
              <a:rect l="l" t="t" r="r" b="b"/>
              <a:pathLst>
                <a:path w="2752725" h="381000">
                  <a:moveTo>
                    <a:pt x="1563624" y="38100"/>
                  </a:moveTo>
                  <a:lnTo>
                    <a:pt x="1550924" y="31750"/>
                  </a:lnTo>
                  <a:lnTo>
                    <a:pt x="1487424" y="0"/>
                  </a:lnTo>
                  <a:lnTo>
                    <a:pt x="148742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487424" y="44450"/>
                  </a:lnTo>
                  <a:lnTo>
                    <a:pt x="1487424" y="76200"/>
                  </a:lnTo>
                  <a:lnTo>
                    <a:pt x="1550924" y="44450"/>
                  </a:lnTo>
                  <a:lnTo>
                    <a:pt x="1563624" y="38100"/>
                  </a:lnTo>
                  <a:close/>
                </a:path>
                <a:path w="2752725" h="381000">
                  <a:moveTo>
                    <a:pt x="2752344" y="342900"/>
                  </a:moveTo>
                  <a:lnTo>
                    <a:pt x="2739644" y="336550"/>
                  </a:lnTo>
                  <a:lnTo>
                    <a:pt x="2676144" y="304800"/>
                  </a:lnTo>
                  <a:lnTo>
                    <a:pt x="2676144" y="336550"/>
                  </a:lnTo>
                  <a:lnTo>
                    <a:pt x="0" y="336550"/>
                  </a:lnTo>
                  <a:lnTo>
                    <a:pt x="0" y="349250"/>
                  </a:lnTo>
                  <a:lnTo>
                    <a:pt x="2676144" y="349250"/>
                  </a:lnTo>
                  <a:lnTo>
                    <a:pt x="2676144" y="381000"/>
                  </a:lnTo>
                  <a:lnTo>
                    <a:pt x="2739644" y="349250"/>
                  </a:lnTo>
                  <a:lnTo>
                    <a:pt x="2752344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48655" y="3753611"/>
            <a:ext cx="788035" cy="457200"/>
          </a:xfrm>
          <a:prstGeom prst="rect">
            <a:avLst/>
          </a:prstGeom>
          <a:solidFill>
            <a:srgbClr val="BDBDF5"/>
          </a:solidFill>
          <a:ln w="9144">
            <a:solidFill>
              <a:srgbClr val="000000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890"/>
              </a:spcBef>
            </a:pP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А41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99859" y="4058411"/>
            <a:ext cx="789940" cy="457200"/>
          </a:xfrm>
          <a:prstGeom prst="rect">
            <a:avLst/>
          </a:prstGeom>
          <a:solidFill>
            <a:srgbClr val="BDBDF5"/>
          </a:solidFill>
          <a:ln w="9144">
            <a:solidFill>
              <a:srgbClr val="000000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890"/>
              </a:spcBef>
            </a:pP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А42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88580" y="4363211"/>
            <a:ext cx="789940" cy="457200"/>
          </a:xfrm>
          <a:prstGeom prst="rect">
            <a:avLst/>
          </a:prstGeom>
          <a:solidFill>
            <a:srgbClr val="BDBDF5"/>
          </a:solidFill>
          <a:ln w="9144">
            <a:solidFill>
              <a:srgbClr val="000000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890"/>
              </a:spcBef>
            </a:pP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А43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90800" y="3367849"/>
            <a:ext cx="6291580" cy="2690495"/>
            <a:chOff x="2590800" y="3367849"/>
            <a:chExt cx="6291580" cy="2690495"/>
          </a:xfrm>
        </p:grpSpPr>
        <p:sp>
          <p:nvSpPr>
            <p:cNvPr id="32" name="object 32"/>
            <p:cNvSpPr/>
            <p:nvPr/>
          </p:nvSpPr>
          <p:spPr>
            <a:xfrm>
              <a:off x="4686300" y="3372611"/>
              <a:ext cx="4191000" cy="1524000"/>
            </a:xfrm>
            <a:custGeom>
              <a:avLst/>
              <a:gdLst/>
              <a:ahLst/>
              <a:cxnLst/>
              <a:rect l="l" t="t" r="r" b="b"/>
              <a:pathLst>
                <a:path w="4191000" h="1524000">
                  <a:moveTo>
                    <a:pt x="0" y="0"/>
                  </a:moveTo>
                  <a:lnTo>
                    <a:pt x="4191000" y="0"/>
                  </a:lnTo>
                </a:path>
                <a:path w="4191000" h="1524000">
                  <a:moveTo>
                    <a:pt x="4191000" y="0"/>
                  </a:moveTo>
                  <a:lnTo>
                    <a:pt x="4191000" y="1524000"/>
                  </a:lnTo>
                </a:path>
                <a:path w="4191000" h="1524000">
                  <a:moveTo>
                    <a:pt x="4191000" y="1524000"/>
                  </a:moveTo>
                  <a:lnTo>
                    <a:pt x="0" y="1524000"/>
                  </a:lnTo>
                </a:path>
                <a:path w="4191000" h="1524000">
                  <a:moveTo>
                    <a:pt x="0" y="15240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0800" y="5029199"/>
              <a:ext cx="4191000" cy="1028700"/>
            </a:xfrm>
            <a:custGeom>
              <a:avLst/>
              <a:gdLst/>
              <a:ahLst/>
              <a:cxnLst/>
              <a:rect l="l" t="t" r="r" b="b"/>
              <a:pathLst>
                <a:path w="4191000" h="1028700">
                  <a:moveTo>
                    <a:pt x="114300" y="228600"/>
                  </a:moveTo>
                  <a:lnTo>
                    <a:pt x="82550" y="228600"/>
                  </a:lnTo>
                  <a:lnTo>
                    <a:pt x="82550" y="0"/>
                  </a:lnTo>
                  <a:lnTo>
                    <a:pt x="69850" y="0"/>
                  </a:lnTo>
                  <a:lnTo>
                    <a:pt x="69850" y="228600"/>
                  </a:lnTo>
                  <a:lnTo>
                    <a:pt x="38100" y="228600"/>
                  </a:lnTo>
                  <a:lnTo>
                    <a:pt x="76200" y="304800"/>
                  </a:lnTo>
                  <a:lnTo>
                    <a:pt x="107950" y="241300"/>
                  </a:lnTo>
                  <a:lnTo>
                    <a:pt x="114300" y="228600"/>
                  </a:lnTo>
                  <a:close/>
                </a:path>
                <a:path w="4191000" h="1028700">
                  <a:moveTo>
                    <a:pt x="1066800" y="838200"/>
                  </a:moveTo>
                  <a:lnTo>
                    <a:pt x="1054100" y="831850"/>
                  </a:lnTo>
                  <a:lnTo>
                    <a:pt x="990600" y="800100"/>
                  </a:lnTo>
                  <a:lnTo>
                    <a:pt x="990600" y="831850"/>
                  </a:lnTo>
                  <a:lnTo>
                    <a:pt x="0" y="831850"/>
                  </a:lnTo>
                  <a:lnTo>
                    <a:pt x="0" y="844550"/>
                  </a:lnTo>
                  <a:lnTo>
                    <a:pt x="990600" y="844550"/>
                  </a:lnTo>
                  <a:lnTo>
                    <a:pt x="990600" y="876300"/>
                  </a:lnTo>
                  <a:lnTo>
                    <a:pt x="1054100" y="844550"/>
                  </a:lnTo>
                  <a:lnTo>
                    <a:pt x="1066800" y="838200"/>
                  </a:lnTo>
                  <a:close/>
                </a:path>
                <a:path w="4191000" h="1028700">
                  <a:moveTo>
                    <a:pt x="1066800" y="609600"/>
                  </a:moveTo>
                  <a:lnTo>
                    <a:pt x="1054100" y="603250"/>
                  </a:lnTo>
                  <a:lnTo>
                    <a:pt x="990600" y="571500"/>
                  </a:lnTo>
                  <a:lnTo>
                    <a:pt x="990600" y="603250"/>
                  </a:lnTo>
                  <a:lnTo>
                    <a:pt x="533400" y="603250"/>
                  </a:lnTo>
                  <a:lnTo>
                    <a:pt x="533400" y="615950"/>
                  </a:lnTo>
                  <a:lnTo>
                    <a:pt x="990600" y="615950"/>
                  </a:lnTo>
                  <a:lnTo>
                    <a:pt x="990600" y="647700"/>
                  </a:lnTo>
                  <a:lnTo>
                    <a:pt x="1054100" y="615950"/>
                  </a:lnTo>
                  <a:lnTo>
                    <a:pt x="1066800" y="609600"/>
                  </a:lnTo>
                  <a:close/>
                </a:path>
                <a:path w="4191000" h="1028700">
                  <a:moveTo>
                    <a:pt x="2743200" y="838200"/>
                  </a:moveTo>
                  <a:lnTo>
                    <a:pt x="2730500" y="831850"/>
                  </a:lnTo>
                  <a:lnTo>
                    <a:pt x="2667000" y="800100"/>
                  </a:lnTo>
                  <a:lnTo>
                    <a:pt x="2667000" y="831850"/>
                  </a:lnTo>
                  <a:lnTo>
                    <a:pt x="2057400" y="831850"/>
                  </a:lnTo>
                  <a:lnTo>
                    <a:pt x="2057400" y="844550"/>
                  </a:lnTo>
                  <a:lnTo>
                    <a:pt x="2667000" y="844550"/>
                  </a:lnTo>
                  <a:lnTo>
                    <a:pt x="2667000" y="876300"/>
                  </a:lnTo>
                  <a:lnTo>
                    <a:pt x="2730500" y="844550"/>
                  </a:lnTo>
                  <a:lnTo>
                    <a:pt x="2743200" y="838200"/>
                  </a:lnTo>
                  <a:close/>
                </a:path>
                <a:path w="4191000" h="1028700">
                  <a:moveTo>
                    <a:pt x="4191000" y="990600"/>
                  </a:moveTo>
                  <a:lnTo>
                    <a:pt x="4178300" y="984250"/>
                  </a:lnTo>
                  <a:lnTo>
                    <a:pt x="4114800" y="952500"/>
                  </a:lnTo>
                  <a:lnTo>
                    <a:pt x="4114800" y="984250"/>
                  </a:lnTo>
                  <a:lnTo>
                    <a:pt x="3733800" y="984250"/>
                  </a:lnTo>
                  <a:lnTo>
                    <a:pt x="3733800" y="996950"/>
                  </a:lnTo>
                  <a:lnTo>
                    <a:pt x="4114800" y="996950"/>
                  </a:lnTo>
                  <a:lnTo>
                    <a:pt x="4114800" y="1028700"/>
                  </a:lnTo>
                  <a:lnTo>
                    <a:pt x="4178300" y="996950"/>
                  </a:lnTo>
                  <a:lnTo>
                    <a:pt x="4191000" y="990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063483" y="3448811"/>
            <a:ext cx="563880" cy="4572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75"/>
              </a:spcBef>
            </a:pPr>
            <a:r>
              <a:rPr sz="2400" spc="-25" dirty="0">
                <a:latin typeface="Times New Roman"/>
                <a:cs typeface="Times New Roman"/>
              </a:rPr>
              <a:t>А4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09800" y="5334000"/>
            <a:ext cx="914400" cy="381000"/>
          </a:xfrm>
          <a:prstGeom prst="rect">
            <a:avLst/>
          </a:prstGeom>
          <a:solidFill>
            <a:srgbClr val="BDBDF5"/>
          </a:solidFill>
          <a:ln w="914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67640">
              <a:lnSpc>
                <a:spcPct val="100000"/>
              </a:lnSpc>
              <a:spcBef>
                <a:spcPts val="305"/>
              </a:spcBef>
            </a:pP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А421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57600" y="5562600"/>
            <a:ext cx="990600" cy="381000"/>
          </a:xfrm>
          <a:prstGeom prst="rect">
            <a:avLst/>
          </a:prstGeom>
          <a:solidFill>
            <a:srgbClr val="BDBDF5"/>
          </a:solidFill>
          <a:ln w="914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305"/>
              </a:spcBef>
            </a:pP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А422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34000" y="5791200"/>
            <a:ext cx="990600" cy="381000"/>
          </a:xfrm>
          <a:prstGeom prst="rect">
            <a:avLst/>
          </a:prstGeom>
          <a:solidFill>
            <a:srgbClr val="BDBDF5"/>
          </a:solidFill>
          <a:ln w="914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305"/>
              </a:spcBef>
            </a:pP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А423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057400" y="4953000"/>
            <a:ext cx="4876800" cy="1295400"/>
          </a:xfrm>
          <a:custGeom>
            <a:avLst/>
            <a:gdLst/>
            <a:ahLst/>
            <a:cxnLst/>
            <a:rect l="l" t="t" r="r" b="b"/>
            <a:pathLst>
              <a:path w="4876800" h="1295400">
                <a:moveTo>
                  <a:pt x="0" y="0"/>
                </a:moveTo>
                <a:lnTo>
                  <a:pt x="4876800" y="0"/>
                </a:lnTo>
              </a:path>
              <a:path w="4876800" h="1295400">
                <a:moveTo>
                  <a:pt x="4876800" y="0"/>
                </a:moveTo>
                <a:lnTo>
                  <a:pt x="4876800" y="1295400"/>
                </a:lnTo>
              </a:path>
              <a:path w="4876800" h="1295400">
                <a:moveTo>
                  <a:pt x="4876800" y="1295400"/>
                </a:moveTo>
                <a:lnTo>
                  <a:pt x="0" y="1295400"/>
                </a:lnTo>
              </a:path>
              <a:path w="4876800" h="1295400">
                <a:moveTo>
                  <a:pt x="0" y="129540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791200" y="5029200"/>
            <a:ext cx="914400" cy="4572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2400" spc="-25" dirty="0">
                <a:latin typeface="Times New Roman"/>
                <a:cs typeface="Times New Roman"/>
              </a:rPr>
              <a:t>А42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74394" y="3758565"/>
            <a:ext cx="257619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Верхняя</a:t>
            </a:r>
            <a:r>
              <a:rPr sz="2000" spc="-10" dirty="0">
                <a:latin typeface="Times New Roman"/>
                <a:cs typeface="Times New Roman"/>
              </a:rPr>
              <a:t> диаграмма </a:t>
            </a:r>
            <a:r>
              <a:rPr sz="2000" dirty="0">
                <a:latin typeface="Times New Roman"/>
                <a:cs typeface="Times New Roman"/>
              </a:rPr>
              <a:t>является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родительской </a:t>
            </a:r>
            <a:r>
              <a:rPr sz="2000" dirty="0">
                <a:latin typeface="Times New Roman"/>
                <a:cs typeface="Times New Roman"/>
              </a:rPr>
              <a:t>для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нижней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диаграммы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510027" y="3348228"/>
            <a:ext cx="2143125" cy="1000125"/>
            <a:chOff x="2510027" y="3348228"/>
            <a:chExt cx="2143125" cy="1000125"/>
          </a:xfrm>
        </p:grpSpPr>
        <p:sp>
          <p:nvSpPr>
            <p:cNvPr id="42" name="object 42"/>
            <p:cNvSpPr/>
            <p:nvPr/>
          </p:nvSpPr>
          <p:spPr>
            <a:xfrm>
              <a:off x="2514599" y="3352800"/>
              <a:ext cx="152400" cy="457200"/>
            </a:xfrm>
            <a:custGeom>
              <a:avLst/>
              <a:gdLst/>
              <a:ahLst/>
              <a:cxnLst/>
              <a:rect l="l" t="t" r="r" b="b"/>
              <a:pathLst>
                <a:path w="152400" h="457200">
                  <a:moveTo>
                    <a:pt x="7620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457200"/>
                  </a:lnTo>
                  <a:lnTo>
                    <a:pt x="114300" y="457200"/>
                  </a:lnTo>
                  <a:lnTo>
                    <a:pt x="114300" y="114300"/>
                  </a:lnTo>
                  <a:lnTo>
                    <a:pt x="152400" y="1143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5C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14599" y="3352800"/>
              <a:ext cx="152400" cy="457200"/>
            </a:xfrm>
            <a:custGeom>
              <a:avLst/>
              <a:gdLst/>
              <a:ahLst/>
              <a:cxnLst/>
              <a:rect l="l" t="t" r="r" b="b"/>
              <a:pathLst>
                <a:path w="152400" h="457200">
                  <a:moveTo>
                    <a:pt x="0" y="114300"/>
                  </a:moveTo>
                  <a:lnTo>
                    <a:pt x="76200" y="0"/>
                  </a:lnTo>
                  <a:lnTo>
                    <a:pt x="152400" y="114300"/>
                  </a:lnTo>
                  <a:lnTo>
                    <a:pt x="114300" y="114300"/>
                  </a:lnTo>
                  <a:lnTo>
                    <a:pt x="114300" y="457200"/>
                  </a:lnTo>
                  <a:lnTo>
                    <a:pt x="38100" y="457200"/>
                  </a:lnTo>
                  <a:lnTo>
                    <a:pt x="38100" y="114300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114800" y="4191000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400050" y="0"/>
                  </a:moveTo>
                  <a:lnTo>
                    <a:pt x="400050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400050" y="114300"/>
                  </a:lnTo>
                  <a:lnTo>
                    <a:pt x="400050" y="152400"/>
                  </a:lnTo>
                  <a:lnTo>
                    <a:pt x="533400" y="762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5C5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14800" y="4191000"/>
              <a:ext cx="533400" cy="152400"/>
            </a:xfrm>
            <a:custGeom>
              <a:avLst/>
              <a:gdLst/>
              <a:ahLst/>
              <a:cxnLst/>
              <a:rect l="l" t="t" r="r" b="b"/>
              <a:pathLst>
                <a:path w="533400" h="152400">
                  <a:moveTo>
                    <a:pt x="0" y="38100"/>
                  </a:moveTo>
                  <a:lnTo>
                    <a:pt x="400050" y="38100"/>
                  </a:lnTo>
                  <a:lnTo>
                    <a:pt x="400050" y="0"/>
                  </a:lnTo>
                  <a:lnTo>
                    <a:pt x="533400" y="76200"/>
                  </a:lnTo>
                  <a:lnTo>
                    <a:pt x="400050" y="152400"/>
                  </a:lnTo>
                  <a:lnTo>
                    <a:pt x="400050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7094" y="1969923"/>
            <a:ext cx="6363335" cy="409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2400">
              <a:lnSpc>
                <a:spcPts val="1985"/>
              </a:lnSpc>
            </a:pPr>
            <a:r>
              <a:rPr sz="2000" spc="-10" dirty="0">
                <a:latin typeface="Times New Roman"/>
                <a:cs typeface="Times New Roman"/>
              </a:rPr>
              <a:t>Родительский</a:t>
            </a:r>
            <a:endParaRPr sz="2000">
              <a:latin typeface="Times New Roman"/>
              <a:cs typeface="Times New Roman"/>
            </a:endParaRPr>
          </a:p>
          <a:p>
            <a:pPr marR="594995" algn="ctr">
              <a:lnSpc>
                <a:spcPts val="2680"/>
              </a:lnSpc>
              <a:tabLst>
                <a:tab pos="2667000" algn="l"/>
              </a:tabLst>
            </a:pPr>
            <a:r>
              <a:rPr sz="3600" spc="-37" baseline="-37037" dirty="0">
                <a:solidFill>
                  <a:srgbClr val="FFFFFF"/>
                </a:solidFill>
                <a:latin typeface="Times New Roman"/>
                <a:cs typeface="Times New Roman"/>
              </a:rPr>
              <a:t>А11</a:t>
            </a:r>
            <a:r>
              <a:rPr sz="3600" baseline="-37037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latin typeface="Times New Roman"/>
                <a:cs typeface="Times New Roman"/>
              </a:rPr>
              <a:t>блок</a:t>
            </a:r>
            <a:endParaRPr sz="2000">
              <a:latin typeface="Times New Roman"/>
              <a:cs typeface="Times New Roman"/>
            </a:endParaRPr>
          </a:p>
          <a:p>
            <a:pPr marL="259079" algn="ctr">
              <a:lnSpc>
                <a:spcPct val="100000"/>
              </a:lnSpc>
              <a:spcBef>
                <a:spcPts val="1100"/>
              </a:spcBef>
            </a:pP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А12</a:t>
            </a:r>
            <a:endParaRPr sz="2400">
              <a:latin typeface="Times New Roman"/>
              <a:cs typeface="Times New Roman"/>
            </a:endParaRPr>
          </a:p>
          <a:p>
            <a:pPr marL="990600">
              <a:lnSpc>
                <a:spcPct val="100000"/>
              </a:lnSpc>
              <a:spcBef>
                <a:spcPts val="125"/>
              </a:spcBef>
              <a:tabLst>
                <a:tab pos="4648200" algn="l"/>
              </a:tabLst>
            </a:pPr>
            <a:r>
              <a:rPr sz="3600" spc="-37" baseline="-27777" dirty="0">
                <a:latin typeface="Times New Roman"/>
                <a:cs typeface="Times New Roman"/>
              </a:rPr>
              <a:t>А1</a:t>
            </a:r>
            <a:r>
              <a:rPr sz="3600" baseline="-27777" dirty="0"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А13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ts val="2840"/>
              </a:lnSpc>
              <a:tabLst>
                <a:tab pos="1294765" algn="l"/>
              </a:tabLst>
            </a:pPr>
            <a:r>
              <a:rPr sz="3600" spc="-37" baseline="-9259" dirty="0">
                <a:latin typeface="Times New Roman"/>
                <a:cs typeface="Times New Roman"/>
              </a:rPr>
              <a:t>А12</a:t>
            </a:r>
            <a:r>
              <a:rPr sz="3600" baseline="-9259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Times New Roman"/>
                <a:cs typeface="Times New Roman"/>
              </a:rPr>
              <a:t>Эта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управляющая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дуга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переносится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с</a:t>
            </a:r>
            <a:endParaRPr sz="2000">
              <a:latin typeface="Times New Roman"/>
              <a:cs typeface="Times New Roman"/>
            </a:endParaRPr>
          </a:p>
          <a:p>
            <a:pPr marL="990600">
              <a:lnSpc>
                <a:spcPts val="2360"/>
              </a:lnSpc>
              <a:tabLst>
                <a:tab pos="3124200" algn="l"/>
              </a:tabLst>
            </a:pPr>
            <a:r>
              <a:rPr sz="3000" spc="-30" baseline="-33333" dirty="0">
                <a:solidFill>
                  <a:srgbClr val="FFFFFF"/>
                </a:solidFill>
                <a:latin typeface="Times New Roman"/>
                <a:cs typeface="Times New Roman"/>
              </a:rPr>
              <a:t>А121</a:t>
            </a:r>
            <a:r>
              <a:rPr sz="3000" baseline="-3333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latin typeface="Times New Roman"/>
                <a:cs typeface="Times New Roman"/>
              </a:rPr>
              <a:t>родительской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диаграммы</a:t>
            </a:r>
            <a:endParaRPr sz="2000">
              <a:latin typeface="Times New Roman"/>
              <a:cs typeface="Times New Roman"/>
            </a:endParaRPr>
          </a:p>
          <a:p>
            <a:pPr marR="147320" algn="ctr">
              <a:lnSpc>
                <a:spcPts val="2100"/>
              </a:lnSpc>
              <a:spcBef>
                <a:spcPts val="2400"/>
              </a:spcBef>
            </a:pP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А122</a:t>
            </a:r>
            <a:endParaRPr sz="2000">
              <a:latin typeface="Times New Roman"/>
              <a:cs typeface="Times New Roman"/>
            </a:endParaRPr>
          </a:p>
          <a:p>
            <a:pPr marL="76200">
              <a:lnSpc>
                <a:spcPts val="2100"/>
              </a:lnSpc>
            </a:pPr>
            <a:r>
              <a:rPr sz="2000" dirty="0">
                <a:latin typeface="Times New Roman"/>
                <a:cs typeface="Times New Roman"/>
              </a:rPr>
              <a:t>Эта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входная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дуга</a:t>
            </a:r>
            <a:endParaRPr sz="20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  <a:tabLst>
                <a:tab pos="4648200" algn="l"/>
              </a:tabLst>
            </a:pPr>
            <a:r>
              <a:rPr sz="2000" dirty="0">
                <a:latin typeface="Times New Roman"/>
                <a:cs typeface="Times New Roman"/>
              </a:rPr>
              <a:t>переносится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с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род.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3000" spc="-30" baseline="16666" dirty="0">
                <a:solidFill>
                  <a:srgbClr val="FFFFFF"/>
                </a:solidFill>
                <a:latin typeface="Times New Roman"/>
                <a:cs typeface="Times New Roman"/>
              </a:rPr>
              <a:t>А123</a:t>
            </a:r>
            <a:endParaRPr sz="3000" baseline="16666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tabLst>
                <a:tab pos="1828800" algn="l"/>
              </a:tabLst>
            </a:pPr>
            <a:r>
              <a:rPr sz="2000" spc="-10" dirty="0">
                <a:latin typeface="Times New Roman"/>
                <a:cs typeface="Times New Roman"/>
              </a:rPr>
              <a:t>Диаграммы.</a:t>
            </a:r>
            <a:r>
              <a:rPr sz="2000" dirty="0">
                <a:latin typeface="Times New Roman"/>
                <a:cs typeface="Times New Roman"/>
              </a:rPr>
              <a:t>	Эта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дуга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продолжается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на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род.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диаграмме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62200" y="2133600"/>
              <a:ext cx="914400" cy="685800"/>
            </a:xfrm>
            <a:custGeom>
              <a:avLst/>
              <a:gdLst/>
              <a:ahLst/>
              <a:cxnLst/>
              <a:rect l="l" t="t" r="r" b="b"/>
              <a:pathLst>
                <a:path w="914400" h="685800">
                  <a:moveTo>
                    <a:pt x="914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914400" y="6858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BDB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2200" y="2133600"/>
              <a:ext cx="914400" cy="685800"/>
            </a:xfrm>
            <a:custGeom>
              <a:avLst/>
              <a:gdLst/>
              <a:ahLst/>
              <a:cxnLst/>
              <a:rect l="l" t="t" r="r" b="b"/>
              <a:pathLst>
                <a:path w="914400" h="685800">
                  <a:moveTo>
                    <a:pt x="0" y="685800"/>
                  </a:moveTo>
                  <a:lnTo>
                    <a:pt x="914400" y="6858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14800" y="2438400"/>
              <a:ext cx="914400" cy="685800"/>
            </a:xfrm>
            <a:custGeom>
              <a:avLst/>
              <a:gdLst/>
              <a:ahLst/>
              <a:cxnLst/>
              <a:rect l="l" t="t" r="r" b="b"/>
              <a:pathLst>
                <a:path w="914400" h="685800">
                  <a:moveTo>
                    <a:pt x="914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914400" y="6858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BDB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4800" y="2438400"/>
              <a:ext cx="914400" cy="685800"/>
            </a:xfrm>
            <a:custGeom>
              <a:avLst/>
              <a:gdLst/>
              <a:ahLst/>
              <a:cxnLst/>
              <a:rect l="l" t="t" r="r" b="b"/>
              <a:pathLst>
                <a:path w="914400" h="685800">
                  <a:moveTo>
                    <a:pt x="0" y="685800"/>
                  </a:moveTo>
                  <a:lnTo>
                    <a:pt x="914400" y="6858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91200" y="2819400"/>
              <a:ext cx="838200" cy="685800"/>
            </a:xfrm>
            <a:custGeom>
              <a:avLst/>
              <a:gdLst/>
              <a:ahLst/>
              <a:cxnLst/>
              <a:rect l="l" t="t" r="r" b="b"/>
              <a:pathLst>
                <a:path w="838200" h="685800">
                  <a:moveTo>
                    <a:pt x="838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838200" y="6858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BDB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1200" y="2819400"/>
              <a:ext cx="838200" cy="685800"/>
            </a:xfrm>
            <a:custGeom>
              <a:avLst/>
              <a:gdLst/>
              <a:ahLst/>
              <a:cxnLst/>
              <a:rect l="l" t="t" r="r" b="b"/>
              <a:pathLst>
                <a:path w="838200" h="685800">
                  <a:moveTo>
                    <a:pt x="0" y="685800"/>
                  </a:moveTo>
                  <a:lnTo>
                    <a:pt x="838200" y="6858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29200" y="2857500"/>
              <a:ext cx="762000" cy="76200"/>
            </a:xfrm>
            <a:custGeom>
              <a:avLst/>
              <a:gdLst/>
              <a:ahLst/>
              <a:cxnLst/>
              <a:rect l="l" t="t" r="r" b="b"/>
              <a:pathLst>
                <a:path w="762000" h="76200">
                  <a:moveTo>
                    <a:pt x="685800" y="0"/>
                  </a:moveTo>
                  <a:lnTo>
                    <a:pt x="685800" y="76200"/>
                  </a:lnTo>
                  <a:lnTo>
                    <a:pt x="749300" y="44450"/>
                  </a:lnTo>
                  <a:lnTo>
                    <a:pt x="698500" y="44450"/>
                  </a:lnTo>
                  <a:lnTo>
                    <a:pt x="698500" y="31750"/>
                  </a:lnTo>
                  <a:lnTo>
                    <a:pt x="749300" y="31750"/>
                  </a:lnTo>
                  <a:lnTo>
                    <a:pt x="685800" y="0"/>
                  </a:lnTo>
                  <a:close/>
                </a:path>
                <a:path w="762000" h="76200">
                  <a:moveTo>
                    <a:pt x="685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762000" h="76200">
                  <a:moveTo>
                    <a:pt x="749300" y="31750"/>
                  </a:moveTo>
                  <a:lnTo>
                    <a:pt x="698500" y="31750"/>
                  </a:lnTo>
                  <a:lnTo>
                    <a:pt x="698500" y="44450"/>
                  </a:lnTo>
                  <a:lnTo>
                    <a:pt x="749300" y="44450"/>
                  </a:lnTo>
                  <a:lnTo>
                    <a:pt x="762000" y="38100"/>
                  </a:lnTo>
                  <a:lnTo>
                    <a:pt x="749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600" y="22098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0" y="0"/>
                  </a:moveTo>
                  <a:lnTo>
                    <a:pt x="12192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2209800"/>
              <a:ext cx="76200" cy="228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76600" y="2628900"/>
              <a:ext cx="838200" cy="76200"/>
            </a:xfrm>
            <a:custGeom>
              <a:avLst/>
              <a:gdLst/>
              <a:ahLst/>
              <a:cxnLst/>
              <a:rect l="l" t="t" r="r" b="b"/>
              <a:pathLst>
                <a:path w="838200" h="76200">
                  <a:moveTo>
                    <a:pt x="762000" y="0"/>
                  </a:moveTo>
                  <a:lnTo>
                    <a:pt x="762000" y="76200"/>
                  </a:lnTo>
                  <a:lnTo>
                    <a:pt x="825500" y="44450"/>
                  </a:lnTo>
                  <a:lnTo>
                    <a:pt x="774700" y="44450"/>
                  </a:lnTo>
                  <a:lnTo>
                    <a:pt x="774700" y="31750"/>
                  </a:lnTo>
                  <a:lnTo>
                    <a:pt x="825500" y="31750"/>
                  </a:lnTo>
                  <a:lnTo>
                    <a:pt x="762000" y="0"/>
                  </a:lnTo>
                  <a:close/>
                </a:path>
                <a:path w="838200" h="76200">
                  <a:moveTo>
                    <a:pt x="7620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838200" h="76200">
                  <a:moveTo>
                    <a:pt x="825500" y="31750"/>
                  </a:moveTo>
                  <a:lnTo>
                    <a:pt x="774700" y="31750"/>
                  </a:lnTo>
                  <a:lnTo>
                    <a:pt x="774700" y="44450"/>
                  </a:lnTo>
                  <a:lnTo>
                    <a:pt x="825500" y="44450"/>
                  </a:lnTo>
                  <a:lnTo>
                    <a:pt x="838200" y="38100"/>
                  </a:lnTo>
                  <a:lnTo>
                    <a:pt x="8255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57400" y="1905000"/>
              <a:ext cx="5181600" cy="1828800"/>
            </a:xfrm>
            <a:custGeom>
              <a:avLst/>
              <a:gdLst/>
              <a:ahLst/>
              <a:cxnLst/>
              <a:rect l="l" t="t" r="r" b="b"/>
              <a:pathLst>
                <a:path w="5181600" h="1828800">
                  <a:moveTo>
                    <a:pt x="0" y="0"/>
                  </a:moveTo>
                  <a:lnTo>
                    <a:pt x="5181600" y="0"/>
                  </a:lnTo>
                </a:path>
                <a:path w="5181600" h="1828800">
                  <a:moveTo>
                    <a:pt x="5181600" y="0"/>
                  </a:moveTo>
                  <a:lnTo>
                    <a:pt x="5181600" y="1828800"/>
                  </a:lnTo>
                </a:path>
                <a:path w="5181600" h="1828800">
                  <a:moveTo>
                    <a:pt x="5181600" y="1828800"/>
                  </a:moveTo>
                  <a:lnTo>
                    <a:pt x="0" y="1828800"/>
                  </a:lnTo>
                </a:path>
                <a:path w="5181600" h="1828800">
                  <a:moveTo>
                    <a:pt x="0" y="18288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86000" y="3200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457200"/>
                  </a:moveTo>
                  <a:lnTo>
                    <a:pt x="609600" y="457200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29200" y="2133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48000" y="4495800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0" y="0"/>
                  </a:moveTo>
                  <a:lnTo>
                    <a:pt x="99060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3600" y="4343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400" y="4572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BDB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33600" y="4343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0" y="457200"/>
                  </a:moveTo>
                  <a:lnTo>
                    <a:pt x="914400" y="4572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86200" y="48006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14400" y="4572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BDB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86200" y="48006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0" y="457200"/>
                  </a:moveTo>
                  <a:lnTo>
                    <a:pt x="914400" y="4572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15000" y="5257800"/>
              <a:ext cx="990600" cy="457200"/>
            </a:xfrm>
            <a:custGeom>
              <a:avLst/>
              <a:gdLst/>
              <a:ahLst/>
              <a:cxnLst/>
              <a:rect l="l" t="t" r="r" b="b"/>
              <a:pathLst>
                <a:path w="990600" h="457200">
                  <a:moveTo>
                    <a:pt x="9906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990600" y="4572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BDB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15000" y="5257800"/>
              <a:ext cx="990600" cy="457200"/>
            </a:xfrm>
            <a:custGeom>
              <a:avLst/>
              <a:gdLst/>
              <a:ahLst/>
              <a:cxnLst/>
              <a:rect l="l" t="t" r="r" b="b"/>
              <a:pathLst>
                <a:path w="990600" h="457200">
                  <a:moveTo>
                    <a:pt x="0" y="457200"/>
                  </a:moveTo>
                  <a:lnTo>
                    <a:pt x="990600" y="457200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76500" y="3962400"/>
              <a:ext cx="4838700" cy="1562100"/>
            </a:xfrm>
            <a:custGeom>
              <a:avLst/>
              <a:gdLst/>
              <a:ahLst/>
              <a:cxnLst/>
              <a:rect l="l" t="t" r="r" b="b"/>
              <a:pathLst>
                <a:path w="4838700" h="1562100">
                  <a:moveTo>
                    <a:pt x="76200" y="304800"/>
                  </a:moveTo>
                  <a:lnTo>
                    <a:pt x="44450" y="304800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304800"/>
                  </a:lnTo>
                  <a:lnTo>
                    <a:pt x="0" y="304800"/>
                  </a:lnTo>
                  <a:lnTo>
                    <a:pt x="38100" y="381000"/>
                  </a:lnTo>
                  <a:lnTo>
                    <a:pt x="69850" y="317500"/>
                  </a:lnTo>
                  <a:lnTo>
                    <a:pt x="76200" y="304800"/>
                  </a:lnTo>
                  <a:close/>
                </a:path>
                <a:path w="4838700" h="1562100">
                  <a:moveTo>
                    <a:pt x="1409700" y="1143000"/>
                  </a:moveTo>
                  <a:lnTo>
                    <a:pt x="1397000" y="1136650"/>
                  </a:lnTo>
                  <a:lnTo>
                    <a:pt x="1333500" y="1104900"/>
                  </a:lnTo>
                  <a:lnTo>
                    <a:pt x="1333500" y="1136650"/>
                  </a:lnTo>
                  <a:lnTo>
                    <a:pt x="342900" y="1136650"/>
                  </a:lnTo>
                  <a:lnTo>
                    <a:pt x="342900" y="1149350"/>
                  </a:lnTo>
                  <a:lnTo>
                    <a:pt x="1333500" y="1149350"/>
                  </a:lnTo>
                  <a:lnTo>
                    <a:pt x="1333500" y="1181100"/>
                  </a:lnTo>
                  <a:lnTo>
                    <a:pt x="1397000" y="1149350"/>
                  </a:lnTo>
                  <a:lnTo>
                    <a:pt x="1409700" y="1143000"/>
                  </a:lnTo>
                  <a:close/>
                </a:path>
                <a:path w="4838700" h="1562100">
                  <a:moveTo>
                    <a:pt x="1828800" y="762000"/>
                  </a:moveTo>
                  <a:lnTo>
                    <a:pt x="1797050" y="762000"/>
                  </a:lnTo>
                  <a:lnTo>
                    <a:pt x="1797050" y="533400"/>
                  </a:lnTo>
                  <a:lnTo>
                    <a:pt x="1784350" y="533400"/>
                  </a:lnTo>
                  <a:lnTo>
                    <a:pt x="1784350" y="762000"/>
                  </a:lnTo>
                  <a:lnTo>
                    <a:pt x="1752600" y="762000"/>
                  </a:lnTo>
                  <a:lnTo>
                    <a:pt x="1790700" y="838200"/>
                  </a:lnTo>
                  <a:lnTo>
                    <a:pt x="1822450" y="774700"/>
                  </a:lnTo>
                  <a:lnTo>
                    <a:pt x="1828800" y="762000"/>
                  </a:lnTo>
                  <a:close/>
                </a:path>
                <a:path w="4838700" h="1562100">
                  <a:moveTo>
                    <a:pt x="4838700" y="1524000"/>
                  </a:moveTo>
                  <a:lnTo>
                    <a:pt x="4826000" y="1517650"/>
                  </a:lnTo>
                  <a:lnTo>
                    <a:pt x="4762500" y="1485900"/>
                  </a:lnTo>
                  <a:lnTo>
                    <a:pt x="4762500" y="1517650"/>
                  </a:lnTo>
                  <a:lnTo>
                    <a:pt x="4229100" y="1517650"/>
                  </a:lnTo>
                  <a:lnTo>
                    <a:pt x="4229100" y="1530350"/>
                  </a:lnTo>
                  <a:lnTo>
                    <a:pt x="4762500" y="1530350"/>
                  </a:lnTo>
                  <a:lnTo>
                    <a:pt x="4762500" y="1562100"/>
                  </a:lnTo>
                  <a:lnTo>
                    <a:pt x="4826000" y="1530350"/>
                  </a:lnTo>
                  <a:lnTo>
                    <a:pt x="4838700" y="1524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00600" y="4953000"/>
              <a:ext cx="1371600" cy="0"/>
            </a:xfrm>
            <a:custGeom>
              <a:avLst/>
              <a:gdLst/>
              <a:ahLst/>
              <a:cxnLst/>
              <a:rect l="l" t="t" r="r" b="b"/>
              <a:pathLst>
                <a:path w="1371600">
                  <a:moveTo>
                    <a:pt x="0" y="0"/>
                  </a:moveTo>
                  <a:lnTo>
                    <a:pt x="13716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34100" y="4953000"/>
              <a:ext cx="76200" cy="304800"/>
            </a:xfrm>
            <a:custGeom>
              <a:avLst/>
              <a:gdLst/>
              <a:ahLst/>
              <a:cxnLst/>
              <a:rect l="l" t="t" r="r" b="b"/>
              <a:pathLst>
                <a:path w="76200" h="304800">
                  <a:moveTo>
                    <a:pt x="31750" y="228600"/>
                  </a:moveTo>
                  <a:lnTo>
                    <a:pt x="0" y="228600"/>
                  </a:lnTo>
                  <a:lnTo>
                    <a:pt x="38100" y="304800"/>
                  </a:lnTo>
                  <a:lnTo>
                    <a:pt x="69850" y="241300"/>
                  </a:lnTo>
                  <a:lnTo>
                    <a:pt x="31750" y="241300"/>
                  </a:lnTo>
                  <a:lnTo>
                    <a:pt x="31750" y="228600"/>
                  </a:lnTo>
                  <a:close/>
                </a:path>
                <a:path w="76200" h="304800">
                  <a:moveTo>
                    <a:pt x="44450" y="0"/>
                  </a:moveTo>
                  <a:lnTo>
                    <a:pt x="31750" y="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0"/>
                  </a:lnTo>
                  <a:close/>
                </a:path>
                <a:path w="76200" h="304800">
                  <a:moveTo>
                    <a:pt x="76200" y="228600"/>
                  </a:moveTo>
                  <a:lnTo>
                    <a:pt x="44450" y="228600"/>
                  </a:lnTo>
                  <a:lnTo>
                    <a:pt x="44450" y="241300"/>
                  </a:lnTo>
                  <a:lnTo>
                    <a:pt x="69850" y="241300"/>
                  </a:lnTo>
                  <a:lnTo>
                    <a:pt x="76200" y="228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9200" y="3886200"/>
              <a:ext cx="6705600" cy="2286000"/>
            </a:xfrm>
            <a:custGeom>
              <a:avLst/>
              <a:gdLst/>
              <a:ahLst/>
              <a:cxnLst/>
              <a:rect l="l" t="t" r="r" b="b"/>
              <a:pathLst>
                <a:path w="6705600" h="2286000">
                  <a:moveTo>
                    <a:pt x="0" y="0"/>
                  </a:moveTo>
                  <a:lnTo>
                    <a:pt x="6705600" y="0"/>
                  </a:lnTo>
                </a:path>
                <a:path w="6705600" h="2286000">
                  <a:moveTo>
                    <a:pt x="6705600" y="0"/>
                  </a:moveTo>
                  <a:lnTo>
                    <a:pt x="6705600" y="2286000"/>
                  </a:lnTo>
                </a:path>
                <a:path w="6705600" h="2286000">
                  <a:moveTo>
                    <a:pt x="6705600" y="2286000"/>
                  </a:moveTo>
                  <a:lnTo>
                    <a:pt x="0" y="2286000"/>
                  </a:lnTo>
                </a:path>
                <a:path w="6705600" h="2286000">
                  <a:moveTo>
                    <a:pt x="0" y="22860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95400" y="396240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0" y="457200"/>
                  </a:moveTo>
                  <a:lnTo>
                    <a:pt x="762000" y="4572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567" y="1668779"/>
            <a:ext cx="7488935" cy="4640580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222654" y="380492"/>
            <a:ext cx="5779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Декомпозиция</a:t>
            </a:r>
            <a:r>
              <a:rPr sz="4000" b="1" spc="-204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94002" y="1624710"/>
            <a:ext cx="3657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Тоннельные </a:t>
            </a:r>
            <a:r>
              <a:rPr sz="3600" b="1" spc="-20" dirty="0">
                <a:latin typeface="Times New Roman"/>
                <a:cs typeface="Times New Roman"/>
              </a:rPr>
              <a:t>дуги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2564892"/>
            <a:ext cx="4608576" cy="1217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90319" y="4309948"/>
            <a:ext cx="71818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Вновь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внесенные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граничные стрелки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</a:t>
            </a:r>
            <a:r>
              <a:rPr sz="2400" spc="-10" dirty="0">
                <a:latin typeface="Times New Roman"/>
                <a:cs typeface="Times New Roman"/>
              </a:rPr>
              <a:t> диаграмме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Times New Roman"/>
                <a:cs typeface="Times New Roman"/>
              </a:rPr>
              <a:t>декомпозиции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нижнего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уровня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изображаются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в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квадратных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скобках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автоматически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не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появляются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на </a:t>
            </a:r>
            <a:r>
              <a:rPr sz="2400" dirty="0">
                <a:latin typeface="Times New Roman"/>
                <a:cs typeface="Times New Roman"/>
              </a:rPr>
              <a:t>диаграмме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верхнего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уровня.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22654" y="380492"/>
            <a:ext cx="5779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Декомпозиция</a:t>
            </a:r>
            <a:r>
              <a:rPr sz="4000" b="1" spc="-204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891" y="1453896"/>
              <a:ext cx="5315712" cy="789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24" y="2104644"/>
              <a:ext cx="536448" cy="5593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2183" y="1965960"/>
              <a:ext cx="6217920" cy="789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791" y="2392679"/>
              <a:ext cx="7533132" cy="789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3791" y="2819400"/>
              <a:ext cx="4675632" cy="7894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24" y="3470147"/>
              <a:ext cx="536448" cy="5593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2183" y="3331464"/>
              <a:ext cx="6589776" cy="7894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791" y="3758184"/>
              <a:ext cx="7569708" cy="7894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791" y="4184903"/>
              <a:ext cx="3683508" cy="78943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48867" y="1459509"/>
            <a:ext cx="7388225" cy="32696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latin typeface="Times New Roman"/>
                <a:cs typeface="Times New Roman"/>
              </a:rPr>
              <a:t>Дуга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"входит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тоннель",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если:</a:t>
            </a:r>
            <a:endParaRPr sz="2800">
              <a:latin typeface="Times New Roman"/>
              <a:cs typeface="Times New Roman"/>
            </a:endParaRPr>
          </a:p>
          <a:p>
            <a:pPr marL="355600" marR="38100" indent="-343535">
              <a:lnSpc>
                <a:spcPct val="100000"/>
              </a:lnSpc>
              <a:spcBef>
                <a:spcPts val="675"/>
              </a:spcBef>
              <a:buFont typeface="Wingdings"/>
              <a:buChar char=""/>
              <a:tabLst>
                <a:tab pos="355600" algn="l"/>
                <a:tab pos="443865" algn="l"/>
              </a:tabLst>
            </a:pPr>
            <a:r>
              <a:rPr sz="2100" dirty="0">
                <a:solidFill>
                  <a:srgbClr val="3333FF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она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является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внешней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дугой,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которая </a:t>
            </a:r>
            <a:r>
              <a:rPr sz="2800" dirty="0">
                <a:latin typeface="Times New Roman"/>
                <a:cs typeface="Times New Roman"/>
              </a:rPr>
              <a:t>отсутствует</a:t>
            </a:r>
            <a:r>
              <a:rPr sz="2800" spc="-1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на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родительской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диаграмме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(дуга </a:t>
            </a:r>
            <a:r>
              <a:rPr sz="2800" dirty="0">
                <a:latin typeface="Times New Roman"/>
                <a:cs typeface="Times New Roman"/>
              </a:rPr>
              <a:t>имеет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скрытый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источник);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670"/>
              </a:spcBef>
              <a:buFont typeface="Wingdings"/>
              <a:buChar char=""/>
              <a:tabLst>
                <a:tab pos="355600" algn="l"/>
                <a:tab pos="443865" algn="l"/>
              </a:tabLst>
            </a:pPr>
            <a:r>
              <a:rPr sz="2100" dirty="0">
                <a:solidFill>
                  <a:srgbClr val="3333FF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она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касается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блока,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но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не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появляется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на </a:t>
            </a:r>
            <a:r>
              <a:rPr sz="2800" dirty="0">
                <a:latin typeface="Times New Roman"/>
                <a:cs typeface="Times New Roman"/>
              </a:rPr>
              <a:t>диаграмме,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которая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его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декомпозирует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(имеет </a:t>
            </a:r>
            <a:r>
              <a:rPr sz="2800" dirty="0">
                <a:latin typeface="Times New Roman"/>
                <a:cs typeface="Times New Roman"/>
              </a:rPr>
              <a:t>скрытый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приемник).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22654" y="380492"/>
            <a:ext cx="5779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Декомпозиция</a:t>
            </a:r>
            <a:r>
              <a:rPr sz="4000" b="1" spc="-204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380492"/>
            <a:ext cx="18478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Пример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71372" y="1280159"/>
            <a:ext cx="8072755" cy="5577840"/>
            <a:chOff x="1071372" y="1280159"/>
            <a:chExt cx="8072755" cy="55778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372" y="1280159"/>
              <a:ext cx="8072627" cy="55778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72127" y="1357884"/>
              <a:ext cx="1000125" cy="356870"/>
            </a:xfrm>
            <a:custGeom>
              <a:avLst/>
              <a:gdLst/>
              <a:ahLst/>
              <a:cxnLst/>
              <a:rect l="l" t="t" r="r" b="b"/>
              <a:pathLst>
                <a:path w="1000125" h="356869">
                  <a:moveTo>
                    <a:pt x="999744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999744" y="356615"/>
                  </a:lnTo>
                  <a:lnTo>
                    <a:pt x="999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72127" y="1357884"/>
              <a:ext cx="1000125" cy="356870"/>
            </a:xfrm>
            <a:custGeom>
              <a:avLst/>
              <a:gdLst/>
              <a:ahLst/>
              <a:cxnLst/>
              <a:rect l="l" t="t" r="r" b="b"/>
              <a:pathLst>
                <a:path w="1000125" h="356869">
                  <a:moveTo>
                    <a:pt x="0" y="356615"/>
                  </a:moveTo>
                  <a:lnTo>
                    <a:pt x="999744" y="356615"/>
                  </a:lnTo>
                  <a:lnTo>
                    <a:pt x="999744" y="0"/>
                  </a:lnTo>
                  <a:lnTo>
                    <a:pt x="0" y="0"/>
                  </a:lnTo>
                  <a:lnTo>
                    <a:pt x="0" y="35661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34797"/>
            <a:ext cx="66541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Семейство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методологий 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IDEF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8700" y="1517903"/>
            <a:ext cx="7909559" cy="4849495"/>
            <a:chOff x="1028700" y="1517903"/>
            <a:chExt cx="7909559" cy="48494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635251"/>
              <a:ext cx="464819" cy="4846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1411" y="1517903"/>
              <a:ext cx="128473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8483" y="1517903"/>
              <a:ext cx="557783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7083" y="1517903"/>
              <a:ext cx="4538472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5211" y="1883663"/>
              <a:ext cx="7418832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5211" y="2249423"/>
              <a:ext cx="2994660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805683"/>
              <a:ext cx="464819" cy="4846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1411" y="2688336"/>
              <a:ext cx="128473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8483" y="2688336"/>
              <a:ext cx="557783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77083" y="2688336"/>
              <a:ext cx="460705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211" y="3054095"/>
              <a:ext cx="7623048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5211" y="3419855"/>
              <a:ext cx="5908547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5211" y="3785615"/>
              <a:ext cx="2819400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29227" y="3785615"/>
              <a:ext cx="507491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31335" y="3785615"/>
              <a:ext cx="4710684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36635" y="3785615"/>
              <a:ext cx="557783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5211" y="4151375"/>
              <a:ext cx="1482852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4707636"/>
              <a:ext cx="464819" cy="4846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5211" y="4590287"/>
              <a:ext cx="1284732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2283" y="4590287"/>
              <a:ext cx="557783" cy="6797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00883" y="4590287"/>
              <a:ext cx="6269736" cy="6797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5211" y="4956047"/>
              <a:ext cx="7123176" cy="6797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5211" y="5321807"/>
              <a:ext cx="6667500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5211" y="5687568"/>
              <a:ext cx="4704588" cy="67970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50416" y="1594484"/>
            <a:ext cx="7522209" cy="456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431800" algn="l"/>
              </a:tabLst>
            </a:pPr>
            <a:r>
              <a:rPr sz="2400" b="1" dirty="0">
                <a:latin typeface="Times New Roman"/>
                <a:cs typeface="Times New Roman"/>
              </a:rPr>
              <a:t>IDEF0 </a:t>
            </a:r>
            <a:r>
              <a:rPr sz="2400" dirty="0">
                <a:latin typeface="Times New Roman"/>
                <a:cs typeface="Times New Roman"/>
              </a:rPr>
              <a:t>– методология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функционального</a:t>
            </a:r>
            <a:endParaRPr sz="2400">
              <a:latin typeface="Times New Roman"/>
              <a:cs typeface="Times New Roman"/>
            </a:endParaRPr>
          </a:p>
          <a:p>
            <a:pPr marL="354965" marR="20955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моделирования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производственной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среды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систем, </a:t>
            </a:r>
            <a:r>
              <a:rPr sz="2400" dirty="0">
                <a:latin typeface="Times New Roman"/>
                <a:cs typeface="Times New Roman"/>
              </a:rPr>
              <a:t>основана на </a:t>
            </a:r>
            <a:r>
              <a:rPr sz="2400" spc="-10" dirty="0">
                <a:latin typeface="Times New Roman"/>
                <a:cs typeface="Times New Roman"/>
              </a:rPr>
              <a:t>SADT;</a:t>
            </a:r>
            <a:endParaRPr sz="2400">
              <a:latin typeface="Times New Roman"/>
              <a:cs typeface="Times New Roman"/>
            </a:endParaRPr>
          </a:p>
          <a:p>
            <a:pPr marL="431800" indent="-419100">
              <a:lnSpc>
                <a:spcPct val="100000"/>
              </a:lnSpc>
              <a:spcBef>
                <a:spcPts val="58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431800" algn="l"/>
              </a:tabLst>
            </a:pPr>
            <a:r>
              <a:rPr sz="2400" b="1" dirty="0">
                <a:latin typeface="Times New Roman"/>
                <a:cs typeface="Times New Roman"/>
              </a:rPr>
              <a:t>IDEF1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методология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информационного</a:t>
            </a:r>
            <a:endParaRPr sz="2400">
              <a:latin typeface="Times New Roman"/>
              <a:cs typeface="Times New Roman"/>
            </a:endParaRPr>
          </a:p>
          <a:p>
            <a:pPr marL="354965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моделирования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производственной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среды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системы, </a:t>
            </a:r>
            <a:r>
              <a:rPr sz="2400" dirty="0">
                <a:latin typeface="Times New Roman"/>
                <a:cs typeface="Times New Roman"/>
              </a:rPr>
              <a:t>основана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реляционной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теории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Кодда </a:t>
            </a:r>
            <a:r>
              <a:rPr sz="2400" spc="-50" dirty="0">
                <a:latin typeface="Times New Roman"/>
                <a:cs typeface="Times New Roman"/>
              </a:rPr>
              <a:t>и </a:t>
            </a:r>
            <a:r>
              <a:rPr sz="2400" dirty="0">
                <a:latin typeface="Times New Roman"/>
                <a:cs typeface="Times New Roman"/>
              </a:rPr>
              <a:t>использовании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ER-</a:t>
            </a:r>
            <a:r>
              <a:rPr sz="2400" dirty="0">
                <a:latin typeface="Times New Roman"/>
                <a:cs typeface="Times New Roman"/>
              </a:rPr>
              <a:t>диаграмм (диаграмм «Сущность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– </a:t>
            </a:r>
            <a:r>
              <a:rPr sz="2400" spc="-10" dirty="0">
                <a:latin typeface="Times New Roman"/>
                <a:cs typeface="Times New Roman"/>
              </a:rPr>
              <a:t>Связь»)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b="1" dirty="0">
                <a:latin typeface="Times New Roman"/>
                <a:cs typeface="Times New Roman"/>
              </a:rPr>
              <a:t>IDEF2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методология динамического</a:t>
            </a:r>
            <a:r>
              <a:rPr sz="2400" spc="-10" dirty="0">
                <a:latin typeface="Times New Roman"/>
                <a:cs typeface="Times New Roman"/>
              </a:rPr>
              <a:t> моделирования</a:t>
            </a:r>
            <a:endParaRPr sz="2400">
              <a:latin typeface="Times New Roman"/>
              <a:cs typeface="Times New Roman"/>
            </a:endParaRPr>
          </a:p>
          <a:p>
            <a:pPr marL="354965" marR="505459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производственной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среды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системы; </a:t>
            </a:r>
            <a:r>
              <a:rPr sz="2400" spc="-10" dirty="0">
                <a:latin typeface="Times New Roman"/>
                <a:cs typeface="Times New Roman"/>
              </a:rPr>
              <a:t>отображает </a:t>
            </a:r>
            <a:r>
              <a:rPr sz="2400" dirty="0">
                <a:latin typeface="Times New Roman"/>
                <a:cs typeface="Times New Roman"/>
              </a:rPr>
              <a:t>изменяющееся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во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времени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поведение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функций,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информации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ресурсов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системы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34797"/>
            <a:ext cx="66541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Семейство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методологий 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IDEF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00327" y="1589532"/>
            <a:ext cx="7996555" cy="4044950"/>
            <a:chOff x="1100327" y="1589532"/>
            <a:chExt cx="7996555" cy="4044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1706880"/>
              <a:ext cx="464820" cy="4846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6839" y="1589532"/>
              <a:ext cx="1533144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00" y="1589532"/>
              <a:ext cx="557784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3200" y="1589532"/>
              <a:ext cx="635355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839" y="1955292"/>
              <a:ext cx="7560564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6839" y="2321052"/>
              <a:ext cx="1319784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2877312"/>
              <a:ext cx="464820" cy="4846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6839" y="2759964"/>
              <a:ext cx="1312163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3619" y="2759964"/>
              <a:ext cx="557783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2219" y="2759964"/>
              <a:ext cx="5620511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839" y="3125724"/>
              <a:ext cx="7367016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6839" y="3491483"/>
              <a:ext cx="6608064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6839" y="3857244"/>
              <a:ext cx="6217920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6839" y="4223004"/>
              <a:ext cx="6853428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839" y="4588764"/>
              <a:ext cx="7367016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6839" y="4954523"/>
              <a:ext cx="2069592" cy="67970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22044" y="1665554"/>
            <a:ext cx="7595870" cy="3757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IDEF1X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методология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семантического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моделирования </a:t>
            </a:r>
            <a:r>
              <a:rPr sz="2400" dirty="0">
                <a:latin typeface="Times New Roman"/>
                <a:cs typeface="Times New Roman"/>
              </a:rPr>
              <a:t>данных, представляет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собой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расширение</a:t>
            </a:r>
            <a:r>
              <a:rPr sz="2400" spc="-10" dirty="0">
                <a:latin typeface="Times New Roman"/>
                <a:cs typeface="Times New Roman"/>
              </a:rPr>
              <a:t> методологии IDEF1;</a:t>
            </a:r>
            <a:endParaRPr sz="2400">
              <a:latin typeface="Times New Roman"/>
              <a:cs typeface="Times New Roman"/>
            </a:endParaRPr>
          </a:p>
          <a:p>
            <a:pPr marL="354965" marR="347345" indent="-342900">
              <a:lnSpc>
                <a:spcPct val="100000"/>
              </a:lnSpc>
              <a:spcBef>
                <a:spcPts val="58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IDEF3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методология моделирования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сценариев </a:t>
            </a:r>
            <a:r>
              <a:rPr sz="2400" dirty="0">
                <a:latin typeface="Times New Roman"/>
                <a:cs typeface="Times New Roman"/>
              </a:rPr>
              <a:t>процессов,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происходящих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производственной</a:t>
            </a:r>
            <a:r>
              <a:rPr sz="2400" spc="-10" dirty="0">
                <a:latin typeface="Times New Roman"/>
                <a:cs typeface="Times New Roman"/>
              </a:rPr>
              <a:t> среде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системе;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отображает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состояния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объектов </a:t>
            </a:r>
            <a:r>
              <a:rPr sz="2400" spc="-50" dirty="0">
                <a:latin typeface="Times New Roman"/>
                <a:cs typeface="Times New Roman"/>
              </a:rPr>
              <a:t>и</a:t>
            </a:r>
            <a:endParaRPr sz="2400">
              <a:latin typeface="Times New Roman"/>
              <a:cs typeface="Times New Roman"/>
            </a:endParaRPr>
          </a:p>
          <a:p>
            <a:pPr marL="354965" marR="85979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потоков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данных,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связи между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ситуациями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и </a:t>
            </a:r>
            <a:r>
              <a:rPr sz="2400" dirty="0">
                <a:latin typeface="Times New Roman"/>
                <a:cs typeface="Times New Roman"/>
              </a:rPr>
              <a:t>событиями;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используется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для </a:t>
            </a:r>
            <a:r>
              <a:rPr sz="2400" spc="-10" dirty="0">
                <a:latin typeface="Times New Roman"/>
                <a:cs typeface="Times New Roman"/>
              </a:rPr>
              <a:t>документирования</a:t>
            </a:r>
            <a:endParaRPr sz="2400">
              <a:latin typeface="Times New Roman"/>
              <a:cs typeface="Times New Roman"/>
            </a:endParaRPr>
          </a:p>
          <a:p>
            <a:pPr marL="354965" marR="3473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процессов,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происходящих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производственной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среде </a:t>
            </a:r>
            <a:r>
              <a:rPr sz="2400" dirty="0">
                <a:latin typeface="Times New Roman"/>
                <a:cs typeface="Times New Roman"/>
              </a:rPr>
              <a:t>или </a:t>
            </a:r>
            <a:r>
              <a:rPr sz="2400" spc="-10" dirty="0">
                <a:latin typeface="Times New Roman"/>
                <a:cs typeface="Times New Roman"/>
              </a:rPr>
              <a:t>системе.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1440" y="1785366"/>
            <a:ext cx="7433309" cy="33547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" marR="389890">
              <a:lnSpc>
                <a:spcPct val="100000"/>
              </a:lnSpc>
              <a:spcBef>
                <a:spcPts val="95"/>
              </a:spcBef>
            </a:pPr>
            <a:r>
              <a:rPr sz="1900" b="1" spc="-10" dirty="0">
                <a:latin typeface="Calibri"/>
                <a:cs typeface="Calibri"/>
              </a:rPr>
              <a:t>Управление</a:t>
            </a:r>
            <a:r>
              <a:rPr sz="1900" b="1" spc="-15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конфигурацией</a:t>
            </a:r>
            <a:r>
              <a:rPr sz="1900" b="1" spc="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–</a:t>
            </a:r>
            <a:r>
              <a:rPr sz="1900" b="1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дисциплина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идентификации компонентов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системы,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определения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функциональных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физических характеристик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аппаратного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программного обеспечения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для</a:t>
            </a:r>
            <a:endParaRPr sz="190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проведения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контроля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внесения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изменений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трассирования</a:t>
            </a:r>
            <a:endParaRPr sz="190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конфигурации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на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протяжении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ЖЦ.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>
              <a:latin typeface="Calibri"/>
              <a:cs typeface="Calibri"/>
            </a:endParaRPr>
          </a:p>
          <a:p>
            <a:pPr marL="12700" marR="250825">
              <a:lnSpc>
                <a:spcPct val="100000"/>
              </a:lnSpc>
              <a:spcBef>
                <a:spcPts val="5"/>
              </a:spcBef>
            </a:pPr>
            <a:r>
              <a:rPr sz="1900" b="1" spc="-10" dirty="0">
                <a:latin typeface="Calibri"/>
                <a:cs typeface="Calibri"/>
              </a:rPr>
              <a:t>Управление</a:t>
            </a:r>
            <a:r>
              <a:rPr sz="1900" b="1" spc="-2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инженерией</a:t>
            </a:r>
            <a:r>
              <a:rPr sz="1900" b="1" spc="-3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ПО</a:t>
            </a:r>
            <a:r>
              <a:rPr sz="1900" b="1" spc="-6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(менеджмент)</a:t>
            </a:r>
            <a:r>
              <a:rPr sz="1900" b="1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–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руководство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работами </a:t>
            </a:r>
            <a:r>
              <a:rPr sz="1900" dirty="0">
                <a:latin typeface="Calibri"/>
                <a:cs typeface="Calibri"/>
              </a:rPr>
              <a:t>команды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разработчиков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ПО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в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процессе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выполнения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плана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проекта, определение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критериев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оценка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процессов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продуктов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проекта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50" dirty="0">
                <a:latin typeface="Calibri"/>
                <a:cs typeface="Calibri"/>
              </a:rPr>
              <a:t>с</a:t>
            </a:r>
            <a:endParaRPr sz="19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использованием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общих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методов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управления,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планирования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контроля работ.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2070" y="363473"/>
            <a:ext cx="69665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4.</a:t>
            </a:r>
            <a:r>
              <a:rPr sz="36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ОБЛАСТИ</a:t>
            </a:r>
            <a:r>
              <a:rPr sz="36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УПРАВЛЕНИЯ</a:t>
            </a:r>
            <a:r>
              <a:rPr sz="36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SWEBOK</a:t>
            </a:r>
            <a:endParaRPr sz="3600" dirty="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161290"/>
            <a:ext cx="7277734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ПРИМЕР</a:t>
            </a:r>
            <a:r>
              <a:rPr sz="4000" b="1" spc="-18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МОДЕЛИРОВАНИЯ IDEF0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6236" y="1470660"/>
            <a:ext cx="7386955" cy="2289175"/>
            <a:chOff x="1126236" y="1470660"/>
            <a:chExt cx="7386955" cy="22891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1586484"/>
              <a:ext cx="464819" cy="4861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4272" y="1470660"/>
              <a:ext cx="539953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2025396"/>
              <a:ext cx="464819" cy="48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4272" y="1909572"/>
              <a:ext cx="6210300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4272" y="2275332"/>
              <a:ext cx="6946392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5279" y="2275332"/>
              <a:ext cx="557783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272" y="2641092"/>
              <a:ext cx="5763767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3195827"/>
              <a:ext cx="464819" cy="4861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4272" y="3080004"/>
              <a:ext cx="4264152" cy="67970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8867" y="1473835"/>
            <a:ext cx="7063105" cy="20739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Изучение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дисциплины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университете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57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Цель: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определить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основные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этапы </a:t>
            </a:r>
            <a:r>
              <a:rPr sz="2400" spc="-10" dirty="0">
                <a:latin typeface="Times New Roman"/>
                <a:cs typeface="Times New Roman"/>
              </a:rPr>
              <a:t>изучения </a:t>
            </a:r>
            <a:r>
              <a:rPr sz="2400" dirty="0">
                <a:latin typeface="Times New Roman"/>
                <a:cs typeface="Times New Roman"/>
              </a:rPr>
              <a:t>дисциплины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их влияние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конечный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результат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– </a:t>
            </a:r>
            <a:r>
              <a:rPr sz="2400" dirty="0">
                <a:latin typeface="Times New Roman"/>
                <a:cs typeface="Times New Roman"/>
              </a:rPr>
              <a:t>оценку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знаний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студента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преподавателем.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Точка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зрения: </a:t>
            </a:r>
            <a:r>
              <a:rPr sz="2400" spc="-10" dirty="0">
                <a:latin typeface="Times New Roman"/>
                <a:cs typeface="Times New Roman"/>
              </a:rPr>
              <a:t>преподаватель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84497" y="6372463"/>
            <a:ext cx="20897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10" dirty="0">
                <a:latin typeface="Times New Roman"/>
                <a:cs typeface="Times New Roman"/>
              </a:rPr>
              <a:t>Технология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разработки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ПО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06663" y="6372463"/>
            <a:ext cx="2692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z="1400" spc="-25" dirty="0">
                <a:latin typeface="Times New Roman"/>
                <a:cs typeface="Times New Roman"/>
              </a:rPr>
              <a:t>40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9163" y="1397613"/>
              <a:ext cx="6611620" cy="4566285"/>
            </a:xfrm>
            <a:custGeom>
              <a:avLst/>
              <a:gdLst/>
              <a:ahLst/>
              <a:cxnLst/>
              <a:rect l="l" t="t" r="r" b="b"/>
              <a:pathLst>
                <a:path w="6611620" h="4566285">
                  <a:moveTo>
                    <a:pt x="0" y="4565845"/>
                  </a:moveTo>
                  <a:lnTo>
                    <a:pt x="6611208" y="4565845"/>
                  </a:lnTo>
                  <a:lnTo>
                    <a:pt x="6611208" y="0"/>
                  </a:lnTo>
                  <a:lnTo>
                    <a:pt x="0" y="0"/>
                  </a:lnTo>
                  <a:lnTo>
                    <a:pt x="0" y="4565845"/>
                  </a:lnTo>
                  <a:close/>
                </a:path>
              </a:pathLst>
            </a:custGeom>
            <a:ln w="60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72645" y="1407110"/>
              <a:ext cx="6605270" cy="4184650"/>
            </a:xfrm>
            <a:custGeom>
              <a:avLst/>
              <a:gdLst/>
              <a:ahLst/>
              <a:cxnLst/>
              <a:rect l="l" t="t" r="r" b="b"/>
              <a:pathLst>
                <a:path w="6605270" h="4184650">
                  <a:moveTo>
                    <a:pt x="0" y="518575"/>
                  </a:moveTo>
                  <a:lnTo>
                    <a:pt x="6605226" y="518575"/>
                  </a:lnTo>
                </a:path>
                <a:path w="6605270" h="4184650">
                  <a:moveTo>
                    <a:pt x="0" y="4184365"/>
                  </a:moveTo>
                  <a:lnTo>
                    <a:pt x="6605226" y="4184364"/>
                  </a:lnTo>
                </a:path>
                <a:path w="6605270" h="4184650">
                  <a:moveTo>
                    <a:pt x="584760" y="518575"/>
                  </a:moveTo>
                  <a:lnTo>
                    <a:pt x="584760" y="0"/>
                  </a:lnTo>
                </a:path>
                <a:path w="6605270" h="4184650">
                  <a:moveTo>
                    <a:pt x="3305630" y="518575"/>
                  </a:moveTo>
                  <a:lnTo>
                    <a:pt x="3305630" y="0"/>
                  </a:lnTo>
                </a:path>
                <a:path w="6605270" h="4184650">
                  <a:moveTo>
                    <a:pt x="3454790" y="518575"/>
                  </a:moveTo>
                  <a:lnTo>
                    <a:pt x="3454790" y="0"/>
                  </a:lnTo>
                </a:path>
                <a:path w="6605270" h="4184650">
                  <a:moveTo>
                    <a:pt x="4564653" y="518575"/>
                  </a:moveTo>
                  <a:lnTo>
                    <a:pt x="4564653" y="0"/>
                  </a:lnTo>
                </a:path>
                <a:path w="6605270" h="4184650">
                  <a:moveTo>
                    <a:pt x="5662400" y="518575"/>
                  </a:moveTo>
                  <a:lnTo>
                    <a:pt x="5662400" y="0"/>
                  </a:lnTo>
                </a:path>
                <a:path w="6605270" h="4184650">
                  <a:moveTo>
                    <a:pt x="3305630" y="387540"/>
                  </a:moveTo>
                  <a:lnTo>
                    <a:pt x="5656441" y="387540"/>
                  </a:lnTo>
                </a:path>
                <a:path w="6605270" h="4184650">
                  <a:moveTo>
                    <a:pt x="3305630" y="256406"/>
                  </a:moveTo>
                  <a:lnTo>
                    <a:pt x="5656441" y="256406"/>
                  </a:lnTo>
                </a:path>
                <a:path w="6605270" h="4184650">
                  <a:moveTo>
                    <a:pt x="3305630" y="125074"/>
                  </a:moveTo>
                  <a:lnTo>
                    <a:pt x="5656441" y="125073"/>
                  </a:lnTo>
                </a:path>
              </a:pathLst>
            </a:custGeom>
            <a:ln w="6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86482" y="1402648"/>
            <a:ext cx="323850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-80" dirty="0">
                <a:latin typeface="Microsoft Sans Serif"/>
                <a:cs typeface="Microsoft Sans Serif"/>
              </a:rPr>
              <a:t>USED</a:t>
            </a:r>
            <a:r>
              <a:rPr sz="600" spc="30" dirty="0">
                <a:latin typeface="Microsoft Sans Serif"/>
                <a:cs typeface="Microsoft Sans Serif"/>
              </a:rPr>
              <a:t> </a:t>
            </a:r>
            <a:r>
              <a:rPr sz="600" spc="-30" dirty="0">
                <a:latin typeface="Microsoft Sans Serif"/>
                <a:cs typeface="Microsoft Sans Serif"/>
              </a:rPr>
              <a:t>AT: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71002" y="1376451"/>
            <a:ext cx="1061720" cy="2641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600" spc="-50" dirty="0">
                <a:latin typeface="Microsoft Sans Serif"/>
                <a:cs typeface="Microsoft Sans Serif"/>
              </a:rPr>
              <a:t>AUTHOR:</a:t>
            </a:r>
            <a:r>
              <a:rPr sz="600" spc="90" dirty="0">
                <a:latin typeface="Microsoft Sans Serif"/>
                <a:cs typeface="Microsoft Sans Serif"/>
              </a:rPr>
              <a:t> </a:t>
            </a:r>
            <a:r>
              <a:rPr sz="600" spc="-25" dirty="0">
                <a:latin typeface="Microsoft Sans Serif"/>
                <a:cs typeface="Microsoft Sans Serif"/>
              </a:rPr>
              <a:t>Преподаватель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600" spc="-50" dirty="0">
                <a:latin typeface="Microsoft Sans Serif"/>
                <a:cs typeface="Microsoft Sans Serif"/>
              </a:rPr>
              <a:t>PROJECT:</a:t>
            </a:r>
            <a:r>
              <a:rPr sz="600" spc="200" dirty="0">
                <a:latin typeface="Microsoft Sans Serif"/>
                <a:cs typeface="Microsoft Sans Serif"/>
              </a:rPr>
              <a:t> </a:t>
            </a:r>
            <a:r>
              <a:rPr sz="600" spc="-85" dirty="0">
                <a:latin typeface="Microsoft Sans Serif"/>
                <a:cs typeface="Microsoft Sans Serif"/>
              </a:rPr>
              <a:t>Изу </a:t>
            </a:r>
            <a:r>
              <a:rPr sz="600" spc="-70" dirty="0">
                <a:latin typeface="Microsoft Sans Serif"/>
                <a:cs typeface="Microsoft Sans Serif"/>
              </a:rPr>
              <a:t>чение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-55" dirty="0">
                <a:latin typeface="Microsoft Sans Serif"/>
                <a:cs typeface="Microsoft Sans Serif"/>
              </a:rPr>
              <a:t>дисциплины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7277" y="1376451"/>
            <a:ext cx="574675" cy="2641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600" spc="-50" dirty="0">
                <a:latin typeface="Microsoft Sans Serif"/>
                <a:cs typeface="Microsoft Sans Serif"/>
              </a:rPr>
              <a:t>DATE:</a:t>
            </a:r>
            <a:r>
              <a:rPr sz="600" spc="85" dirty="0">
                <a:latin typeface="Microsoft Sans Serif"/>
                <a:cs typeface="Microsoft Sans Serif"/>
              </a:rPr>
              <a:t> </a:t>
            </a:r>
            <a:r>
              <a:rPr sz="600" spc="-45" dirty="0">
                <a:latin typeface="Microsoft Sans Serif"/>
                <a:cs typeface="Microsoft Sans Serif"/>
              </a:rPr>
              <a:t>02.03.2020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600" spc="-10" dirty="0">
                <a:latin typeface="Microsoft Sans Serif"/>
                <a:cs typeface="Microsoft Sans Serif"/>
              </a:rPr>
              <a:t>REV:</a:t>
            </a:r>
            <a:r>
              <a:rPr sz="600" spc="245" dirty="0">
                <a:latin typeface="Microsoft Sans Serif"/>
                <a:cs typeface="Microsoft Sans Serif"/>
              </a:rPr>
              <a:t> </a:t>
            </a:r>
            <a:r>
              <a:rPr sz="600" spc="-45" dirty="0">
                <a:latin typeface="Microsoft Sans Serif"/>
                <a:cs typeface="Microsoft Sans Serif"/>
              </a:rPr>
              <a:t>02.03.2020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1002" y="1796150"/>
            <a:ext cx="106743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-50" dirty="0">
                <a:latin typeface="Microsoft Sans Serif"/>
                <a:cs typeface="Microsoft Sans Serif"/>
              </a:rPr>
              <a:t>NOTES:</a:t>
            </a:r>
            <a:r>
              <a:rPr sz="600" spc="14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1</a:t>
            </a:r>
            <a:r>
              <a:rPr sz="600" spc="105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2</a:t>
            </a:r>
            <a:r>
              <a:rPr sz="600" spc="11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3</a:t>
            </a:r>
            <a:r>
              <a:rPr sz="600" spc="7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4</a:t>
            </a:r>
            <a:r>
              <a:rPr sz="600" spc="105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5</a:t>
            </a:r>
            <a:r>
              <a:rPr sz="600" spc="105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6</a:t>
            </a:r>
            <a:r>
              <a:rPr sz="600" spc="11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7</a:t>
            </a:r>
            <a:r>
              <a:rPr sz="600" spc="105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8</a:t>
            </a:r>
            <a:r>
              <a:rPr sz="600" spc="105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9</a:t>
            </a:r>
            <a:r>
              <a:rPr sz="600" spc="105" dirty="0">
                <a:latin typeface="Microsoft Sans Serif"/>
                <a:cs typeface="Microsoft Sans Serif"/>
              </a:rPr>
              <a:t> </a:t>
            </a:r>
            <a:r>
              <a:rPr sz="600" spc="-25" dirty="0">
                <a:latin typeface="Microsoft Sans Serif"/>
                <a:cs typeface="Microsoft Sans Serif"/>
              </a:rPr>
              <a:t>10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0953" y="1402648"/>
            <a:ext cx="33210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-75" dirty="0">
                <a:latin typeface="Microsoft Sans Serif"/>
                <a:cs typeface="Microsoft Sans Serif"/>
              </a:rPr>
              <a:t>WORKING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36" y="1532184"/>
            <a:ext cx="1109980" cy="131445"/>
          </a:xfrm>
          <a:prstGeom prst="rect">
            <a:avLst/>
          </a:prstGeom>
          <a:ln w="6003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25"/>
              </a:spcBef>
            </a:pPr>
            <a:r>
              <a:rPr sz="600" spc="-10" dirty="0">
                <a:latin typeface="Microsoft Sans Serif"/>
                <a:cs typeface="Microsoft Sans Serif"/>
              </a:rPr>
              <a:t>DRAFT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27436" y="1663517"/>
            <a:ext cx="1109980" cy="131445"/>
          </a:xfrm>
          <a:prstGeom prst="rect">
            <a:avLst/>
          </a:prstGeom>
          <a:ln w="6003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20"/>
              </a:spcBef>
            </a:pPr>
            <a:r>
              <a:rPr sz="600" spc="-20" dirty="0">
                <a:latin typeface="Microsoft Sans Serif"/>
                <a:cs typeface="Microsoft Sans Serif"/>
              </a:rPr>
              <a:t>RECOMMENDED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7436" y="1794651"/>
            <a:ext cx="1109980" cy="131445"/>
          </a:xfrm>
          <a:prstGeom prst="rect">
            <a:avLst/>
          </a:prstGeom>
          <a:ln w="6003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20"/>
              </a:spcBef>
            </a:pPr>
            <a:r>
              <a:rPr sz="600" spc="-10" dirty="0">
                <a:latin typeface="Microsoft Sans Serif"/>
                <a:cs typeface="Microsoft Sans Serif"/>
              </a:rPr>
              <a:t>PUBLICATION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50915" y="1402648"/>
            <a:ext cx="28638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-75" dirty="0">
                <a:latin typeface="Microsoft Sans Serif"/>
                <a:cs typeface="Microsoft Sans Serif"/>
              </a:rPr>
              <a:t>READER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10224" y="1402648"/>
            <a:ext cx="598170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-30" dirty="0">
                <a:latin typeface="Microsoft Sans Serif"/>
                <a:cs typeface="Microsoft Sans Serif"/>
              </a:rPr>
              <a:t>DATE</a:t>
            </a:r>
            <a:r>
              <a:rPr sz="600" spc="220" dirty="0">
                <a:latin typeface="Microsoft Sans Serif"/>
                <a:cs typeface="Microsoft Sans Serif"/>
              </a:rPr>
              <a:t> </a:t>
            </a:r>
            <a:r>
              <a:rPr sz="600" spc="-50" dirty="0">
                <a:latin typeface="Microsoft Sans Serif"/>
                <a:cs typeface="Microsoft Sans Serif"/>
              </a:rPr>
              <a:t>CONTEXT: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28569" y="1397673"/>
            <a:ext cx="5353050" cy="4572635"/>
            <a:chOff x="2728569" y="1397673"/>
            <a:chExt cx="5353050" cy="4572635"/>
          </a:xfrm>
        </p:grpSpPr>
        <p:sp>
          <p:nvSpPr>
            <p:cNvPr id="18" name="object 18"/>
            <p:cNvSpPr/>
            <p:nvPr/>
          </p:nvSpPr>
          <p:spPr>
            <a:xfrm>
              <a:off x="4774800" y="1397673"/>
              <a:ext cx="143510" cy="125095"/>
            </a:xfrm>
            <a:custGeom>
              <a:avLst/>
              <a:gdLst/>
              <a:ahLst/>
              <a:cxnLst/>
              <a:rect l="l" t="t" r="r" b="b"/>
              <a:pathLst>
                <a:path w="143510" h="125094">
                  <a:moveTo>
                    <a:pt x="143132" y="0"/>
                  </a:moveTo>
                  <a:lnTo>
                    <a:pt x="0" y="0"/>
                  </a:lnTo>
                  <a:lnTo>
                    <a:pt x="0" y="125073"/>
                  </a:lnTo>
                  <a:lnTo>
                    <a:pt x="143132" y="125073"/>
                  </a:lnTo>
                  <a:lnTo>
                    <a:pt x="1431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31744" y="5591475"/>
              <a:ext cx="5346700" cy="375920"/>
            </a:xfrm>
            <a:custGeom>
              <a:avLst/>
              <a:gdLst/>
              <a:ahLst/>
              <a:cxnLst/>
              <a:rect l="l" t="t" r="r" b="b"/>
              <a:pathLst>
                <a:path w="5346700" h="375920">
                  <a:moveTo>
                    <a:pt x="0" y="0"/>
                  </a:moveTo>
                  <a:lnTo>
                    <a:pt x="0" y="369698"/>
                  </a:lnTo>
                </a:path>
                <a:path w="5346700" h="375920">
                  <a:moveTo>
                    <a:pt x="3615890" y="0"/>
                  </a:moveTo>
                  <a:lnTo>
                    <a:pt x="3615890" y="369698"/>
                  </a:lnTo>
                </a:path>
                <a:path w="5346700" h="375920">
                  <a:moveTo>
                    <a:pt x="4886730" y="375460"/>
                  </a:moveTo>
                  <a:lnTo>
                    <a:pt x="4886730" y="262396"/>
                  </a:lnTo>
                </a:path>
                <a:path w="5346700" h="375920">
                  <a:moveTo>
                    <a:pt x="4886730" y="256386"/>
                  </a:moveTo>
                  <a:lnTo>
                    <a:pt x="5346128" y="256386"/>
                  </a:lnTo>
                </a:path>
              </a:pathLst>
            </a:custGeom>
            <a:ln w="6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423148" y="1557702"/>
            <a:ext cx="27114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100" dirty="0">
                <a:latin typeface="Microsoft Sans Serif"/>
                <a:cs typeface="Microsoft Sans Serif"/>
              </a:rPr>
              <a:t>TOP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99182" y="5581241"/>
            <a:ext cx="209550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600" spc="-70" dirty="0">
                <a:latin typeface="Microsoft Sans Serif"/>
                <a:cs typeface="Microsoft Sans Serif"/>
              </a:rPr>
              <a:t>NODE: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58060" y="5581241"/>
            <a:ext cx="20383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600" spc="-50" dirty="0">
                <a:latin typeface="Microsoft Sans Serif"/>
                <a:cs typeface="Microsoft Sans Serif"/>
              </a:rPr>
              <a:t>TITLE: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61251" y="5581241"/>
            <a:ext cx="32956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-55" dirty="0">
                <a:latin typeface="Microsoft Sans Serif"/>
                <a:cs typeface="Microsoft Sans Serif"/>
              </a:rPr>
              <a:t>NUMBER: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64651" y="5575189"/>
            <a:ext cx="129159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-100" dirty="0">
                <a:latin typeface="Microsoft Sans Serif"/>
                <a:cs typeface="Microsoft Sans Serif"/>
              </a:rPr>
              <a:t>Изучение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дисциплины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94365" y="5748038"/>
            <a:ext cx="1974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-90" dirty="0">
                <a:latin typeface="Microsoft Sans Serif"/>
                <a:cs typeface="Microsoft Sans Serif"/>
              </a:rPr>
              <a:t>A-</a:t>
            </a:r>
            <a:r>
              <a:rPr sz="1100" spc="-50" dirty="0">
                <a:latin typeface="Microsoft Sans Serif"/>
                <a:cs typeface="Microsoft Sans Serif"/>
              </a:rPr>
              <a:t>0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99718" y="2165577"/>
            <a:ext cx="411480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900" spc="-110" dirty="0">
                <a:latin typeface="Microsoft Sans Serif"/>
                <a:cs typeface="Microsoft Sans Serif"/>
              </a:rPr>
              <a:t>Учебный</a:t>
            </a:r>
            <a:r>
              <a:rPr sz="900" spc="-20" dirty="0">
                <a:latin typeface="Microsoft Sans Serif"/>
                <a:cs typeface="Microsoft Sans Serif"/>
              </a:rPr>
              <a:t> план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36675" y="2052524"/>
            <a:ext cx="489584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900" spc="-10" dirty="0">
                <a:latin typeface="Microsoft Sans Serif"/>
                <a:cs typeface="Microsoft Sans Serif"/>
              </a:rPr>
              <a:t>Правила </a:t>
            </a:r>
            <a:r>
              <a:rPr sz="900" spc="-114" dirty="0">
                <a:latin typeface="Microsoft Sans Serif"/>
                <a:cs typeface="Microsoft Sans Serif"/>
              </a:rPr>
              <a:t>аттестации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58178" y="3375785"/>
            <a:ext cx="1291590" cy="161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105" dirty="0">
                <a:latin typeface="Microsoft Sans Serif"/>
                <a:cs typeface="Microsoft Sans Serif"/>
              </a:rPr>
              <a:t>Результат</a:t>
            </a:r>
            <a:r>
              <a:rPr sz="900" spc="-75" dirty="0">
                <a:latin typeface="Microsoft Sans Serif"/>
                <a:cs typeface="Microsoft Sans Serif"/>
              </a:rPr>
              <a:t> </a:t>
            </a:r>
            <a:r>
              <a:rPr sz="900" spc="-95" dirty="0">
                <a:latin typeface="Microsoft Sans Serif"/>
                <a:cs typeface="Microsoft Sans Serif"/>
              </a:rPr>
              <a:t>(оценка</a:t>
            </a:r>
            <a:r>
              <a:rPr sz="900" spc="15" dirty="0">
                <a:latin typeface="Microsoft Sans Serif"/>
                <a:cs typeface="Microsoft Sans Serif"/>
              </a:rPr>
              <a:t> </a:t>
            </a:r>
            <a:r>
              <a:rPr sz="900" spc="-114" dirty="0">
                <a:latin typeface="Microsoft Sans Serif"/>
                <a:cs typeface="Microsoft Sans Serif"/>
              </a:rPr>
              <a:t>или</a:t>
            </a:r>
            <a:r>
              <a:rPr sz="900" spc="15" dirty="0">
                <a:latin typeface="Microsoft Sans Serif"/>
                <a:cs typeface="Microsoft Sans Serif"/>
              </a:rPr>
              <a:t> </a:t>
            </a:r>
            <a:r>
              <a:rPr sz="900" spc="-80" dirty="0">
                <a:latin typeface="Microsoft Sans Serif"/>
                <a:cs typeface="Microsoft Sans Serif"/>
              </a:rPr>
              <a:t>зачет)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75814" y="3494799"/>
            <a:ext cx="970915" cy="161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100" dirty="0">
                <a:latin typeface="Microsoft Sans Serif"/>
                <a:cs typeface="Microsoft Sans Serif"/>
              </a:rPr>
              <a:t>Необходимые</a:t>
            </a:r>
            <a:r>
              <a:rPr sz="900" spc="45" dirty="0">
                <a:latin typeface="Microsoft Sans Serif"/>
                <a:cs typeface="Microsoft Sans Serif"/>
              </a:rPr>
              <a:t> </a:t>
            </a:r>
            <a:r>
              <a:rPr sz="900" spc="-100" dirty="0">
                <a:latin typeface="Microsoft Sans Serif"/>
                <a:cs typeface="Microsoft Sans Serif"/>
              </a:rPr>
              <a:t>знания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33513" y="2135774"/>
            <a:ext cx="1383665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900" spc="-105" dirty="0">
                <a:latin typeface="Microsoft Sans Serif"/>
                <a:cs typeface="Microsoft Sans Serif"/>
              </a:rPr>
              <a:t>Порядок</a:t>
            </a:r>
            <a:r>
              <a:rPr sz="900" spc="35" dirty="0">
                <a:latin typeface="Microsoft Sans Serif"/>
                <a:cs typeface="Microsoft Sans Serif"/>
              </a:rPr>
              <a:t> </a:t>
            </a:r>
            <a:r>
              <a:rPr sz="900" spc="-105" dirty="0">
                <a:latin typeface="Microsoft Sans Serif"/>
                <a:cs typeface="Microsoft Sans Serif"/>
              </a:rPr>
              <a:t>выполнения</a:t>
            </a:r>
            <a:r>
              <a:rPr sz="900" spc="5" dirty="0">
                <a:latin typeface="Microsoft Sans Serif"/>
                <a:cs typeface="Microsoft Sans Serif"/>
              </a:rPr>
              <a:t> </a:t>
            </a:r>
            <a:r>
              <a:rPr sz="900" spc="-105" dirty="0">
                <a:latin typeface="Microsoft Sans Serif"/>
                <a:cs typeface="Microsoft Sans Serif"/>
              </a:rPr>
              <a:t>и</a:t>
            </a:r>
            <a:r>
              <a:rPr sz="900" spc="-10" dirty="0">
                <a:latin typeface="Microsoft Sans Serif"/>
                <a:cs typeface="Microsoft Sans Serif"/>
              </a:rPr>
              <a:t> </a:t>
            </a:r>
            <a:r>
              <a:rPr sz="900" spc="-125" dirty="0">
                <a:latin typeface="Microsoft Sans Serif"/>
                <a:cs typeface="Microsoft Sans Serif"/>
              </a:rPr>
              <a:t>защиты</a:t>
            </a:r>
            <a:r>
              <a:rPr sz="900" spc="500" dirty="0">
                <a:latin typeface="Microsoft Sans Serif"/>
                <a:cs typeface="Microsoft Sans Serif"/>
              </a:rPr>
              <a:t> </a:t>
            </a:r>
            <a:r>
              <a:rPr sz="900" spc="-95" dirty="0">
                <a:latin typeface="Microsoft Sans Serif"/>
                <a:cs typeface="Microsoft Sans Serif"/>
              </a:rPr>
              <a:t>лабораторных</a:t>
            </a:r>
            <a:r>
              <a:rPr sz="900" spc="25" dirty="0">
                <a:latin typeface="Microsoft Sans Serif"/>
                <a:cs typeface="Microsoft Sans Serif"/>
              </a:rPr>
              <a:t> </a:t>
            </a:r>
            <a:r>
              <a:rPr sz="900" spc="-20" dirty="0">
                <a:latin typeface="Microsoft Sans Serif"/>
                <a:cs typeface="Microsoft Sans Serif"/>
              </a:rPr>
              <a:t>работ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37160" y="4746731"/>
            <a:ext cx="700405" cy="161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100" dirty="0">
                <a:latin typeface="Microsoft Sans Serif"/>
                <a:cs typeface="Microsoft Sans Serif"/>
              </a:rPr>
              <a:t>Преподаватель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21497" y="4716729"/>
            <a:ext cx="372745" cy="161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105" dirty="0">
                <a:latin typeface="Microsoft Sans Serif"/>
                <a:cs typeface="Microsoft Sans Serif"/>
              </a:rPr>
              <a:t>Студент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611238" y="3048796"/>
            <a:ext cx="2214245" cy="1198245"/>
            <a:chOff x="3611238" y="3048796"/>
            <a:chExt cx="2214245" cy="1198245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6855" y="3114749"/>
              <a:ext cx="2148123" cy="113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617270" y="3054828"/>
              <a:ext cx="2142490" cy="1126490"/>
            </a:xfrm>
            <a:custGeom>
              <a:avLst/>
              <a:gdLst/>
              <a:ahLst/>
              <a:cxnLst/>
              <a:rect l="l" t="t" r="r" b="b"/>
              <a:pathLst>
                <a:path w="2142490" h="1126489">
                  <a:moveTo>
                    <a:pt x="0" y="1126361"/>
                  </a:moveTo>
                  <a:lnTo>
                    <a:pt x="2142066" y="1126361"/>
                  </a:lnTo>
                  <a:lnTo>
                    <a:pt x="2142066" y="0"/>
                  </a:lnTo>
                  <a:lnTo>
                    <a:pt x="0" y="0"/>
                  </a:lnTo>
                  <a:lnTo>
                    <a:pt x="0" y="1126361"/>
                  </a:lnTo>
                  <a:close/>
                </a:path>
                <a:path w="2142490" h="1126489">
                  <a:moveTo>
                    <a:pt x="0" y="59507"/>
                  </a:moveTo>
                  <a:lnTo>
                    <a:pt x="59584" y="0"/>
                  </a:lnTo>
                </a:path>
              </a:pathLst>
            </a:custGeom>
            <a:ln w="12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699553" y="4061190"/>
            <a:ext cx="48260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600" spc="-60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47063" y="4061190"/>
            <a:ext cx="10223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600" spc="-65" dirty="0">
                <a:latin typeface="Microsoft Sans Serif"/>
                <a:cs typeface="Microsoft Sans Serif"/>
              </a:rPr>
              <a:t>0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-60" dirty="0">
                <a:latin typeface="Microsoft Sans Serif"/>
                <a:cs typeface="Microsoft Sans Serif"/>
              </a:rPr>
              <a:t>?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42211" y="3471304"/>
            <a:ext cx="107886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950" spc="-90" dirty="0">
                <a:latin typeface="Microsoft Sans Serif"/>
                <a:cs typeface="Microsoft Sans Serif"/>
              </a:rPr>
              <a:t>Изучение</a:t>
            </a:r>
            <a:r>
              <a:rPr sz="950" spc="-20" dirty="0">
                <a:latin typeface="Microsoft Sans Serif"/>
                <a:cs typeface="Microsoft Sans Serif"/>
              </a:rPr>
              <a:t> </a:t>
            </a:r>
            <a:r>
              <a:rPr sz="950" spc="-85" dirty="0">
                <a:latin typeface="Microsoft Sans Serif"/>
                <a:cs typeface="Microsoft Sans Serif"/>
              </a:rPr>
              <a:t>дисциплины</a:t>
            </a:r>
            <a:endParaRPr sz="950">
              <a:latin typeface="Microsoft Sans Serif"/>
              <a:cs typeface="Microsoft Sans Serif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592000" y="2044998"/>
            <a:ext cx="6357620" cy="3397885"/>
            <a:chOff x="1592000" y="2044998"/>
            <a:chExt cx="6357620" cy="3397885"/>
          </a:xfrm>
        </p:grpSpPr>
        <p:sp>
          <p:nvSpPr>
            <p:cNvPr id="40" name="object 40"/>
            <p:cNvSpPr/>
            <p:nvPr/>
          </p:nvSpPr>
          <p:spPr>
            <a:xfrm>
              <a:off x="5768870" y="3535057"/>
              <a:ext cx="2106295" cy="0"/>
            </a:xfrm>
            <a:custGeom>
              <a:avLst/>
              <a:gdLst/>
              <a:ahLst/>
              <a:cxnLst/>
              <a:rect l="l" t="t" r="r" b="b"/>
              <a:pathLst>
                <a:path w="2106295">
                  <a:moveTo>
                    <a:pt x="0" y="0"/>
                  </a:moveTo>
                  <a:lnTo>
                    <a:pt x="2106116" y="0"/>
                  </a:lnTo>
                </a:path>
              </a:pathLst>
            </a:custGeom>
            <a:ln w="60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80945" y="3511313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40" h="47625">
                  <a:moveTo>
                    <a:pt x="0" y="0"/>
                  </a:moveTo>
                  <a:lnTo>
                    <a:pt x="0" y="47486"/>
                  </a:lnTo>
                  <a:lnTo>
                    <a:pt x="65543" y="237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80945" y="3511313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40" h="47625">
                  <a:moveTo>
                    <a:pt x="65543" y="23743"/>
                  </a:moveTo>
                  <a:lnTo>
                    <a:pt x="0" y="0"/>
                  </a:lnTo>
                  <a:lnTo>
                    <a:pt x="0" y="47486"/>
                  </a:lnTo>
                  <a:lnTo>
                    <a:pt x="65543" y="23743"/>
                  </a:lnTo>
                  <a:close/>
                </a:path>
              </a:pathLst>
            </a:custGeom>
            <a:ln w="60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92000" y="3654369"/>
              <a:ext cx="1957705" cy="0"/>
            </a:xfrm>
            <a:custGeom>
              <a:avLst/>
              <a:gdLst/>
              <a:ahLst/>
              <a:cxnLst/>
              <a:rect l="l" t="t" r="r" b="b"/>
              <a:pathLst>
                <a:path w="1957704">
                  <a:moveTo>
                    <a:pt x="0" y="0"/>
                  </a:moveTo>
                  <a:lnTo>
                    <a:pt x="1957145" y="0"/>
                  </a:lnTo>
                </a:path>
              </a:pathLst>
            </a:custGeom>
            <a:ln w="60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55203" y="3630427"/>
              <a:ext cx="66040" cy="48260"/>
            </a:xfrm>
            <a:custGeom>
              <a:avLst/>
              <a:gdLst/>
              <a:ahLst/>
              <a:cxnLst/>
              <a:rect l="l" t="t" r="r" b="b"/>
              <a:pathLst>
                <a:path w="66039" h="48260">
                  <a:moveTo>
                    <a:pt x="0" y="0"/>
                  </a:moveTo>
                  <a:lnTo>
                    <a:pt x="0" y="47685"/>
                  </a:lnTo>
                  <a:lnTo>
                    <a:pt x="65543" y="23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55203" y="3630427"/>
              <a:ext cx="66040" cy="48260"/>
            </a:xfrm>
            <a:custGeom>
              <a:avLst/>
              <a:gdLst/>
              <a:ahLst/>
              <a:cxnLst/>
              <a:rect l="l" t="t" r="r" b="b"/>
              <a:pathLst>
                <a:path w="66039" h="48260">
                  <a:moveTo>
                    <a:pt x="65543" y="23941"/>
                  </a:moveTo>
                  <a:lnTo>
                    <a:pt x="0" y="0"/>
                  </a:lnTo>
                  <a:lnTo>
                    <a:pt x="0" y="47685"/>
                  </a:lnTo>
                  <a:lnTo>
                    <a:pt x="65543" y="23941"/>
                  </a:lnTo>
                  <a:close/>
                </a:path>
              </a:pathLst>
            </a:custGeom>
            <a:ln w="60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68127" y="2044998"/>
              <a:ext cx="0" cy="942340"/>
            </a:xfrm>
            <a:custGeom>
              <a:avLst/>
              <a:gdLst/>
              <a:ahLst/>
              <a:cxnLst/>
              <a:rect l="l" t="t" r="r" b="b"/>
              <a:pathLst>
                <a:path h="942339">
                  <a:moveTo>
                    <a:pt x="0" y="0"/>
                  </a:moveTo>
                  <a:lnTo>
                    <a:pt x="0" y="941780"/>
                  </a:lnTo>
                </a:path>
              </a:pathLst>
            </a:custGeom>
            <a:ln w="6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044393" y="2992739"/>
              <a:ext cx="48260" cy="66040"/>
            </a:xfrm>
            <a:custGeom>
              <a:avLst/>
              <a:gdLst/>
              <a:ahLst/>
              <a:cxnLst/>
              <a:rect l="l" t="t" r="r" b="b"/>
              <a:pathLst>
                <a:path w="48260" h="66039">
                  <a:moveTo>
                    <a:pt x="47766" y="0"/>
                  </a:moveTo>
                  <a:lnTo>
                    <a:pt x="0" y="0"/>
                  </a:lnTo>
                  <a:lnTo>
                    <a:pt x="23734" y="65566"/>
                  </a:lnTo>
                  <a:lnTo>
                    <a:pt x="47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044393" y="2992739"/>
              <a:ext cx="48260" cy="66040"/>
            </a:xfrm>
            <a:custGeom>
              <a:avLst/>
              <a:gdLst/>
              <a:ahLst/>
              <a:cxnLst/>
              <a:rect l="l" t="t" r="r" b="b"/>
              <a:pathLst>
                <a:path w="48260" h="66039">
                  <a:moveTo>
                    <a:pt x="23734" y="65566"/>
                  </a:moveTo>
                  <a:lnTo>
                    <a:pt x="0" y="0"/>
                  </a:lnTo>
                  <a:lnTo>
                    <a:pt x="47766" y="0"/>
                  </a:lnTo>
                  <a:lnTo>
                    <a:pt x="23734" y="65566"/>
                  </a:lnTo>
                  <a:close/>
                </a:path>
              </a:pathLst>
            </a:custGeom>
            <a:ln w="6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187495" y="4262254"/>
              <a:ext cx="0" cy="1180465"/>
            </a:xfrm>
            <a:custGeom>
              <a:avLst/>
              <a:gdLst/>
              <a:ahLst/>
              <a:cxnLst/>
              <a:rect l="l" t="t" r="r" b="b"/>
              <a:pathLst>
                <a:path h="1180464">
                  <a:moveTo>
                    <a:pt x="0" y="1180145"/>
                  </a:moveTo>
                  <a:lnTo>
                    <a:pt x="0" y="0"/>
                  </a:lnTo>
                </a:path>
              </a:pathLst>
            </a:custGeom>
            <a:ln w="6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63760" y="4190726"/>
              <a:ext cx="48260" cy="66040"/>
            </a:xfrm>
            <a:custGeom>
              <a:avLst/>
              <a:gdLst/>
              <a:ahLst/>
              <a:cxnLst/>
              <a:rect l="l" t="t" r="r" b="b"/>
              <a:pathLst>
                <a:path w="48260" h="66039">
                  <a:moveTo>
                    <a:pt x="23734" y="0"/>
                  </a:moveTo>
                  <a:lnTo>
                    <a:pt x="0" y="65467"/>
                  </a:lnTo>
                  <a:lnTo>
                    <a:pt x="47766" y="65467"/>
                  </a:lnTo>
                  <a:lnTo>
                    <a:pt x="237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63760" y="4190726"/>
              <a:ext cx="48260" cy="66040"/>
            </a:xfrm>
            <a:custGeom>
              <a:avLst/>
              <a:gdLst/>
              <a:ahLst/>
              <a:cxnLst/>
              <a:rect l="l" t="t" r="r" b="b"/>
              <a:pathLst>
                <a:path w="48260" h="66039">
                  <a:moveTo>
                    <a:pt x="23734" y="0"/>
                  </a:moveTo>
                  <a:lnTo>
                    <a:pt x="0" y="65467"/>
                  </a:lnTo>
                  <a:lnTo>
                    <a:pt x="47766" y="65467"/>
                  </a:lnTo>
                  <a:lnTo>
                    <a:pt x="23734" y="0"/>
                  </a:lnTo>
                  <a:close/>
                </a:path>
              </a:pathLst>
            </a:custGeom>
            <a:ln w="6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05381" y="2044998"/>
              <a:ext cx="0" cy="942340"/>
            </a:xfrm>
            <a:custGeom>
              <a:avLst/>
              <a:gdLst/>
              <a:ahLst/>
              <a:cxnLst/>
              <a:rect l="l" t="t" r="r" b="b"/>
              <a:pathLst>
                <a:path h="942339">
                  <a:moveTo>
                    <a:pt x="0" y="0"/>
                  </a:moveTo>
                  <a:lnTo>
                    <a:pt x="0" y="941780"/>
                  </a:lnTo>
                </a:path>
              </a:pathLst>
            </a:custGeom>
            <a:ln w="6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81349" y="2992739"/>
              <a:ext cx="48260" cy="66040"/>
            </a:xfrm>
            <a:custGeom>
              <a:avLst/>
              <a:gdLst/>
              <a:ahLst/>
              <a:cxnLst/>
              <a:rect l="l" t="t" r="r" b="b"/>
              <a:pathLst>
                <a:path w="48260" h="66039">
                  <a:moveTo>
                    <a:pt x="47766" y="0"/>
                  </a:moveTo>
                  <a:lnTo>
                    <a:pt x="0" y="0"/>
                  </a:lnTo>
                  <a:lnTo>
                    <a:pt x="24032" y="65566"/>
                  </a:lnTo>
                  <a:lnTo>
                    <a:pt x="47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81349" y="2992739"/>
              <a:ext cx="48260" cy="66040"/>
            </a:xfrm>
            <a:custGeom>
              <a:avLst/>
              <a:gdLst/>
              <a:ahLst/>
              <a:cxnLst/>
              <a:rect l="l" t="t" r="r" b="b"/>
              <a:pathLst>
                <a:path w="48260" h="66039">
                  <a:moveTo>
                    <a:pt x="24032" y="65566"/>
                  </a:moveTo>
                  <a:lnTo>
                    <a:pt x="0" y="0"/>
                  </a:lnTo>
                  <a:lnTo>
                    <a:pt x="47766" y="0"/>
                  </a:lnTo>
                  <a:lnTo>
                    <a:pt x="24032" y="65566"/>
                  </a:lnTo>
                  <a:close/>
                </a:path>
              </a:pathLst>
            </a:custGeom>
            <a:ln w="6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172130" y="4262254"/>
              <a:ext cx="0" cy="1180465"/>
            </a:xfrm>
            <a:custGeom>
              <a:avLst/>
              <a:gdLst/>
              <a:ahLst/>
              <a:cxnLst/>
              <a:rect l="l" t="t" r="r" b="b"/>
              <a:pathLst>
                <a:path h="1180464">
                  <a:moveTo>
                    <a:pt x="0" y="1180145"/>
                  </a:moveTo>
                  <a:lnTo>
                    <a:pt x="0" y="0"/>
                  </a:lnTo>
                </a:path>
              </a:pathLst>
            </a:custGeom>
            <a:ln w="6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148296" y="4190726"/>
              <a:ext cx="47625" cy="66040"/>
            </a:xfrm>
            <a:custGeom>
              <a:avLst/>
              <a:gdLst/>
              <a:ahLst/>
              <a:cxnLst/>
              <a:rect l="l" t="t" r="r" b="b"/>
              <a:pathLst>
                <a:path w="47625" h="66039">
                  <a:moveTo>
                    <a:pt x="23833" y="0"/>
                  </a:moveTo>
                  <a:lnTo>
                    <a:pt x="0" y="65467"/>
                  </a:lnTo>
                  <a:lnTo>
                    <a:pt x="47568" y="65467"/>
                  </a:lnTo>
                  <a:lnTo>
                    <a:pt x="238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48296" y="4190726"/>
              <a:ext cx="47625" cy="66040"/>
            </a:xfrm>
            <a:custGeom>
              <a:avLst/>
              <a:gdLst/>
              <a:ahLst/>
              <a:cxnLst/>
              <a:rect l="l" t="t" r="r" b="b"/>
              <a:pathLst>
                <a:path w="47625" h="66039">
                  <a:moveTo>
                    <a:pt x="23833" y="0"/>
                  </a:moveTo>
                  <a:lnTo>
                    <a:pt x="0" y="65467"/>
                  </a:lnTo>
                  <a:lnTo>
                    <a:pt x="47568" y="65467"/>
                  </a:lnTo>
                  <a:lnTo>
                    <a:pt x="23833" y="0"/>
                  </a:lnTo>
                  <a:close/>
                </a:path>
              </a:pathLst>
            </a:custGeom>
            <a:ln w="6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201922" y="2044998"/>
              <a:ext cx="0" cy="942340"/>
            </a:xfrm>
            <a:custGeom>
              <a:avLst/>
              <a:gdLst/>
              <a:ahLst/>
              <a:cxnLst/>
              <a:rect l="l" t="t" r="r" b="b"/>
              <a:pathLst>
                <a:path h="942339">
                  <a:moveTo>
                    <a:pt x="0" y="0"/>
                  </a:moveTo>
                  <a:lnTo>
                    <a:pt x="0" y="941780"/>
                  </a:lnTo>
                </a:path>
              </a:pathLst>
            </a:custGeom>
            <a:ln w="6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178088" y="2992738"/>
              <a:ext cx="48260" cy="66040"/>
            </a:xfrm>
            <a:custGeom>
              <a:avLst/>
              <a:gdLst/>
              <a:ahLst/>
              <a:cxnLst/>
              <a:rect l="l" t="t" r="r" b="b"/>
              <a:pathLst>
                <a:path w="48260" h="66039">
                  <a:moveTo>
                    <a:pt x="47766" y="0"/>
                  </a:moveTo>
                  <a:lnTo>
                    <a:pt x="0" y="0"/>
                  </a:lnTo>
                  <a:lnTo>
                    <a:pt x="23833" y="65566"/>
                  </a:lnTo>
                  <a:lnTo>
                    <a:pt x="47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178088" y="2992738"/>
              <a:ext cx="48260" cy="66040"/>
            </a:xfrm>
            <a:custGeom>
              <a:avLst/>
              <a:gdLst/>
              <a:ahLst/>
              <a:cxnLst/>
              <a:rect l="l" t="t" r="r" b="b"/>
              <a:pathLst>
                <a:path w="48260" h="66039">
                  <a:moveTo>
                    <a:pt x="23833" y="65566"/>
                  </a:moveTo>
                  <a:lnTo>
                    <a:pt x="0" y="0"/>
                  </a:lnTo>
                  <a:lnTo>
                    <a:pt x="47766" y="0"/>
                  </a:lnTo>
                  <a:lnTo>
                    <a:pt x="23833" y="65566"/>
                  </a:lnTo>
                  <a:close/>
                </a:path>
              </a:pathLst>
            </a:custGeom>
            <a:ln w="6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1222654" y="161290"/>
            <a:ext cx="7277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ПРИМЕР</a:t>
            </a:r>
            <a:r>
              <a:rPr sz="4000" b="1" spc="-18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МОДЕЛИРОВАНИЯ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984497" y="6372463"/>
            <a:ext cx="20897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10" dirty="0">
                <a:latin typeface="Times New Roman"/>
                <a:cs typeface="Times New Roman"/>
              </a:rPr>
              <a:t>Технология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разработки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ПО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06663" y="6372463"/>
            <a:ext cx="2692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z="1400" spc="-25" dirty="0">
                <a:latin typeface="Times New Roman"/>
                <a:cs typeface="Times New Roman"/>
              </a:rPr>
              <a:t>41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222654" y="770585"/>
            <a:ext cx="1490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IDEF0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70431" y="1267933"/>
              <a:ext cx="7139305" cy="4973320"/>
            </a:xfrm>
            <a:custGeom>
              <a:avLst/>
              <a:gdLst/>
              <a:ahLst/>
              <a:cxnLst/>
              <a:rect l="l" t="t" r="r" b="b"/>
              <a:pathLst>
                <a:path w="7139305" h="4973320">
                  <a:moveTo>
                    <a:pt x="0" y="4973027"/>
                  </a:moveTo>
                  <a:lnTo>
                    <a:pt x="7138736" y="4973027"/>
                  </a:lnTo>
                  <a:lnTo>
                    <a:pt x="7138736" y="0"/>
                  </a:lnTo>
                  <a:lnTo>
                    <a:pt x="0" y="0"/>
                  </a:lnTo>
                  <a:lnTo>
                    <a:pt x="0" y="4973027"/>
                  </a:lnTo>
                  <a:close/>
                </a:path>
              </a:pathLst>
            </a:custGeom>
            <a:ln w="65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4211" y="1278177"/>
              <a:ext cx="7132320" cy="4558030"/>
            </a:xfrm>
            <a:custGeom>
              <a:avLst/>
              <a:gdLst/>
              <a:ahLst/>
              <a:cxnLst/>
              <a:rect l="l" t="t" r="r" b="b"/>
              <a:pathLst>
                <a:path w="7132320" h="4558030">
                  <a:moveTo>
                    <a:pt x="0" y="564759"/>
                  </a:moveTo>
                  <a:lnTo>
                    <a:pt x="7132154" y="564759"/>
                  </a:lnTo>
                </a:path>
                <a:path w="7132320" h="4558030">
                  <a:moveTo>
                    <a:pt x="0" y="4557414"/>
                  </a:moveTo>
                  <a:lnTo>
                    <a:pt x="7132154" y="4557414"/>
                  </a:lnTo>
                </a:path>
                <a:path w="7132320" h="4558030">
                  <a:moveTo>
                    <a:pt x="631301" y="564759"/>
                  </a:moveTo>
                  <a:lnTo>
                    <a:pt x="631301" y="0"/>
                  </a:lnTo>
                </a:path>
                <a:path w="7132320" h="4558030">
                  <a:moveTo>
                    <a:pt x="3569361" y="564759"/>
                  </a:moveTo>
                  <a:lnTo>
                    <a:pt x="3569361" y="0"/>
                  </a:lnTo>
                </a:path>
                <a:path w="7132320" h="4558030">
                  <a:moveTo>
                    <a:pt x="3730395" y="564759"/>
                  </a:moveTo>
                  <a:lnTo>
                    <a:pt x="3730395" y="0"/>
                  </a:lnTo>
                </a:path>
                <a:path w="7132320" h="4558030">
                  <a:moveTo>
                    <a:pt x="4928879" y="564759"/>
                  </a:moveTo>
                  <a:lnTo>
                    <a:pt x="4928879" y="0"/>
                  </a:lnTo>
                </a:path>
                <a:path w="7132320" h="4558030">
                  <a:moveTo>
                    <a:pt x="6114321" y="564759"/>
                  </a:moveTo>
                  <a:lnTo>
                    <a:pt x="6114321" y="0"/>
                  </a:lnTo>
                </a:path>
                <a:path w="7132320" h="4558030">
                  <a:moveTo>
                    <a:pt x="3569361" y="421997"/>
                  </a:moveTo>
                  <a:lnTo>
                    <a:pt x="6107853" y="421997"/>
                  </a:lnTo>
                </a:path>
                <a:path w="7132320" h="4558030">
                  <a:moveTo>
                    <a:pt x="3569361" y="279236"/>
                  </a:moveTo>
                  <a:lnTo>
                    <a:pt x="6107853" y="279236"/>
                  </a:lnTo>
                </a:path>
                <a:path w="7132320" h="4558030">
                  <a:moveTo>
                    <a:pt x="3569361" y="136257"/>
                  </a:moveTo>
                  <a:lnTo>
                    <a:pt x="6107853" y="136257"/>
                  </a:lnTo>
                </a:path>
              </a:pathLst>
            </a:custGeom>
            <a:ln w="6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90052" y="1274728"/>
            <a:ext cx="34734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80" dirty="0">
                <a:latin typeface="Microsoft Sans Serif"/>
                <a:cs typeface="Microsoft Sans Serif"/>
              </a:rPr>
              <a:t>USED</a:t>
            </a:r>
            <a:r>
              <a:rPr sz="650" spc="-10" dirty="0">
                <a:latin typeface="Microsoft Sans Serif"/>
                <a:cs typeface="Microsoft Sans Serif"/>
              </a:rPr>
              <a:t> </a:t>
            </a:r>
            <a:r>
              <a:rPr sz="650" spc="-35" dirty="0">
                <a:latin typeface="Microsoft Sans Serif"/>
                <a:cs typeface="Microsoft Sans Serif"/>
              </a:rPr>
              <a:t>AT: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1355" y="1246261"/>
            <a:ext cx="1151255" cy="285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sz="650" spc="-60" dirty="0">
                <a:latin typeface="Microsoft Sans Serif"/>
                <a:cs typeface="Microsoft Sans Serif"/>
              </a:rPr>
              <a:t>AUTHOR:</a:t>
            </a:r>
            <a:r>
              <a:rPr sz="650" spc="114" dirty="0">
                <a:latin typeface="Microsoft Sans Serif"/>
                <a:cs typeface="Microsoft Sans Serif"/>
              </a:rPr>
              <a:t> </a:t>
            </a:r>
            <a:r>
              <a:rPr sz="650" spc="-20" dirty="0">
                <a:latin typeface="Microsoft Sans Serif"/>
                <a:cs typeface="Microsoft Sans Serif"/>
              </a:rPr>
              <a:t>Преподаватель</a:t>
            </a:r>
            <a:r>
              <a:rPr sz="650" spc="500" dirty="0">
                <a:latin typeface="Microsoft Sans Serif"/>
                <a:cs typeface="Microsoft Sans Serif"/>
              </a:rPr>
              <a:t> </a:t>
            </a:r>
            <a:r>
              <a:rPr sz="650" spc="-50" dirty="0">
                <a:latin typeface="Microsoft Sans Serif"/>
                <a:cs typeface="Microsoft Sans Serif"/>
              </a:rPr>
              <a:t>PROJECT:</a:t>
            </a:r>
            <a:r>
              <a:rPr sz="650" spc="135" dirty="0">
                <a:latin typeface="Microsoft Sans Serif"/>
                <a:cs typeface="Microsoft Sans Serif"/>
              </a:rPr>
              <a:t> </a:t>
            </a:r>
            <a:r>
              <a:rPr sz="650" spc="-90" dirty="0">
                <a:latin typeface="Microsoft Sans Serif"/>
                <a:cs typeface="Microsoft Sans Serif"/>
              </a:rPr>
              <a:t>Изу </a:t>
            </a:r>
            <a:r>
              <a:rPr sz="650" spc="-70" dirty="0">
                <a:latin typeface="Microsoft Sans Serif"/>
                <a:cs typeface="Microsoft Sans Serif"/>
              </a:rPr>
              <a:t>чение</a:t>
            </a:r>
            <a:r>
              <a:rPr sz="650" spc="30" dirty="0">
                <a:latin typeface="Microsoft Sans Serif"/>
                <a:cs typeface="Microsoft Sans Serif"/>
              </a:rPr>
              <a:t> </a:t>
            </a:r>
            <a:r>
              <a:rPr sz="650" spc="-70" dirty="0">
                <a:latin typeface="Microsoft Sans Serif"/>
                <a:cs typeface="Microsoft Sans Serif"/>
              </a:rPr>
              <a:t>дисциплины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5791" y="1246261"/>
            <a:ext cx="617220" cy="28511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650" spc="-55" dirty="0">
                <a:latin typeface="Microsoft Sans Serif"/>
                <a:cs typeface="Microsoft Sans Serif"/>
              </a:rPr>
              <a:t>DATE:</a:t>
            </a:r>
            <a:r>
              <a:rPr sz="650" spc="85" dirty="0">
                <a:latin typeface="Microsoft Sans Serif"/>
                <a:cs typeface="Microsoft Sans Serif"/>
              </a:rPr>
              <a:t> </a:t>
            </a:r>
            <a:r>
              <a:rPr sz="650" spc="-50" dirty="0">
                <a:latin typeface="Microsoft Sans Serif"/>
                <a:cs typeface="Microsoft Sans Serif"/>
              </a:rPr>
              <a:t>02.03.2020</a:t>
            </a:r>
            <a:endParaRPr sz="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650" spc="-10" dirty="0">
                <a:latin typeface="Microsoft Sans Serif"/>
                <a:cs typeface="Microsoft Sans Serif"/>
              </a:rPr>
              <a:t>REV:</a:t>
            </a:r>
            <a:r>
              <a:rPr sz="650" spc="254" dirty="0">
                <a:latin typeface="Microsoft Sans Serif"/>
                <a:cs typeface="Microsoft Sans Serif"/>
              </a:rPr>
              <a:t> </a:t>
            </a:r>
            <a:r>
              <a:rPr sz="650" spc="-55" dirty="0">
                <a:latin typeface="Microsoft Sans Serif"/>
                <a:cs typeface="Microsoft Sans Serif"/>
              </a:rPr>
              <a:t>02.03.2020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1355" y="1703013"/>
            <a:ext cx="115697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50" dirty="0">
                <a:latin typeface="Microsoft Sans Serif"/>
                <a:cs typeface="Microsoft Sans Serif"/>
              </a:rPr>
              <a:t>NOTES:</a:t>
            </a:r>
            <a:r>
              <a:rPr sz="650" spc="110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1</a:t>
            </a:r>
            <a:r>
              <a:rPr sz="650" spc="114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2</a:t>
            </a:r>
            <a:r>
              <a:rPr sz="650" spc="120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3</a:t>
            </a:r>
            <a:r>
              <a:rPr sz="650" spc="114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4</a:t>
            </a:r>
            <a:r>
              <a:rPr sz="650" spc="114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5</a:t>
            </a:r>
            <a:r>
              <a:rPr sz="650" spc="120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6</a:t>
            </a:r>
            <a:r>
              <a:rPr sz="650" spc="114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7</a:t>
            </a:r>
            <a:r>
              <a:rPr sz="650" spc="114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8</a:t>
            </a:r>
            <a:r>
              <a:rPr sz="650" spc="75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9</a:t>
            </a:r>
            <a:r>
              <a:rPr sz="650" spc="120" dirty="0">
                <a:latin typeface="Microsoft Sans Serif"/>
                <a:cs typeface="Microsoft Sans Serif"/>
              </a:rPr>
              <a:t> </a:t>
            </a:r>
            <a:r>
              <a:rPr sz="650" spc="-25" dirty="0">
                <a:latin typeface="Microsoft Sans Serif"/>
                <a:cs typeface="Microsoft Sans Serif"/>
              </a:rPr>
              <a:t>10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0470" y="1274728"/>
            <a:ext cx="35560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85" dirty="0">
                <a:latin typeface="Microsoft Sans Serif"/>
                <a:cs typeface="Microsoft Sans Serif"/>
              </a:rPr>
              <a:t>WORKING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0470" y="1417489"/>
            <a:ext cx="25463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70" dirty="0">
                <a:latin typeface="Microsoft Sans Serif"/>
                <a:cs typeface="Microsoft Sans Serif"/>
              </a:rPr>
              <a:t>DRAFT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20470" y="1560251"/>
            <a:ext cx="58991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75" dirty="0">
                <a:latin typeface="Microsoft Sans Serif"/>
                <a:cs typeface="Microsoft Sans Serif"/>
              </a:rPr>
              <a:t>RECOMMENDED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0470" y="1703013"/>
            <a:ext cx="48069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70" dirty="0">
                <a:latin typeface="Microsoft Sans Serif"/>
                <a:cs typeface="Microsoft Sans Serif"/>
              </a:rPr>
              <a:t>PUBLICATION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18738" y="1274728"/>
            <a:ext cx="30734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80" dirty="0">
                <a:latin typeface="Microsoft Sans Serif"/>
                <a:cs typeface="Microsoft Sans Serif"/>
              </a:rPr>
              <a:t>READER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46677" y="1274728"/>
            <a:ext cx="64389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35" dirty="0">
                <a:latin typeface="Microsoft Sans Serif"/>
                <a:cs typeface="Microsoft Sans Serif"/>
              </a:rPr>
              <a:t>DATE</a:t>
            </a:r>
            <a:r>
              <a:rPr sz="650" spc="245" dirty="0">
                <a:latin typeface="Microsoft Sans Serif"/>
                <a:cs typeface="Microsoft Sans Serif"/>
              </a:rPr>
              <a:t> </a:t>
            </a:r>
            <a:r>
              <a:rPr sz="650" spc="-55" dirty="0">
                <a:latin typeface="Microsoft Sans Serif"/>
                <a:cs typeface="Microsoft Sans Serif"/>
              </a:rPr>
              <a:t>CONTEXT: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4396" y="1703013"/>
            <a:ext cx="13462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60" dirty="0">
                <a:latin typeface="Microsoft Sans Serif"/>
                <a:cs typeface="Microsoft Sans Serif"/>
              </a:rPr>
              <a:t>A-0</a:t>
            </a:r>
            <a:endParaRPr sz="65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530230" y="1267879"/>
            <a:ext cx="5779770" cy="4980940"/>
            <a:chOff x="2530230" y="1267879"/>
            <a:chExt cx="5779770" cy="4980940"/>
          </a:xfrm>
        </p:grpSpPr>
        <p:sp>
          <p:nvSpPr>
            <p:cNvPr id="19" name="object 19"/>
            <p:cNvSpPr/>
            <p:nvPr/>
          </p:nvSpPr>
          <p:spPr>
            <a:xfrm>
              <a:off x="4739792" y="1267891"/>
              <a:ext cx="3202305" cy="396240"/>
            </a:xfrm>
            <a:custGeom>
              <a:avLst/>
              <a:gdLst/>
              <a:ahLst/>
              <a:cxnLst/>
              <a:rect l="l" t="t" r="r" b="b"/>
              <a:pathLst>
                <a:path w="3202304" h="396239">
                  <a:moveTo>
                    <a:pt x="154571" y="0"/>
                  </a:moveTo>
                  <a:lnTo>
                    <a:pt x="0" y="0"/>
                  </a:lnTo>
                  <a:lnTo>
                    <a:pt x="0" y="136474"/>
                  </a:lnTo>
                  <a:lnTo>
                    <a:pt x="154571" y="136474"/>
                  </a:lnTo>
                  <a:lnTo>
                    <a:pt x="154571" y="0"/>
                  </a:lnTo>
                  <a:close/>
                </a:path>
                <a:path w="3202304" h="396239">
                  <a:moveTo>
                    <a:pt x="3202127" y="272707"/>
                  </a:moveTo>
                  <a:lnTo>
                    <a:pt x="2873718" y="272707"/>
                  </a:lnTo>
                  <a:lnTo>
                    <a:pt x="2873718" y="396087"/>
                  </a:lnTo>
                  <a:lnTo>
                    <a:pt x="3202127" y="396087"/>
                  </a:lnTo>
                  <a:lnTo>
                    <a:pt x="3202127" y="2727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33722" y="5835591"/>
              <a:ext cx="5772785" cy="409575"/>
            </a:xfrm>
            <a:custGeom>
              <a:avLst/>
              <a:gdLst/>
              <a:ahLst/>
              <a:cxnLst/>
              <a:rect l="l" t="t" r="r" b="b"/>
              <a:pathLst>
                <a:path w="5772784" h="409575">
                  <a:moveTo>
                    <a:pt x="0" y="0"/>
                  </a:moveTo>
                  <a:lnTo>
                    <a:pt x="0" y="402616"/>
                  </a:lnTo>
                </a:path>
                <a:path w="5772784" h="409575">
                  <a:moveTo>
                    <a:pt x="3904370" y="0"/>
                  </a:moveTo>
                  <a:lnTo>
                    <a:pt x="3904370" y="402616"/>
                  </a:lnTo>
                </a:path>
                <a:path w="5772784" h="409575">
                  <a:moveTo>
                    <a:pt x="5276714" y="409163"/>
                  </a:moveTo>
                  <a:lnTo>
                    <a:pt x="5276714" y="285783"/>
                  </a:lnTo>
                </a:path>
                <a:path w="5772784" h="409575">
                  <a:moveTo>
                    <a:pt x="5276714" y="279236"/>
                  </a:moveTo>
                  <a:lnTo>
                    <a:pt x="5772643" y="279236"/>
                  </a:lnTo>
                </a:path>
              </a:pathLst>
            </a:custGeom>
            <a:ln w="6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90053" y="5825583"/>
            <a:ext cx="24447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65" dirty="0">
                <a:latin typeface="Microsoft Sans Serif"/>
                <a:cs typeface="Microsoft Sans Serif"/>
              </a:rPr>
              <a:t>NODE: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49370" y="5825583"/>
            <a:ext cx="23114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55" dirty="0">
                <a:latin typeface="Microsoft Sans Serif"/>
                <a:cs typeface="Microsoft Sans Serif"/>
              </a:rPr>
              <a:t>TITLE: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53956" y="5825583"/>
            <a:ext cx="35369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60" dirty="0">
                <a:latin typeface="Microsoft Sans Serif"/>
                <a:cs typeface="Microsoft Sans Serif"/>
              </a:rPr>
              <a:t>NUMBER: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60518" y="5818989"/>
            <a:ext cx="133667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135" dirty="0">
                <a:latin typeface="Microsoft Sans Serif"/>
                <a:cs typeface="Microsoft Sans Serif"/>
              </a:rPr>
              <a:t>Изучение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-125" dirty="0">
                <a:latin typeface="Microsoft Sans Serif"/>
                <a:cs typeface="Microsoft Sans Serif"/>
              </a:rPr>
              <a:t>дисциплины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43931" y="6007332"/>
            <a:ext cx="179070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110" dirty="0">
                <a:latin typeface="Microsoft Sans Serif"/>
                <a:cs typeface="Microsoft Sans Serif"/>
              </a:rPr>
              <a:t>A0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91110" y="1891153"/>
            <a:ext cx="412115" cy="2806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55"/>
              </a:spcBef>
            </a:pPr>
            <a:r>
              <a:rPr sz="800" b="1" spc="-85" dirty="0">
                <a:solidFill>
                  <a:srgbClr val="FF0000"/>
                </a:solidFill>
                <a:latin typeface="Arial"/>
                <a:cs typeface="Arial"/>
              </a:rPr>
              <a:t>Учебный</a:t>
            </a:r>
            <a:r>
              <a:rPr sz="800" b="1" spc="-20" dirty="0">
                <a:solidFill>
                  <a:srgbClr val="FF0000"/>
                </a:solidFill>
                <a:latin typeface="Arial"/>
                <a:cs typeface="Arial"/>
              </a:rPr>
              <a:t> план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97740" y="5416680"/>
            <a:ext cx="511809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75" dirty="0">
                <a:latin typeface="Microsoft Sans Serif"/>
                <a:cs typeface="Microsoft Sans Serif"/>
              </a:rPr>
              <a:t>Преподаватель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56892" y="1910774"/>
            <a:ext cx="502920" cy="2800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55"/>
              </a:spcBef>
            </a:pPr>
            <a:r>
              <a:rPr sz="800" b="1" spc="-10" dirty="0">
                <a:latin typeface="Arial"/>
                <a:cs typeface="Arial"/>
              </a:rPr>
              <a:t>Правила </a:t>
            </a:r>
            <a:r>
              <a:rPr sz="800" b="1" spc="-80" dirty="0">
                <a:latin typeface="Arial"/>
                <a:cs typeface="Arial"/>
              </a:rPr>
              <a:t>аттестации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75753" y="5416680"/>
            <a:ext cx="30162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65" dirty="0">
                <a:latin typeface="Microsoft Sans Serif"/>
                <a:cs typeface="Microsoft Sans Serif"/>
              </a:rPr>
              <a:t>Сту</a:t>
            </a:r>
            <a:r>
              <a:rPr sz="650" spc="-70" dirty="0">
                <a:latin typeface="Microsoft Sans Serif"/>
                <a:cs typeface="Microsoft Sans Serif"/>
              </a:rPr>
              <a:t> </a:t>
            </a:r>
            <a:r>
              <a:rPr sz="650" spc="-50" dirty="0">
                <a:latin typeface="Microsoft Sans Serif"/>
                <a:cs typeface="Microsoft Sans Serif"/>
              </a:rPr>
              <a:t>дент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79812" y="1891153"/>
            <a:ext cx="1260475" cy="2806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55"/>
              </a:spcBef>
            </a:pPr>
            <a:r>
              <a:rPr sz="800" spc="-95" dirty="0">
                <a:solidFill>
                  <a:srgbClr val="0000FF"/>
                </a:solidFill>
                <a:latin typeface="Microsoft Sans Serif"/>
                <a:cs typeface="Microsoft Sans Serif"/>
              </a:rPr>
              <a:t>Порядок</a:t>
            </a:r>
            <a:r>
              <a:rPr sz="800" spc="-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85" dirty="0">
                <a:solidFill>
                  <a:srgbClr val="0000FF"/>
                </a:solidFill>
                <a:latin typeface="Microsoft Sans Serif"/>
                <a:cs typeface="Microsoft Sans Serif"/>
              </a:rPr>
              <a:t>выполнения</a:t>
            </a:r>
            <a:r>
              <a:rPr sz="800"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85" dirty="0">
                <a:solidFill>
                  <a:srgbClr val="0000FF"/>
                </a:solidFill>
                <a:latin typeface="Microsoft Sans Serif"/>
                <a:cs typeface="Microsoft Sans Serif"/>
              </a:rPr>
              <a:t>и</a:t>
            </a:r>
            <a:r>
              <a:rPr sz="800" spc="-5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80" dirty="0">
                <a:solidFill>
                  <a:srgbClr val="0000FF"/>
                </a:solidFill>
                <a:latin typeface="Microsoft Sans Serif"/>
                <a:cs typeface="Microsoft Sans Serif"/>
              </a:rPr>
              <a:t>защиты</a:t>
            </a:r>
            <a:r>
              <a:rPr sz="800" spc="50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75" dirty="0">
                <a:solidFill>
                  <a:srgbClr val="0000FF"/>
                </a:solidFill>
                <a:latin typeface="Microsoft Sans Serif"/>
                <a:cs typeface="Microsoft Sans Serif"/>
              </a:rPr>
              <a:t>лабораторных</a:t>
            </a:r>
            <a:r>
              <a:rPr sz="800"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00" spc="-20" dirty="0">
                <a:solidFill>
                  <a:srgbClr val="0000FF"/>
                </a:solidFill>
                <a:latin typeface="Microsoft Sans Serif"/>
                <a:cs typeface="Microsoft Sans Serif"/>
              </a:rPr>
              <a:t>работ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49613" y="4670114"/>
            <a:ext cx="97472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75" dirty="0">
                <a:latin typeface="Microsoft Sans Serif"/>
                <a:cs typeface="Microsoft Sans Serif"/>
              </a:rPr>
              <a:t>Резу</a:t>
            </a:r>
            <a:r>
              <a:rPr sz="650" spc="-85" dirty="0">
                <a:latin typeface="Microsoft Sans Serif"/>
                <a:cs typeface="Microsoft Sans Serif"/>
              </a:rPr>
              <a:t> </a:t>
            </a:r>
            <a:r>
              <a:rPr sz="650" spc="-65" dirty="0">
                <a:latin typeface="Microsoft Sans Serif"/>
                <a:cs typeface="Microsoft Sans Serif"/>
              </a:rPr>
              <a:t>льтат</a:t>
            </a:r>
            <a:r>
              <a:rPr sz="650" dirty="0">
                <a:latin typeface="Microsoft Sans Serif"/>
                <a:cs typeface="Microsoft Sans Serif"/>
              </a:rPr>
              <a:t> </a:t>
            </a:r>
            <a:r>
              <a:rPr sz="650" spc="-70" dirty="0">
                <a:latin typeface="Microsoft Sans Serif"/>
                <a:cs typeface="Microsoft Sans Serif"/>
              </a:rPr>
              <a:t>(оценка</a:t>
            </a:r>
            <a:r>
              <a:rPr sz="650" spc="-5" dirty="0">
                <a:latin typeface="Microsoft Sans Serif"/>
                <a:cs typeface="Microsoft Sans Serif"/>
              </a:rPr>
              <a:t> </a:t>
            </a:r>
            <a:r>
              <a:rPr sz="650" spc="-65" dirty="0">
                <a:latin typeface="Microsoft Sans Serif"/>
                <a:cs typeface="Microsoft Sans Serif"/>
              </a:rPr>
              <a:t>или</a:t>
            </a:r>
            <a:r>
              <a:rPr sz="650" spc="-5" dirty="0">
                <a:latin typeface="Microsoft Sans Serif"/>
                <a:cs typeface="Microsoft Sans Serif"/>
              </a:rPr>
              <a:t> </a:t>
            </a:r>
            <a:r>
              <a:rPr sz="650" spc="-50" dirty="0">
                <a:latin typeface="Microsoft Sans Serif"/>
                <a:cs typeface="Microsoft Sans Serif"/>
              </a:rPr>
              <a:t>зачет)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86494" y="2430262"/>
            <a:ext cx="71882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80" dirty="0">
                <a:latin typeface="Microsoft Sans Serif"/>
                <a:cs typeface="Microsoft Sans Serif"/>
              </a:rPr>
              <a:t>Необх</a:t>
            </a:r>
            <a:r>
              <a:rPr sz="650" spc="-70" dirty="0">
                <a:latin typeface="Microsoft Sans Serif"/>
                <a:cs typeface="Microsoft Sans Serif"/>
              </a:rPr>
              <a:t> </a:t>
            </a:r>
            <a:r>
              <a:rPr sz="650" spc="-80" dirty="0">
                <a:latin typeface="Microsoft Sans Serif"/>
                <a:cs typeface="Microsoft Sans Serif"/>
              </a:rPr>
              <a:t>одимые</a:t>
            </a:r>
            <a:r>
              <a:rPr sz="650" spc="20" dirty="0">
                <a:latin typeface="Microsoft Sans Serif"/>
                <a:cs typeface="Microsoft Sans Serif"/>
              </a:rPr>
              <a:t> </a:t>
            </a:r>
            <a:r>
              <a:rPr sz="650" spc="-60" dirty="0">
                <a:latin typeface="Microsoft Sans Serif"/>
                <a:cs typeface="Microsoft Sans Serif"/>
              </a:rPr>
              <a:t>знания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40846" y="2203058"/>
            <a:ext cx="114300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75" dirty="0">
                <a:solidFill>
                  <a:srgbClr val="20ABAB"/>
                </a:solidFill>
                <a:latin typeface="Microsoft Sans Serif"/>
                <a:cs typeface="Microsoft Sans Serif"/>
              </a:rPr>
              <a:t>Резу</a:t>
            </a:r>
            <a:r>
              <a:rPr sz="650" spc="-85" dirty="0">
                <a:solidFill>
                  <a:srgbClr val="20ABAB"/>
                </a:solidFill>
                <a:latin typeface="Microsoft Sans Serif"/>
                <a:cs typeface="Microsoft Sans Serif"/>
              </a:rPr>
              <a:t> </a:t>
            </a:r>
            <a:r>
              <a:rPr sz="650" spc="-65" dirty="0">
                <a:solidFill>
                  <a:srgbClr val="20ABAB"/>
                </a:solidFill>
                <a:latin typeface="Microsoft Sans Serif"/>
                <a:cs typeface="Microsoft Sans Serif"/>
              </a:rPr>
              <a:t>льтаты</a:t>
            </a:r>
            <a:r>
              <a:rPr sz="650" spc="-5" dirty="0">
                <a:solidFill>
                  <a:srgbClr val="20ABAB"/>
                </a:solidFill>
                <a:latin typeface="Microsoft Sans Serif"/>
                <a:cs typeface="Microsoft Sans Serif"/>
              </a:rPr>
              <a:t> </a:t>
            </a:r>
            <a:r>
              <a:rPr sz="650" spc="-65" dirty="0">
                <a:solidFill>
                  <a:srgbClr val="20ABAB"/>
                </a:solidFill>
                <a:latin typeface="Microsoft Sans Serif"/>
                <a:cs typeface="Microsoft Sans Serif"/>
              </a:rPr>
              <a:t>теоретических</a:t>
            </a:r>
            <a:r>
              <a:rPr sz="650" spc="135" dirty="0">
                <a:solidFill>
                  <a:srgbClr val="20ABAB"/>
                </a:solidFill>
                <a:latin typeface="Microsoft Sans Serif"/>
                <a:cs typeface="Microsoft Sans Serif"/>
              </a:rPr>
              <a:t> </a:t>
            </a:r>
            <a:r>
              <a:rPr sz="650" spc="-40" dirty="0">
                <a:solidFill>
                  <a:srgbClr val="20ABAB"/>
                </a:solidFill>
                <a:latin typeface="Microsoft Sans Serif"/>
                <a:cs typeface="Microsoft Sans Serif"/>
              </a:rPr>
              <a:t>тестов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02103" y="2329974"/>
            <a:ext cx="335280" cy="259715"/>
          </a:xfrm>
          <a:custGeom>
            <a:avLst/>
            <a:gdLst/>
            <a:ahLst/>
            <a:cxnLst/>
            <a:rect l="l" t="t" r="r" b="b"/>
            <a:pathLst>
              <a:path w="335279" h="259714">
                <a:moveTo>
                  <a:pt x="335002" y="0"/>
                </a:moveTo>
                <a:lnTo>
                  <a:pt x="141847" y="110241"/>
                </a:lnTo>
              </a:path>
              <a:path w="335279" h="259714">
                <a:moveTo>
                  <a:pt x="135272" y="110241"/>
                </a:moveTo>
                <a:lnTo>
                  <a:pt x="193369" y="149265"/>
                </a:lnTo>
              </a:path>
              <a:path w="335279" h="259714">
                <a:moveTo>
                  <a:pt x="199621" y="149265"/>
                </a:moveTo>
                <a:lnTo>
                  <a:pt x="0" y="259615"/>
                </a:lnTo>
              </a:path>
            </a:pathLst>
          </a:custGeom>
          <a:ln w="6534">
            <a:solidFill>
              <a:srgbClr val="20AB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986064" y="4598570"/>
            <a:ext cx="137604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75" dirty="0">
                <a:latin typeface="Microsoft Sans Serif"/>
                <a:cs typeface="Microsoft Sans Serif"/>
              </a:rPr>
              <a:t>Резу</a:t>
            </a:r>
            <a:r>
              <a:rPr sz="650" spc="-85" dirty="0">
                <a:latin typeface="Microsoft Sans Serif"/>
                <a:cs typeface="Microsoft Sans Serif"/>
              </a:rPr>
              <a:t> </a:t>
            </a:r>
            <a:r>
              <a:rPr sz="650" spc="-65" dirty="0">
                <a:latin typeface="Microsoft Sans Serif"/>
                <a:cs typeface="Microsoft Sans Serif"/>
              </a:rPr>
              <a:t>льтаты</a:t>
            </a:r>
            <a:r>
              <a:rPr sz="650" spc="-10" dirty="0">
                <a:latin typeface="Microsoft Sans Serif"/>
                <a:cs typeface="Microsoft Sans Serif"/>
              </a:rPr>
              <a:t> </a:t>
            </a:r>
            <a:r>
              <a:rPr sz="650" spc="-70" dirty="0">
                <a:latin typeface="Microsoft Sans Serif"/>
                <a:cs typeface="Microsoft Sans Serif"/>
              </a:rPr>
              <a:t>защиты</a:t>
            </a:r>
            <a:r>
              <a:rPr sz="650" spc="50" dirty="0">
                <a:latin typeface="Microsoft Sans Serif"/>
                <a:cs typeface="Microsoft Sans Serif"/>
              </a:rPr>
              <a:t> </a:t>
            </a:r>
            <a:r>
              <a:rPr sz="650" spc="-70" dirty="0">
                <a:latin typeface="Microsoft Sans Serif"/>
                <a:cs typeface="Microsoft Sans Serif"/>
              </a:rPr>
              <a:t>лабораторных</a:t>
            </a:r>
            <a:r>
              <a:rPr sz="650" spc="130" dirty="0">
                <a:latin typeface="Microsoft Sans Serif"/>
                <a:cs typeface="Microsoft Sans Serif"/>
              </a:rPr>
              <a:t> </a:t>
            </a:r>
            <a:r>
              <a:rPr sz="650" spc="-45" dirty="0">
                <a:latin typeface="Microsoft Sans Serif"/>
                <a:cs typeface="Microsoft Sans Serif"/>
              </a:rPr>
              <a:t>работ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02536" y="3667185"/>
            <a:ext cx="644525" cy="1000125"/>
          </a:xfrm>
          <a:custGeom>
            <a:avLst/>
            <a:gdLst/>
            <a:ahLst/>
            <a:cxnLst/>
            <a:rect l="l" t="t" r="r" b="b"/>
            <a:pathLst>
              <a:path w="644525" h="1000125">
                <a:moveTo>
                  <a:pt x="0" y="999873"/>
                </a:moveTo>
                <a:lnTo>
                  <a:pt x="354511" y="512944"/>
                </a:lnTo>
              </a:path>
              <a:path w="644525" h="1000125">
                <a:moveTo>
                  <a:pt x="360978" y="506657"/>
                </a:moveTo>
                <a:lnTo>
                  <a:pt x="290054" y="493541"/>
                </a:lnTo>
              </a:path>
              <a:path w="644525" h="1000125">
                <a:moveTo>
                  <a:pt x="283587" y="493541"/>
                </a:moveTo>
                <a:lnTo>
                  <a:pt x="644350" y="0"/>
                </a:lnTo>
              </a:path>
            </a:pathLst>
          </a:custGeom>
          <a:ln w="6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27478" y="2501697"/>
            <a:ext cx="75057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65" dirty="0">
                <a:latin typeface="Microsoft Sans Serif"/>
                <a:cs typeface="Microsoft Sans Serif"/>
              </a:rPr>
              <a:t>Теоретические</a:t>
            </a:r>
            <a:r>
              <a:rPr sz="650" spc="30" dirty="0">
                <a:latin typeface="Microsoft Sans Serif"/>
                <a:cs typeface="Microsoft Sans Serif"/>
              </a:rPr>
              <a:t> </a:t>
            </a:r>
            <a:r>
              <a:rPr sz="650" spc="-60" dirty="0">
                <a:latin typeface="Microsoft Sans Serif"/>
                <a:cs typeface="Microsoft Sans Serif"/>
              </a:rPr>
              <a:t>знания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63738" y="4118254"/>
            <a:ext cx="26162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90" dirty="0">
                <a:solidFill>
                  <a:srgbClr val="FF00FF"/>
                </a:solidFill>
                <a:latin typeface="Microsoft Sans Serif"/>
                <a:cs typeface="Microsoft Sans Serif"/>
              </a:rPr>
              <a:t>Допу</a:t>
            </a:r>
            <a:r>
              <a:rPr sz="650" spc="-70" dirty="0">
                <a:solidFill>
                  <a:srgbClr val="FF00FF"/>
                </a:solidFill>
                <a:latin typeface="Microsoft Sans Serif"/>
                <a:cs typeface="Microsoft Sans Serif"/>
              </a:rPr>
              <a:t> </a:t>
            </a:r>
            <a:r>
              <a:rPr sz="650" spc="-35" dirty="0">
                <a:solidFill>
                  <a:srgbClr val="FF00FF"/>
                </a:solidFill>
                <a:latin typeface="Microsoft Sans Serif"/>
                <a:cs typeface="Microsoft Sans Serif"/>
              </a:rPr>
              <a:t>ск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42760" y="3018091"/>
            <a:ext cx="528955" cy="571500"/>
          </a:xfrm>
          <a:custGeom>
            <a:avLst/>
            <a:gdLst/>
            <a:ahLst/>
            <a:cxnLst/>
            <a:rect l="l" t="t" r="r" b="b"/>
            <a:pathLst>
              <a:path w="528954" h="571500">
                <a:moveTo>
                  <a:pt x="0" y="0"/>
                </a:moveTo>
                <a:lnTo>
                  <a:pt x="244784" y="318043"/>
                </a:lnTo>
              </a:path>
              <a:path w="528954" h="571500">
                <a:moveTo>
                  <a:pt x="251359" y="324547"/>
                </a:moveTo>
                <a:lnTo>
                  <a:pt x="277120" y="253328"/>
                </a:lnTo>
              </a:path>
              <a:path w="528954" h="571500">
                <a:moveTo>
                  <a:pt x="277120" y="246716"/>
                </a:moveTo>
                <a:lnTo>
                  <a:pt x="528372" y="571263"/>
                </a:lnTo>
              </a:path>
            </a:pathLst>
          </a:custGeom>
          <a:ln w="6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976890" y="2190010"/>
            <a:ext cx="671195" cy="150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b="1" spc="-80" dirty="0">
                <a:solidFill>
                  <a:srgbClr val="FF0000"/>
                </a:solidFill>
                <a:latin typeface="Arial"/>
                <a:cs typeface="Arial"/>
              </a:rPr>
              <a:t>Невыполнение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76890" y="2319655"/>
            <a:ext cx="766445" cy="150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b="1" spc="-75" dirty="0">
                <a:solidFill>
                  <a:srgbClr val="FF0000"/>
                </a:solidFill>
                <a:latin typeface="Arial"/>
                <a:cs typeface="Arial"/>
              </a:rPr>
              <a:t>тестов</a:t>
            </a:r>
            <a:r>
              <a:rPr sz="8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spc="-90" dirty="0">
                <a:solidFill>
                  <a:srgbClr val="FF0000"/>
                </a:solidFill>
                <a:latin typeface="Arial"/>
                <a:cs typeface="Arial"/>
              </a:rPr>
              <a:t>по</a:t>
            </a:r>
            <a:r>
              <a:rPr sz="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spc="-60" dirty="0">
                <a:solidFill>
                  <a:srgbClr val="FF0000"/>
                </a:solidFill>
                <a:latin typeface="Arial"/>
                <a:cs typeface="Arial"/>
              </a:rPr>
              <a:t>теории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130258" y="2286971"/>
            <a:ext cx="1037590" cy="526415"/>
            <a:chOff x="2130258" y="2286971"/>
            <a:chExt cx="1037590" cy="52641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1307" y="2358191"/>
              <a:ext cx="966526" cy="45467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136926" y="2293638"/>
              <a:ext cx="960119" cy="448309"/>
            </a:xfrm>
            <a:custGeom>
              <a:avLst/>
              <a:gdLst/>
              <a:ahLst/>
              <a:cxnLst/>
              <a:rect l="l" t="t" r="r" b="b"/>
              <a:pathLst>
                <a:path w="960119" h="448310">
                  <a:moveTo>
                    <a:pt x="0" y="447926"/>
                  </a:moveTo>
                  <a:lnTo>
                    <a:pt x="959983" y="447926"/>
                  </a:lnTo>
                  <a:lnTo>
                    <a:pt x="959983" y="0"/>
                  </a:lnTo>
                  <a:lnTo>
                    <a:pt x="0" y="0"/>
                  </a:lnTo>
                  <a:lnTo>
                    <a:pt x="0" y="447926"/>
                  </a:lnTo>
                  <a:close/>
                </a:path>
                <a:path w="960119" h="448310">
                  <a:moveTo>
                    <a:pt x="0" y="64952"/>
                  </a:moveTo>
                  <a:lnTo>
                    <a:pt x="64381" y="21"/>
                  </a:lnTo>
                </a:path>
              </a:pathLst>
            </a:custGeom>
            <a:ln w="128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019861" y="2612048"/>
            <a:ext cx="6413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65" dirty="0">
                <a:latin typeface="Microsoft Sans Serif"/>
                <a:cs typeface="Microsoft Sans Serif"/>
              </a:rPr>
              <a:t>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56281" y="2339315"/>
            <a:ext cx="874394" cy="399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02260" marR="5080" indent="-264160">
              <a:lnSpc>
                <a:spcPct val="104900"/>
              </a:lnSpc>
              <a:spcBef>
                <a:spcPts val="75"/>
              </a:spcBef>
            </a:pPr>
            <a:r>
              <a:rPr sz="650" spc="-90" dirty="0">
                <a:latin typeface="Microsoft Sans Serif"/>
                <a:cs typeface="Microsoft Sans Serif"/>
              </a:rPr>
              <a:t>Изу</a:t>
            </a:r>
            <a:r>
              <a:rPr sz="650" spc="-85" dirty="0">
                <a:latin typeface="Microsoft Sans Serif"/>
                <a:cs typeface="Microsoft Sans Serif"/>
              </a:rPr>
              <a:t> </a:t>
            </a:r>
            <a:r>
              <a:rPr sz="650" spc="-70" dirty="0">
                <a:latin typeface="Microsoft Sans Serif"/>
                <a:cs typeface="Microsoft Sans Serif"/>
              </a:rPr>
              <a:t>чение</a:t>
            </a:r>
            <a:r>
              <a:rPr sz="650" spc="55" dirty="0">
                <a:latin typeface="Microsoft Sans Serif"/>
                <a:cs typeface="Microsoft Sans Serif"/>
              </a:rPr>
              <a:t> </a:t>
            </a:r>
            <a:r>
              <a:rPr sz="650" spc="-70" dirty="0">
                <a:latin typeface="Microsoft Sans Serif"/>
                <a:cs typeface="Microsoft Sans Serif"/>
              </a:rPr>
              <a:t>теоретического</a:t>
            </a:r>
            <a:r>
              <a:rPr sz="650" spc="500" dirty="0">
                <a:latin typeface="Microsoft Sans Serif"/>
                <a:cs typeface="Microsoft Sans Serif"/>
              </a:rPr>
              <a:t> </a:t>
            </a:r>
            <a:r>
              <a:rPr sz="650" spc="-10" dirty="0">
                <a:latin typeface="Microsoft Sans Serif"/>
                <a:cs typeface="Microsoft Sans Serif"/>
              </a:rPr>
              <a:t>материала</a:t>
            </a:r>
            <a:endParaRPr sz="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650" spc="-70" dirty="0">
                <a:latin typeface="Microsoft Sans Serif"/>
                <a:cs typeface="Microsoft Sans Serif"/>
              </a:rPr>
              <a:t>0</a:t>
            </a:r>
            <a:r>
              <a:rPr sz="650" spc="-15" dirty="0">
                <a:latin typeface="Microsoft Sans Serif"/>
                <a:cs typeface="Microsoft Sans Serif"/>
              </a:rPr>
              <a:t> </a:t>
            </a:r>
            <a:r>
              <a:rPr sz="650" spc="-50" dirty="0">
                <a:latin typeface="Microsoft Sans Serif"/>
                <a:cs typeface="Microsoft Sans Serif"/>
              </a:rPr>
              <a:t>?</a:t>
            </a:r>
            <a:endParaRPr sz="650">
              <a:latin typeface="Microsoft Sans Serif"/>
              <a:cs typeface="Microsoft Sans Serif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483341" y="3033516"/>
            <a:ext cx="1037590" cy="525780"/>
            <a:chOff x="3483341" y="3033516"/>
            <a:chExt cx="1037590" cy="525780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4358" y="3104518"/>
              <a:ext cx="966526" cy="45467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490009" y="3040183"/>
              <a:ext cx="960119" cy="448309"/>
            </a:xfrm>
            <a:custGeom>
              <a:avLst/>
              <a:gdLst/>
              <a:ahLst/>
              <a:cxnLst/>
              <a:rect l="l" t="t" r="r" b="b"/>
              <a:pathLst>
                <a:path w="960120" h="448310">
                  <a:moveTo>
                    <a:pt x="0" y="447926"/>
                  </a:moveTo>
                  <a:lnTo>
                    <a:pt x="959983" y="447926"/>
                  </a:lnTo>
                  <a:lnTo>
                    <a:pt x="959983" y="0"/>
                  </a:lnTo>
                  <a:lnTo>
                    <a:pt x="0" y="0"/>
                  </a:lnTo>
                  <a:lnTo>
                    <a:pt x="0" y="447926"/>
                  </a:lnTo>
                  <a:close/>
                </a:path>
                <a:path w="960120" h="448310">
                  <a:moveTo>
                    <a:pt x="0" y="64952"/>
                  </a:moveTo>
                  <a:lnTo>
                    <a:pt x="64348" y="21"/>
                  </a:lnTo>
                </a:path>
              </a:pathLst>
            </a:custGeom>
            <a:ln w="128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509321" y="2791057"/>
            <a:ext cx="2832100" cy="69469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68730">
              <a:lnSpc>
                <a:spcPct val="100000"/>
              </a:lnSpc>
              <a:spcBef>
                <a:spcPts val="340"/>
              </a:spcBef>
            </a:pPr>
            <a:r>
              <a:rPr sz="650" spc="-80" dirty="0">
                <a:latin typeface="Microsoft Sans Serif"/>
                <a:cs typeface="Microsoft Sans Serif"/>
              </a:rPr>
              <a:t>Недопу</a:t>
            </a:r>
            <a:r>
              <a:rPr sz="650" spc="-85" dirty="0">
                <a:latin typeface="Microsoft Sans Serif"/>
                <a:cs typeface="Microsoft Sans Serif"/>
              </a:rPr>
              <a:t> </a:t>
            </a:r>
            <a:r>
              <a:rPr sz="650" spc="-80" dirty="0">
                <a:latin typeface="Microsoft Sans Serif"/>
                <a:cs typeface="Microsoft Sans Serif"/>
              </a:rPr>
              <a:t>ск</a:t>
            </a:r>
            <a:r>
              <a:rPr sz="650" spc="70" dirty="0">
                <a:latin typeface="Microsoft Sans Serif"/>
                <a:cs typeface="Microsoft Sans Serif"/>
              </a:rPr>
              <a:t> </a:t>
            </a:r>
            <a:r>
              <a:rPr sz="650" spc="-70" dirty="0">
                <a:latin typeface="Microsoft Sans Serif"/>
                <a:cs typeface="Microsoft Sans Serif"/>
              </a:rPr>
              <a:t>по</a:t>
            </a:r>
            <a:r>
              <a:rPr sz="650" spc="-5" dirty="0">
                <a:latin typeface="Microsoft Sans Serif"/>
                <a:cs typeface="Microsoft Sans Serif"/>
              </a:rPr>
              <a:t> </a:t>
            </a:r>
            <a:r>
              <a:rPr sz="650" spc="-25" dirty="0">
                <a:latin typeface="Microsoft Sans Serif"/>
                <a:cs typeface="Microsoft Sans Serif"/>
              </a:rPr>
              <a:t>л/р</a:t>
            </a:r>
            <a:endParaRPr sz="650">
              <a:latin typeface="Microsoft Sans Serif"/>
              <a:cs typeface="Microsoft Sans Serif"/>
            </a:endParaRPr>
          </a:p>
          <a:p>
            <a:pPr marL="1829435">
              <a:lnSpc>
                <a:spcPct val="100000"/>
              </a:lnSpc>
              <a:spcBef>
                <a:spcPts val="240"/>
              </a:spcBef>
            </a:pPr>
            <a:r>
              <a:rPr sz="650" spc="-75" dirty="0">
                <a:latin typeface="Microsoft Sans Serif"/>
                <a:cs typeface="Microsoft Sans Serif"/>
              </a:rPr>
              <a:t>Практические</a:t>
            </a:r>
            <a:r>
              <a:rPr sz="650" spc="50" dirty="0">
                <a:latin typeface="Microsoft Sans Serif"/>
                <a:cs typeface="Microsoft Sans Serif"/>
              </a:rPr>
              <a:t> </a:t>
            </a:r>
            <a:r>
              <a:rPr sz="650" spc="-65" dirty="0">
                <a:latin typeface="Microsoft Sans Serif"/>
                <a:cs typeface="Microsoft Sans Serif"/>
              </a:rPr>
              <a:t>у</a:t>
            </a:r>
            <a:r>
              <a:rPr sz="650" spc="-80" dirty="0">
                <a:latin typeface="Microsoft Sans Serif"/>
                <a:cs typeface="Microsoft Sans Serif"/>
              </a:rPr>
              <a:t> </a:t>
            </a:r>
            <a:r>
              <a:rPr sz="650" spc="-85" dirty="0">
                <a:latin typeface="Microsoft Sans Serif"/>
                <a:cs typeface="Microsoft Sans Serif"/>
              </a:rPr>
              <a:t>мения</a:t>
            </a:r>
            <a:r>
              <a:rPr sz="650" spc="55" dirty="0">
                <a:latin typeface="Microsoft Sans Serif"/>
                <a:cs typeface="Microsoft Sans Serif"/>
              </a:rPr>
              <a:t> </a:t>
            </a:r>
            <a:r>
              <a:rPr sz="650" spc="-70" dirty="0">
                <a:latin typeface="Microsoft Sans Serif"/>
                <a:cs typeface="Microsoft Sans Serif"/>
              </a:rPr>
              <a:t>и</a:t>
            </a:r>
            <a:r>
              <a:rPr sz="650" spc="-10" dirty="0">
                <a:latin typeface="Microsoft Sans Serif"/>
                <a:cs typeface="Microsoft Sans Serif"/>
              </a:rPr>
              <a:t> </a:t>
            </a:r>
            <a:r>
              <a:rPr sz="650" spc="-40" dirty="0">
                <a:latin typeface="Microsoft Sans Serif"/>
                <a:cs typeface="Microsoft Sans Serif"/>
              </a:rPr>
              <a:t>навыи</a:t>
            </a:r>
            <a:endParaRPr sz="650">
              <a:latin typeface="Microsoft Sans Serif"/>
              <a:cs typeface="Microsoft Sans Serif"/>
            </a:endParaRPr>
          </a:p>
          <a:p>
            <a:pPr marL="360045" marR="1936750" indent="-341630">
              <a:lnSpc>
                <a:spcPct val="104900"/>
              </a:lnSpc>
              <a:spcBef>
                <a:spcPts val="254"/>
              </a:spcBef>
            </a:pPr>
            <a:r>
              <a:rPr sz="650" spc="-80" dirty="0">
                <a:latin typeface="Microsoft Sans Serif"/>
                <a:cs typeface="Microsoft Sans Serif"/>
              </a:rPr>
              <a:t>Выполнение</a:t>
            </a:r>
            <a:r>
              <a:rPr sz="650" spc="125" dirty="0">
                <a:latin typeface="Microsoft Sans Serif"/>
                <a:cs typeface="Microsoft Sans Serif"/>
              </a:rPr>
              <a:t> </a:t>
            </a:r>
            <a:r>
              <a:rPr sz="650" spc="-75" dirty="0">
                <a:latin typeface="Microsoft Sans Serif"/>
                <a:cs typeface="Microsoft Sans Serif"/>
              </a:rPr>
              <a:t>лабораторной</a:t>
            </a:r>
            <a:r>
              <a:rPr sz="650" spc="500" dirty="0">
                <a:latin typeface="Microsoft Sans Serif"/>
                <a:cs typeface="Microsoft Sans Serif"/>
              </a:rPr>
              <a:t> </a:t>
            </a:r>
            <a:r>
              <a:rPr sz="650" spc="-10" dirty="0">
                <a:latin typeface="Microsoft Sans Serif"/>
                <a:cs typeface="Microsoft Sans Serif"/>
              </a:rPr>
              <a:t>работы</a:t>
            </a:r>
            <a:endParaRPr sz="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  <a:tabLst>
                <a:tab pos="875665" algn="l"/>
              </a:tabLst>
            </a:pPr>
            <a:r>
              <a:rPr sz="650" spc="-70" dirty="0">
                <a:latin typeface="Microsoft Sans Serif"/>
                <a:cs typeface="Microsoft Sans Serif"/>
              </a:rPr>
              <a:t>0</a:t>
            </a:r>
            <a:r>
              <a:rPr sz="650" spc="-15" dirty="0">
                <a:latin typeface="Microsoft Sans Serif"/>
                <a:cs typeface="Microsoft Sans Serif"/>
              </a:rPr>
              <a:t> </a:t>
            </a:r>
            <a:r>
              <a:rPr sz="650" spc="-50" dirty="0">
                <a:latin typeface="Microsoft Sans Serif"/>
                <a:cs typeface="Microsoft Sans Serif"/>
              </a:rPr>
              <a:t>?</a:t>
            </a:r>
            <a:r>
              <a:rPr sz="650" dirty="0">
                <a:latin typeface="Microsoft Sans Serif"/>
                <a:cs typeface="Microsoft Sans Serif"/>
              </a:rPr>
              <a:t>	</a:t>
            </a:r>
            <a:r>
              <a:rPr sz="650" spc="-50" dirty="0">
                <a:latin typeface="Microsoft Sans Serif"/>
                <a:cs typeface="Microsoft Sans Serif"/>
              </a:rPr>
              <a:t>2</a:t>
            </a:r>
            <a:endParaRPr sz="650">
              <a:latin typeface="Microsoft Sans Serif"/>
              <a:cs typeface="Microsoft Sans Serif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836392" y="3780082"/>
            <a:ext cx="1037590" cy="527050"/>
            <a:chOff x="4836392" y="3780082"/>
            <a:chExt cx="1037590" cy="527050"/>
          </a:xfrm>
        </p:grpSpPr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7408" y="3852118"/>
              <a:ext cx="966526" cy="45467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843059" y="3786749"/>
              <a:ext cx="960119" cy="448309"/>
            </a:xfrm>
            <a:custGeom>
              <a:avLst/>
              <a:gdLst/>
              <a:ahLst/>
              <a:cxnLst/>
              <a:rect l="l" t="t" r="r" b="b"/>
              <a:pathLst>
                <a:path w="960120" h="448310">
                  <a:moveTo>
                    <a:pt x="0" y="448230"/>
                  </a:moveTo>
                  <a:lnTo>
                    <a:pt x="959983" y="448230"/>
                  </a:lnTo>
                  <a:lnTo>
                    <a:pt x="959983" y="43"/>
                  </a:lnTo>
                  <a:lnTo>
                    <a:pt x="0" y="43"/>
                  </a:lnTo>
                  <a:lnTo>
                    <a:pt x="0" y="448230"/>
                  </a:lnTo>
                  <a:close/>
                </a:path>
                <a:path w="960120" h="448310">
                  <a:moveTo>
                    <a:pt x="0" y="64931"/>
                  </a:moveTo>
                  <a:lnTo>
                    <a:pt x="64348" y="0"/>
                  </a:lnTo>
                </a:path>
              </a:pathLst>
            </a:custGeom>
            <a:ln w="128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725639" y="4105354"/>
            <a:ext cx="6413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65" dirty="0">
                <a:latin typeface="Microsoft Sans Serif"/>
                <a:cs typeface="Microsoft Sans Serif"/>
              </a:rPr>
              <a:t>3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862372" y="4105354"/>
            <a:ext cx="12192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70" dirty="0">
                <a:latin typeface="Microsoft Sans Serif"/>
                <a:cs typeface="Microsoft Sans Serif"/>
              </a:rPr>
              <a:t>0</a:t>
            </a:r>
            <a:r>
              <a:rPr sz="650" spc="-15" dirty="0">
                <a:latin typeface="Microsoft Sans Serif"/>
                <a:cs typeface="Microsoft Sans Serif"/>
              </a:rPr>
              <a:t> </a:t>
            </a:r>
            <a:r>
              <a:rPr sz="650" spc="-50" dirty="0">
                <a:latin typeface="Microsoft Sans Serif"/>
                <a:cs typeface="Microsoft Sans Serif"/>
              </a:rPr>
              <a:t>?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42700" y="3832730"/>
            <a:ext cx="542290" cy="23050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0485" marR="5080" indent="-58419">
              <a:lnSpc>
                <a:spcPct val="104700"/>
              </a:lnSpc>
              <a:spcBef>
                <a:spcPts val="75"/>
              </a:spcBef>
            </a:pPr>
            <a:r>
              <a:rPr sz="650" spc="-90" dirty="0">
                <a:latin typeface="Microsoft Sans Serif"/>
                <a:cs typeface="Microsoft Sans Serif"/>
              </a:rPr>
              <a:t>Допу</a:t>
            </a:r>
            <a:r>
              <a:rPr sz="650" spc="-85" dirty="0">
                <a:latin typeface="Microsoft Sans Serif"/>
                <a:cs typeface="Microsoft Sans Serif"/>
              </a:rPr>
              <a:t> </a:t>
            </a:r>
            <a:r>
              <a:rPr sz="650" spc="-65" dirty="0">
                <a:latin typeface="Microsoft Sans Serif"/>
                <a:cs typeface="Microsoft Sans Serif"/>
              </a:rPr>
              <a:t>ск</a:t>
            </a:r>
            <a:r>
              <a:rPr sz="650" spc="15" dirty="0">
                <a:latin typeface="Microsoft Sans Serif"/>
                <a:cs typeface="Microsoft Sans Serif"/>
              </a:rPr>
              <a:t> </a:t>
            </a:r>
            <a:r>
              <a:rPr sz="650" spc="-100" dirty="0">
                <a:latin typeface="Microsoft Sans Serif"/>
                <a:cs typeface="Microsoft Sans Serif"/>
              </a:rPr>
              <a:t>к</a:t>
            </a:r>
            <a:r>
              <a:rPr sz="650" spc="10" dirty="0">
                <a:latin typeface="Microsoft Sans Serif"/>
                <a:cs typeface="Microsoft Sans Serif"/>
              </a:rPr>
              <a:t> </a:t>
            </a:r>
            <a:r>
              <a:rPr sz="650" spc="-70" dirty="0">
                <a:latin typeface="Microsoft Sans Serif"/>
                <a:cs typeface="Microsoft Sans Serif"/>
              </a:rPr>
              <a:t>зачету</a:t>
            </a:r>
            <a:r>
              <a:rPr sz="650" spc="500" dirty="0">
                <a:latin typeface="Microsoft Sans Serif"/>
                <a:cs typeface="Microsoft Sans Serif"/>
              </a:rPr>
              <a:t> </a:t>
            </a:r>
            <a:r>
              <a:rPr sz="650" spc="-65" dirty="0">
                <a:latin typeface="Microsoft Sans Serif"/>
                <a:cs typeface="Microsoft Sans Serif"/>
              </a:rPr>
              <a:t>или</a:t>
            </a:r>
            <a:r>
              <a:rPr sz="650" spc="-25" dirty="0">
                <a:latin typeface="Microsoft Sans Serif"/>
                <a:cs typeface="Microsoft Sans Serif"/>
              </a:rPr>
              <a:t> </a:t>
            </a:r>
            <a:r>
              <a:rPr sz="650" spc="-50" dirty="0">
                <a:latin typeface="Microsoft Sans Serif"/>
                <a:cs typeface="Microsoft Sans Serif"/>
              </a:rPr>
              <a:t>экзамену</a:t>
            </a:r>
            <a:endParaRPr sz="650">
              <a:latin typeface="Microsoft Sans Serif"/>
              <a:cs typeface="Microsoft Sans Serif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189119" y="4526931"/>
            <a:ext cx="1037590" cy="526415"/>
            <a:chOff x="6189119" y="4526931"/>
            <a:chExt cx="1037590" cy="526415"/>
          </a:xfrm>
        </p:grpSpPr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0459" y="4598446"/>
              <a:ext cx="966203" cy="45467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195787" y="4533598"/>
              <a:ext cx="960755" cy="448309"/>
            </a:xfrm>
            <a:custGeom>
              <a:avLst/>
              <a:gdLst/>
              <a:ahLst/>
              <a:cxnLst/>
              <a:rect l="l" t="t" r="r" b="b"/>
              <a:pathLst>
                <a:path w="960754" h="448310">
                  <a:moveTo>
                    <a:pt x="0" y="447926"/>
                  </a:moveTo>
                  <a:lnTo>
                    <a:pt x="960242" y="447926"/>
                  </a:lnTo>
                  <a:lnTo>
                    <a:pt x="960242" y="0"/>
                  </a:lnTo>
                  <a:lnTo>
                    <a:pt x="0" y="0"/>
                  </a:lnTo>
                  <a:lnTo>
                    <a:pt x="0" y="447926"/>
                  </a:lnTo>
                  <a:close/>
                </a:path>
                <a:path w="960754" h="448310">
                  <a:moveTo>
                    <a:pt x="0" y="64735"/>
                  </a:moveTo>
                  <a:lnTo>
                    <a:pt x="64672" y="21"/>
                  </a:lnTo>
                </a:path>
              </a:pathLst>
            </a:custGeom>
            <a:ln w="128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078690" y="4851899"/>
            <a:ext cx="6413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65" dirty="0">
                <a:latin typeface="Microsoft Sans Serif"/>
                <a:cs typeface="Microsoft Sans Serif"/>
              </a:rPr>
              <a:t>4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15423" y="4851899"/>
            <a:ext cx="12192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70" dirty="0">
                <a:latin typeface="Microsoft Sans Serif"/>
                <a:cs typeface="Microsoft Sans Serif"/>
              </a:rPr>
              <a:t>0</a:t>
            </a:r>
            <a:r>
              <a:rPr sz="650" spc="-15" dirty="0">
                <a:latin typeface="Microsoft Sans Serif"/>
                <a:cs typeface="Microsoft Sans Serif"/>
              </a:rPr>
              <a:t> </a:t>
            </a:r>
            <a:r>
              <a:rPr sz="650" spc="-50" dirty="0">
                <a:latin typeface="Microsoft Sans Serif"/>
                <a:cs typeface="Microsoft Sans Serif"/>
              </a:rPr>
              <a:t>?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73142" y="4631090"/>
            <a:ext cx="38481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-65" dirty="0">
                <a:latin typeface="Microsoft Sans Serif"/>
                <a:cs typeface="Microsoft Sans Serif"/>
              </a:rPr>
              <a:t>Аттестация</a:t>
            </a:r>
            <a:endParaRPr sz="650">
              <a:latin typeface="Microsoft Sans Serif"/>
              <a:cs typeface="Microsoft Sans Serif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302977" y="1969113"/>
            <a:ext cx="6865620" cy="3704590"/>
            <a:chOff x="1302977" y="1969113"/>
            <a:chExt cx="6865620" cy="3704590"/>
          </a:xfrm>
        </p:grpSpPr>
        <p:sp>
          <p:nvSpPr>
            <p:cNvPr id="64" name="object 64"/>
            <p:cNvSpPr/>
            <p:nvPr/>
          </p:nvSpPr>
          <p:spPr>
            <a:xfrm>
              <a:off x="2691091" y="2098758"/>
              <a:ext cx="4013835" cy="33020"/>
            </a:xfrm>
            <a:custGeom>
              <a:avLst/>
              <a:gdLst/>
              <a:ahLst/>
              <a:cxnLst/>
              <a:rect l="l" t="t" r="r" b="b"/>
              <a:pathLst>
                <a:path w="4013834" h="33019">
                  <a:moveTo>
                    <a:pt x="1043594" y="32519"/>
                  </a:moveTo>
                  <a:lnTo>
                    <a:pt x="1050169" y="32519"/>
                  </a:lnTo>
                  <a:lnTo>
                    <a:pt x="1046848" y="19252"/>
                  </a:lnTo>
                  <a:lnTo>
                    <a:pt x="1038070" y="8983"/>
                  </a:lnTo>
                  <a:lnTo>
                    <a:pt x="1025613" y="2352"/>
                  </a:lnTo>
                  <a:lnTo>
                    <a:pt x="1011258" y="0"/>
                  </a:lnTo>
                </a:path>
                <a:path w="4013834" h="33019">
                  <a:moveTo>
                    <a:pt x="0" y="0"/>
                  </a:moveTo>
                  <a:lnTo>
                    <a:pt x="1056420" y="0"/>
                  </a:lnTo>
                </a:path>
                <a:path w="4013834" h="33019">
                  <a:moveTo>
                    <a:pt x="2589799" y="32519"/>
                  </a:moveTo>
                  <a:lnTo>
                    <a:pt x="2596374" y="32519"/>
                  </a:lnTo>
                  <a:lnTo>
                    <a:pt x="2593058" y="19252"/>
                  </a:lnTo>
                  <a:lnTo>
                    <a:pt x="2584315" y="8983"/>
                  </a:lnTo>
                  <a:lnTo>
                    <a:pt x="2571955" y="2352"/>
                  </a:lnTo>
                  <a:lnTo>
                    <a:pt x="2557786" y="0"/>
                  </a:lnTo>
                </a:path>
                <a:path w="4013834" h="33019">
                  <a:moveTo>
                    <a:pt x="1056420" y="0"/>
                  </a:moveTo>
                  <a:lnTo>
                    <a:pt x="2602841" y="0"/>
                  </a:lnTo>
                </a:path>
                <a:path w="4013834" h="33019">
                  <a:moveTo>
                    <a:pt x="4007522" y="32519"/>
                  </a:moveTo>
                  <a:lnTo>
                    <a:pt x="4013774" y="32519"/>
                  </a:lnTo>
                  <a:lnTo>
                    <a:pt x="4010457" y="19252"/>
                  </a:lnTo>
                  <a:lnTo>
                    <a:pt x="4001715" y="8983"/>
                  </a:lnTo>
                  <a:lnTo>
                    <a:pt x="3989355" y="2352"/>
                  </a:lnTo>
                  <a:lnTo>
                    <a:pt x="3975186" y="0"/>
                  </a:lnTo>
                </a:path>
                <a:path w="4013834" h="33019">
                  <a:moveTo>
                    <a:pt x="2602841" y="0"/>
                  </a:moveTo>
                  <a:lnTo>
                    <a:pt x="3981653" y="0"/>
                  </a:lnTo>
                </a:path>
              </a:pathLst>
            </a:custGeom>
            <a:ln w="1934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871419" y="2196209"/>
              <a:ext cx="3028315" cy="33020"/>
            </a:xfrm>
            <a:custGeom>
              <a:avLst/>
              <a:gdLst/>
              <a:ahLst/>
              <a:cxnLst/>
              <a:rect l="l" t="t" r="r" b="b"/>
              <a:pathLst>
                <a:path w="3028315" h="33019">
                  <a:moveTo>
                    <a:pt x="38587" y="0"/>
                  </a:moveTo>
                  <a:lnTo>
                    <a:pt x="25395" y="2352"/>
                  </a:lnTo>
                  <a:lnTo>
                    <a:pt x="15184" y="8983"/>
                  </a:lnTo>
                  <a:lnTo>
                    <a:pt x="8590" y="19252"/>
                  </a:lnTo>
                  <a:lnTo>
                    <a:pt x="6251" y="32519"/>
                  </a:lnTo>
                  <a:lnTo>
                    <a:pt x="0" y="32519"/>
                  </a:lnTo>
                  <a:lnTo>
                    <a:pt x="6251" y="32519"/>
                  </a:lnTo>
                </a:path>
                <a:path w="3028315" h="33019">
                  <a:moveTo>
                    <a:pt x="3028061" y="0"/>
                  </a:moveTo>
                  <a:lnTo>
                    <a:pt x="45162" y="0"/>
                  </a:lnTo>
                </a:path>
              </a:pathLst>
            </a:custGeom>
            <a:ln w="19343">
              <a:solidFill>
                <a:srgbClr val="FF9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103377" y="2456042"/>
              <a:ext cx="2925445" cy="33020"/>
            </a:xfrm>
            <a:custGeom>
              <a:avLst/>
              <a:gdLst/>
              <a:ahLst/>
              <a:cxnLst/>
              <a:rect l="l" t="t" r="r" b="b"/>
              <a:pathLst>
                <a:path w="2925445" h="33019">
                  <a:moveTo>
                    <a:pt x="276904" y="32519"/>
                  </a:moveTo>
                  <a:lnTo>
                    <a:pt x="283372" y="32519"/>
                  </a:lnTo>
                  <a:lnTo>
                    <a:pt x="280056" y="19161"/>
                  </a:lnTo>
                  <a:lnTo>
                    <a:pt x="271313" y="8902"/>
                  </a:lnTo>
                  <a:lnTo>
                    <a:pt x="258953" y="2322"/>
                  </a:lnTo>
                  <a:lnTo>
                    <a:pt x="244784" y="0"/>
                  </a:lnTo>
                </a:path>
                <a:path w="2925445" h="33019">
                  <a:moveTo>
                    <a:pt x="0" y="0"/>
                  </a:moveTo>
                  <a:lnTo>
                    <a:pt x="289839" y="0"/>
                  </a:lnTo>
                </a:path>
                <a:path w="2925445" h="33019">
                  <a:moveTo>
                    <a:pt x="2918549" y="32519"/>
                  </a:moveTo>
                  <a:lnTo>
                    <a:pt x="2925124" y="32519"/>
                  </a:lnTo>
                  <a:lnTo>
                    <a:pt x="2921803" y="19161"/>
                  </a:lnTo>
                  <a:lnTo>
                    <a:pt x="2913025" y="8902"/>
                  </a:lnTo>
                  <a:lnTo>
                    <a:pt x="2900569" y="2322"/>
                  </a:lnTo>
                  <a:lnTo>
                    <a:pt x="2886213" y="0"/>
                  </a:lnTo>
                </a:path>
                <a:path w="2925445" h="33019">
                  <a:moveTo>
                    <a:pt x="289839" y="0"/>
                  </a:moveTo>
                  <a:lnTo>
                    <a:pt x="2892788" y="0"/>
                  </a:lnTo>
                </a:path>
              </a:pathLst>
            </a:custGeom>
            <a:ln w="19343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09065" y="2557070"/>
              <a:ext cx="38735" cy="33020"/>
            </a:xfrm>
            <a:custGeom>
              <a:avLst/>
              <a:gdLst/>
              <a:ahLst/>
              <a:cxnLst/>
              <a:rect l="l" t="t" r="r" b="b"/>
              <a:pathLst>
                <a:path w="38735" h="33019">
                  <a:moveTo>
                    <a:pt x="32066" y="32519"/>
                  </a:moveTo>
                  <a:lnTo>
                    <a:pt x="38576" y="32519"/>
                  </a:lnTo>
                  <a:lnTo>
                    <a:pt x="35262" y="19252"/>
                  </a:lnTo>
                  <a:lnTo>
                    <a:pt x="26523" y="8983"/>
                  </a:lnTo>
                  <a:lnTo>
                    <a:pt x="14167" y="2352"/>
                  </a:lnTo>
                  <a:lnTo>
                    <a:pt x="0" y="0"/>
                  </a:lnTo>
                </a:path>
              </a:pathLst>
            </a:custGeom>
            <a:ln w="6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02977" y="2557070"/>
              <a:ext cx="760730" cy="0"/>
            </a:xfrm>
            <a:custGeom>
              <a:avLst/>
              <a:gdLst/>
              <a:ahLst/>
              <a:cxnLst/>
              <a:rect l="l" t="t" r="r" b="b"/>
              <a:pathLst>
                <a:path w="760730">
                  <a:moveTo>
                    <a:pt x="0" y="0"/>
                  </a:moveTo>
                  <a:lnTo>
                    <a:pt x="444664" y="0"/>
                  </a:lnTo>
                </a:path>
                <a:path w="760730">
                  <a:moveTo>
                    <a:pt x="451185" y="0"/>
                  </a:moveTo>
                  <a:lnTo>
                    <a:pt x="760319" y="0"/>
                  </a:lnTo>
                </a:path>
              </a:pathLst>
            </a:custGeom>
            <a:ln w="6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069807" y="2531162"/>
              <a:ext cx="71120" cy="52069"/>
            </a:xfrm>
            <a:custGeom>
              <a:avLst/>
              <a:gdLst/>
              <a:ahLst/>
              <a:cxnLst/>
              <a:rect l="l" t="t" r="r" b="b"/>
              <a:pathLst>
                <a:path w="71119" h="52069">
                  <a:moveTo>
                    <a:pt x="0" y="0"/>
                  </a:moveTo>
                  <a:lnTo>
                    <a:pt x="0" y="51814"/>
                  </a:lnTo>
                  <a:lnTo>
                    <a:pt x="70902" y="25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069807" y="2531162"/>
              <a:ext cx="71120" cy="52069"/>
            </a:xfrm>
            <a:custGeom>
              <a:avLst/>
              <a:gdLst/>
              <a:ahLst/>
              <a:cxnLst/>
              <a:rect l="l" t="t" r="r" b="b"/>
              <a:pathLst>
                <a:path w="71119" h="52069">
                  <a:moveTo>
                    <a:pt x="70902" y="25907"/>
                  </a:moveTo>
                  <a:lnTo>
                    <a:pt x="0" y="0"/>
                  </a:lnTo>
                  <a:lnTo>
                    <a:pt x="0" y="51814"/>
                  </a:lnTo>
                  <a:lnTo>
                    <a:pt x="70902" y="25907"/>
                  </a:lnTo>
                  <a:close/>
                </a:path>
              </a:pathLst>
            </a:custGeom>
            <a:ln w="6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103377" y="2585687"/>
              <a:ext cx="1410970" cy="33020"/>
            </a:xfrm>
            <a:custGeom>
              <a:avLst/>
              <a:gdLst/>
              <a:ahLst/>
              <a:cxnLst/>
              <a:rect l="l" t="t" r="r" b="b"/>
              <a:pathLst>
                <a:path w="1410970" h="33019">
                  <a:moveTo>
                    <a:pt x="1404465" y="32519"/>
                  </a:moveTo>
                  <a:lnTo>
                    <a:pt x="1410932" y="32519"/>
                  </a:lnTo>
                  <a:lnTo>
                    <a:pt x="1407616" y="19252"/>
                  </a:lnTo>
                  <a:lnTo>
                    <a:pt x="1398873" y="8983"/>
                  </a:lnTo>
                  <a:lnTo>
                    <a:pt x="1386513" y="2352"/>
                  </a:lnTo>
                  <a:lnTo>
                    <a:pt x="1372344" y="0"/>
                  </a:lnTo>
                </a:path>
                <a:path w="1410970" h="33019">
                  <a:moveTo>
                    <a:pt x="0" y="0"/>
                  </a:moveTo>
                  <a:lnTo>
                    <a:pt x="1378596" y="0"/>
                  </a:lnTo>
                </a:path>
              </a:pathLst>
            </a:custGeom>
            <a:ln w="19343">
              <a:solidFill>
                <a:srgbClr val="20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127785" y="2942754"/>
              <a:ext cx="1739900" cy="33020"/>
            </a:xfrm>
            <a:custGeom>
              <a:avLst/>
              <a:gdLst/>
              <a:ahLst/>
              <a:cxnLst/>
              <a:rect l="l" t="t" r="r" b="b"/>
              <a:pathLst>
                <a:path w="1739900" h="33019">
                  <a:moveTo>
                    <a:pt x="38587" y="0"/>
                  </a:moveTo>
                  <a:lnTo>
                    <a:pt x="25429" y="2352"/>
                  </a:lnTo>
                  <a:lnTo>
                    <a:pt x="15292" y="8983"/>
                  </a:lnTo>
                  <a:lnTo>
                    <a:pt x="8772" y="19252"/>
                  </a:lnTo>
                  <a:lnTo>
                    <a:pt x="6467" y="32519"/>
                  </a:lnTo>
                  <a:lnTo>
                    <a:pt x="0" y="32519"/>
                  </a:lnTo>
                  <a:lnTo>
                    <a:pt x="6467" y="32519"/>
                  </a:lnTo>
                </a:path>
                <a:path w="1739900" h="33019">
                  <a:moveTo>
                    <a:pt x="1739575" y="0"/>
                  </a:moveTo>
                  <a:lnTo>
                    <a:pt x="45054" y="0"/>
                  </a:lnTo>
                </a:path>
              </a:pathLst>
            </a:custGeom>
            <a:ln w="19343">
              <a:solidFill>
                <a:srgbClr val="FF9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0295" y="3131677"/>
              <a:ext cx="96755" cy="8458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456212" y="3202587"/>
              <a:ext cx="1411605" cy="33020"/>
            </a:xfrm>
            <a:custGeom>
              <a:avLst/>
              <a:gdLst/>
              <a:ahLst/>
              <a:cxnLst/>
              <a:rect l="l" t="t" r="r" b="b"/>
              <a:pathLst>
                <a:path w="1411604" h="33019">
                  <a:moveTo>
                    <a:pt x="1404680" y="32519"/>
                  </a:moveTo>
                  <a:lnTo>
                    <a:pt x="1411148" y="32519"/>
                  </a:lnTo>
                  <a:lnTo>
                    <a:pt x="1407831" y="19161"/>
                  </a:lnTo>
                  <a:lnTo>
                    <a:pt x="1399089" y="8902"/>
                  </a:lnTo>
                  <a:lnTo>
                    <a:pt x="1386729" y="2322"/>
                  </a:lnTo>
                  <a:lnTo>
                    <a:pt x="1372560" y="0"/>
                  </a:lnTo>
                </a:path>
                <a:path w="1411604" h="33019">
                  <a:moveTo>
                    <a:pt x="0" y="0"/>
                  </a:moveTo>
                  <a:lnTo>
                    <a:pt x="1378811" y="0"/>
                  </a:lnTo>
                </a:path>
              </a:pathLst>
            </a:custGeom>
            <a:ln w="19343">
              <a:solidFill>
                <a:srgbClr val="24C0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92740" y="3271420"/>
              <a:ext cx="1623695" cy="0"/>
            </a:xfrm>
            <a:custGeom>
              <a:avLst/>
              <a:gdLst/>
              <a:ahLst/>
              <a:cxnLst/>
              <a:rect l="l" t="t" r="r" b="b"/>
              <a:pathLst>
                <a:path w="1623695">
                  <a:moveTo>
                    <a:pt x="0" y="0"/>
                  </a:moveTo>
                  <a:lnTo>
                    <a:pt x="1623542" y="0"/>
                  </a:lnTo>
                </a:path>
              </a:pathLst>
            </a:custGeom>
            <a:ln w="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422857" y="3245188"/>
              <a:ext cx="71120" cy="52705"/>
            </a:xfrm>
            <a:custGeom>
              <a:avLst/>
              <a:gdLst/>
              <a:ahLst/>
              <a:cxnLst/>
              <a:rect l="l" t="t" r="r" b="b"/>
              <a:pathLst>
                <a:path w="71120" h="52704">
                  <a:moveTo>
                    <a:pt x="0" y="0"/>
                  </a:moveTo>
                  <a:lnTo>
                    <a:pt x="0" y="52139"/>
                  </a:lnTo>
                  <a:lnTo>
                    <a:pt x="70923" y="26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422857" y="3245188"/>
              <a:ext cx="71120" cy="52705"/>
            </a:xfrm>
            <a:custGeom>
              <a:avLst/>
              <a:gdLst/>
              <a:ahLst/>
              <a:cxnLst/>
              <a:rect l="l" t="t" r="r" b="b"/>
              <a:pathLst>
                <a:path w="71120" h="52704">
                  <a:moveTo>
                    <a:pt x="70923" y="26232"/>
                  </a:moveTo>
                  <a:lnTo>
                    <a:pt x="0" y="0"/>
                  </a:lnTo>
                  <a:lnTo>
                    <a:pt x="0" y="52139"/>
                  </a:lnTo>
                  <a:lnTo>
                    <a:pt x="70923" y="26232"/>
                  </a:lnTo>
                  <a:close/>
                </a:path>
              </a:pathLst>
            </a:custGeom>
            <a:ln w="6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456212" y="3300038"/>
              <a:ext cx="1437005" cy="668655"/>
            </a:xfrm>
            <a:custGeom>
              <a:avLst/>
              <a:gdLst/>
              <a:ahLst/>
              <a:cxnLst/>
              <a:rect l="l" t="t" r="r" b="b"/>
              <a:pathLst>
                <a:path w="1437004" h="668654">
                  <a:moveTo>
                    <a:pt x="180651" y="32302"/>
                  </a:moveTo>
                  <a:lnTo>
                    <a:pt x="186902" y="32302"/>
                  </a:lnTo>
                  <a:lnTo>
                    <a:pt x="183586" y="19069"/>
                  </a:lnTo>
                  <a:lnTo>
                    <a:pt x="174844" y="8875"/>
                  </a:lnTo>
                  <a:lnTo>
                    <a:pt x="162483" y="2318"/>
                  </a:lnTo>
                  <a:lnTo>
                    <a:pt x="148314" y="0"/>
                  </a:lnTo>
                </a:path>
                <a:path w="1437004" h="668654">
                  <a:moveTo>
                    <a:pt x="0" y="0"/>
                  </a:moveTo>
                  <a:lnTo>
                    <a:pt x="154782" y="0"/>
                  </a:lnTo>
                </a:path>
                <a:path w="1437004" h="668654">
                  <a:moveTo>
                    <a:pt x="1404680" y="668497"/>
                  </a:moveTo>
                  <a:lnTo>
                    <a:pt x="1417856" y="666192"/>
                  </a:lnTo>
                  <a:lnTo>
                    <a:pt x="1428030" y="659649"/>
                  </a:lnTo>
                  <a:lnTo>
                    <a:pt x="1434586" y="649427"/>
                  </a:lnTo>
                  <a:lnTo>
                    <a:pt x="1436909" y="636086"/>
                  </a:lnTo>
                </a:path>
              </a:pathLst>
            </a:custGeom>
            <a:ln w="19343">
              <a:solidFill>
                <a:srgbClr val="FF9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809263" y="3971952"/>
              <a:ext cx="58419" cy="19685"/>
            </a:xfrm>
            <a:custGeom>
              <a:avLst/>
              <a:gdLst/>
              <a:ahLst/>
              <a:cxnLst/>
              <a:rect l="l" t="t" r="r" b="b"/>
              <a:pathLst>
                <a:path w="58420" h="19685">
                  <a:moveTo>
                    <a:pt x="0" y="19398"/>
                  </a:moveTo>
                  <a:lnTo>
                    <a:pt x="58097" y="19398"/>
                  </a:lnTo>
                  <a:lnTo>
                    <a:pt x="58097" y="0"/>
                  </a:lnTo>
                  <a:lnTo>
                    <a:pt x="0" y="0"/>
                  </a:lnTo>
                  <a:lnTo>
                    <a:pt x="0" y="19398"/>
                  </a:lnTo>
                  <a:close/>
                </a:path>
              </a:pathLst>
            </a:custGeom>
            <a:solidFill>
              <a:srgbClr val="F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809263" y="4014171"/>
              <a:ext cx="509270" cy="33020"/>
            </a:xfrm>
            <a:custGeom>
              <a:avLst/>
              <a:gdLst/>
              <a:ahLst/>
              <a:cxnLst/>
              <a:rect l="l" t="t" r="r" b="b"/>
              <a:pathLst>
                <a:path w="509270" h="33020">
                  <a:moveTo>
                    <a:pt x="502503" y="32411"/>
                  </a:moveTo>
                  <a:lnTo>
                    <a:pt x="509078" y="32411"/>
                  </a:lnTo>
                  <a:lnTo>
                    <a:pt x="505762" y="19069"/>
                  </a:lnTo>
                  <a:lnTo>
                    <a:pt x="497019" y="8848"/>
                  </a:lnTo>
                  <a:lnTo>
                    <a:pt x="484659" y="2305"/>
                  </a:lnTo>
                  <a:lnTo>
                    <a:pt x="470490" y="0"/>
                  </a:lnTo>
                </a:path>
                <a:path w="509270" h="33020">
                  <a:moveTo>
                    <a:pt x="0" y="0"/>
                  </a:moveTo>
                  <a:lnTo>
                    <a:pt x="476957" y="0"/>
                  </a:lnTo>
                </a:path>
              </a:pathLst>
            </a:custGeom>
            <a:ln w="19343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9472" y="4008084"/>
              <a:ext cx="290629" cy="11688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809263" y="4033574"/>
              <a:ext cx="116205" cy="45720"/>
            </a:xfrm>
            <a:custGeom>
              <a:avLst/>
              <a:gdLst/>
              <a:ahLst/>
              <a:cxnLst/>
              <a:rect l="l" t="t" r="r" b="b"/>
              <a:pathLst>
                <a:path w="116204" h="45720">
                  <a:moveTo>
                    <a:pt x="83858" y="32411"/>
                  </a:moveTo>
                  <a:lnTo>
                    <a:pt x="97016" y="30106"/>
                  </a:lnTo>
                  <a:lnTo>
                    <a:pt x="107153" y="23563"/>
                  </a:lnTo>
                  <a:lnTo>
                    <a:pt x="113673" y="13341"/>
                  </a:lnTo>
                  <a:lnTo>
                    <a:pt x="115978" y="0"/>
                  </a:lnTo>
                </a:path>
                <a:path w="116204" h="45720">
                  <a:moveTo>
                    <a:pt x="0" y="45527"/>
                  </a:moveTo>
                  <a:lnTo>
                    <a:pt x="90217" y="45527"/>
                  </a:lnTo>
                </a:path>
              </a:pathLst>
            </a:custGeom>
            <a:ln w="19343">
              <a:solidFill>
                <a:srgbClr val="FF9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2415" y="4657503"/>
              <a:ext cx="290413" cy="14929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166086" y="4796921"/>
              <a:ext cx="921385" cy="0"/>
            </a:xfrm>
            <a:custGeom>
              <a:avLst/>
              <a:gdLst/>
              <a:ahLst/>
              <a:cxnLst/>
              <a:rect l="l" t="t" r="r" b="b"/>
              <a:pathLst>
                <a:path w="921384">
                  <a:moveTo>
                    <a:pt x="0" y="0"/>
                  </a:moveTo>
                  <a:lnTo>
                    <a:pt x="921363" y="0"/>
                  </a:lnTo>
                </a:path>
              </a:pathLst>
            </a:custGeom>
            <a:ln w="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094025" y="4771014"/>
              <a:ext cx="71120" cy="52069"/>
            </a:xfrm>
            <a:custGeom>
              <a:avLst/>
              <a:gdLst/>
              <a:ahLst/>
              <a:cxnLst/>
              <a:rect l="l" t="t" r="r" b="b"/>
              <a:pathLst>
                <a:path w="71120" h="52070">
                  <a:moveTo>
                    <a:pt x="0" y="0"/>
                  </a:moveTo>
                  <a:lnTo>
                    <a:pt x="0" y="51923"/>
                  </a:lnTo>
                  <a:lnTo>
                    <a:pt x="70816" y="25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931936" y="4771014"/>
              <a:ext cx="4232910" cy="273050"/>
            </a:xfrm>
            <a:custGeom>
              <a:avLst/>
              <a:gdLst/>
              <a:ahLst/>
              <a:cxnLst/>
              <a:rect l="l" t="t" r="r" b="b"/>
              <a:pathLst>
                <a:path w="4232909" h="273050">
                  <a:moveTo>
                    <a:pt x="4232905" y="25907"/>
                  </a:moveTo>
                  <a:lnTo>
                    <a:pt x="4162089" y="0"/>
                  </a:lnTo>
                  <a:lnTo>
                    <a:pt x="4162089" y="51923"/>
                  </a:lnTo>
                  <a:lnTo>
                    <a:pt x="4232905" y="25907"/>
                  </a:lnTo>
                  <a:close/>
                </a:path>
                <a:path w="4232909" h="273050">
                  <a:moveTo>
                    <a:pt x="0" y="272732"/>
                  </a:moveTo>
                  <a:lnTo>
                    <a:pt x="13141" y="270379"/>
                  </a:lnTo>
                  <a:lnTo>
                    <a:pt x="23241" y="263748"/>
                  </a:lnTo>
                  <a:lnTo>
                    <a:pt x="29723" y="253479"/>
                  </a:lnTo>
                  <a:lnTo>
                    <a:pt x="32012" y="240212"/>
                  </a:lnTo>
                </a:path>
                <a:path w="4232909" h="273050">
                  <a:moveTo>
                    <a:pt x="0" y="272732"/>
                  </a:moveTo>
                  <a:lnTo>
                    <a:pt x="13141" y="270379"/>
                  </a:lnTo>
                  <a:lnTo>
                    <a:pt x="23241" y="263748"/>
                  </a:lnTo>
                  <a:lnTo>
                    <a:pt x="29723" y="253479"/>
                  </a:lnTo>
                  <a:lnTo>
                    <a:pt x="32012" y="240212"/>
                  </a:lnTo>
                </a:path>
              </a:pathLst>
            </a:custGeom>
            <a:ln w="6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501494" y="5056537"/>
              <a:ext cx="1469390" cy="0"/>
            </a:xfrm>
            <a:custGeom>
              <a:avLst/>
              <a:gdLst/>
              <a:ahLst/>
              <a:cxnLst/>
              <a:rect l="l" t="t" r="r" b="b"/>
              <a:pathLst>
                <a:path w="1469389">
                  <a:moveTo>
                    <a:pt x="0" y="0"/>
                  </a:moveTo>
                  <a:lnTo>
                    <a:pt x="1469029" y="0"/>
                  </a:lnTo>
                </a:path>
              </a:pathLst>
            </a:custGeom>
            <a:ln w="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381348" y="5011226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5" h="33020">
                  <a:moveTo>
                    <a:pt x="0" y="32519"/>
                  </a:moveTo>
                  <a:lnTo>
                    <a:pt x="13192" y="30167"/>
                  </a:lnTo>
                  <a:lnTo>
                    <a:pt x="23403" y="23536"/>
                  </a:lnTo>
                  <a:lnTo>
                    <a:pt x="29996" y="13267"/>
                  </a:lnTo>
                  <a:lnTo>
                    <a:pt x="32336" y="0"/>
                  </a:lnTo>
                </a:path>
              </a:pathLst>
            </a:custGeom>
            <a:ln w="6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976991" y="5056537"/>
              <a:ext cx="1443355" cy="0"/>
            </a:xfrm>
            <a:custGeom>
              <a:avLst/>
              <a:gdLst/>
              <a:ahLst/>
              <a:cxnLst/>
              <a:rect l="l" t="t" r="r" b="b"/>
              <a:pathLst>
                <a:path w="1443354">
                  <a:moveTo>
                    <a:pt x="0" y="0"/>
                  </a:moveTo>
                  <a:lnTo>
                    <a:pt x="1443268" y="0"/>
                  </a:lnTo>
                </a:path>
              </a:pathLst>
            </a:custGeom>
            <a:ln w="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670050" y="5011226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4" h="33020">
                  <a:moveTo>
                    <a:pt x="0" y="32519"/>
                  </a:moveTo>
                  <a:lnTo>
                    <a:pt x="13192" y="30167"/>
                  </a:lnTo>
                  <a:lnTo>
                    <a:pt x="23403" y="23536"/>
                  </a:lnTo>
                  <a:lnTo>
                    <a:pt x="29996" y="13267"/>
                  </a:lnTo>
                  <a:lnTo>
                    <a:pt x="32336" y="0"/>
                  </a:lnTo>
                </a:path>
              </a:pathLst>
            </a:custGeom>
            <a:ln w="6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426511" y="5056537"/>
              <a:ext cx="1243965" cy="0"/>
            </a:xfrm>
            <a:custGeom>
              <a:avLst/>
              <a:gdLst/>
              <a:ahLst/>
              <a:cxnLst/>
              <a:rect l="l" t="t" r="r" b="b"/>
              <a:pathLst>
                <a:path w="1243965">
                  <a:moveTo>
                    <a:pt x="0" y="0"/>
                  </a:moveTo>
                  <a:lnTo>
                    <a:pt x="1243539" y="0"/>
                  </a:lnTo>
                </a:path>
              </a:pathLst>
            </a:custGeom>
            <a:ln w="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688289" y="5400759"/>
              <a:ext cx="32384" cy="39370"/>
            </a:xfrm>
            <a:custGeom>
              <a:avLst/>
              <a:gdLst/>
              <a:ahLst/>
              <a:cxnLst/>
              <a:rect l="l" t="t" r="r" b="b"/>
              <a:pathLst>
                <a:path w="32385" h="39370">
                  <a:moveTo>
                    <a:pt x="0" y="0"/>
                  </a:moveTo>
                  <a:lnTo>
                    <a:pt x="2305" y="14275"/>
                  </a:lnTo>
                  <a:lnTo>
                    <a:pt x="8825" y="26785"/>
                  </a:lnTo>
                  <a:lnTo>
                    <a:pt x="18962" y="35660"/>
                  </a:lnTo>
                  <a:lnTo>
                    <a:pt x="32120" y="39034"/>
                  </a:lnTo>
                  <a:lnTo>
                    <a:pt x="32120" y="32476"/>
                  </a:lnTo>
                </a:path>
              </a:pathLst>
            </a:custGeom>
            <a:ln w="6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733451" y="5446080"/>
              <a:ext cx="1275715" cy="0"/>
            </a:xfrm>
            <a:custGeom>
              <a:avLst/>
              <a:gdLst/>
              <a:ahLst/>
              <a:cxnLst/>
              <a:rect l="l" t="t" r="r" b="b"/>
              <a:pathLst>
                <a:path w="1275714">
                  <a:moveTo>
                    <a:pt x="1275551" y="0"/>
                  </a:moveTo>
                  <a:lnTo>
                    <a:pt x="0" y="0"/>
                  </a:lnTo>
                </a:path>
              </a:pathLst>
            </a:custGeom>
            <a:ln w="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009003" y="5400759"/>
              <a:ext cx="32384" cy="39370"/>
            </a:xfrm>
            <a:custGeom>
              <a:avLst/>
              <a:gdLst/>
              <a:ahLst/>
              <a:cxnLst/>
              <a:rect l="l" t="t" r="r" b="b"/>
              <a:pathLst>
                <a:path w="32385" h="39370">
                  <a:moveTo>
                    <a:pt x="0" y="0"/>
                  </a:moveTo>
                  <a:lnTo>
                    <a:pt x="2339" y="14275"/>
                  </a:lnTo>
                  <a:lnTo>
                    <a:pt x="8932" y="26785"/>
                  </a:lnTo>
                  <a:lnTo>
                    <a:pt x="19143" y="35660"/>
                  </a:lnTo>
                  <a:lnTo>
                    <a:pt x="32336" y="39034"/>
                  </a:lnTo>
                  <a:lnTo>
                    <a:pt x="32336" y="32476"/>
                  </a:lnTo>
                </a:path>
              </a:pathLst>
            </a:custGeom>
            <a:ln w="6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015578" y="5446080"/>
              <a:ext cx="1475740" cy="0"/>
            </a:xfrm>
            <a:custGeom>
              <a:avLst/>
              <a:gdLst/>
              <a:ahLst/>
              <a:cxnLst/>
              <a:rect l="l" t="t" r="r" b="b"/>
              <a:pathLst>
                <a:path w="1475739">
                  <a:moveTo>
                    <a:pt x="1475281" y="0"/>
                  </a:moveTo>
                  <a:lnTo>
                    <a:pt x="0" y="0"/>
                  </a:lnTo>
                </a:path>
              </a:pathLst>
            </a:custGeom>
            <a:ln w="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90860" y="5400759"/>
              <a:ext cx="32384" cy="39370"/>
            </a:xfrm>
            <a:custGeom>
              <a:avLst/>
              <a:gdLst/>
              <a:ahLst/>
              <a:cxnLst/>
              <a:rect l="l" t="t" r="r" b="b"/>
              <a:pathLst>
                <a:path w="32385" h="39370">
                  <a:moveTo>
                    <a:pt x="0" y="0"/>
                  </a:moveTo>
                  <a:lnTo>
                    <a:pt x="2339" y="14275"/>
                  </a:lnTo>
                  <a:lnTo>
                    <a:pt x="8932" y="26785"/>
                  </a:lnTo>
                  <a:lnTo>
                    <a:pt x="19143" y="35660"/>
                  </a:lnTo>
                  <a:lnTo>
                    <a:pt x="32336" y="39034"/>
                  </a:lnTo>
                  <a:lnTo>
                    <a:pt x="32336" y="32476"/>
                  </a:lnTo>
                </a:path>
              </a:pathLst>
            </a:custGeom>
            <a:ln w="6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497327" y="5446080"/>
              <a:ext cx="1405255" cy="0"/>
            </a:xfrm>
            <a:custGeom>
              <a:avLst/>
              <a:gdLst/>
              <a:ahLst/>
              <a:cxnLst/>
              <a:rect l="l" t="t" r="r" b="b"/>
              <a:pathLst>
                <a:path w="1405254">
                  <a:moveTo>
                    <a:pt x="1404680" y="0"/>
                  </a:moveTo>
                  <a:lnTo>
                    <a:pt x="0" y="0"/>
                  </a:lnTo>
                </a:path>
              </a:pathLst>
            </a:custGeom>
            <a:ln w="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54163" y="3225784"/>
              <a:ext cx="32384" cy="39370"/>
            </a:xfrm>
            <a:custGeom>
              <a:avLst/>
              <a:gdLst/>
              <a:ahLst/>
              <a:cxnLst/>
              <a:rect l="l" t="t" r="r" b="b"/>
              <a:pathLst>
                <a:path w="32385" h="39370">
                  <a:moveTo>
                    <a:pt x="0" y="0"/>
                  </a:moveTo>
                  <a:lnTo>
                    <a:pt x="2297" y="14283"/>
                  </a:lnTo>
                  <a:lnTo>
                    <a:pt x="8796" y="26788"/>
                  </a:lnTo>
                  <a:lnTo>
                    <a:pt x="18912" y="35654"/>
                  </a:lnTo>
                  <a:lnTo>
                    <a:pt x="32055" y="39023"/>
                  </a:lnTo>
                  <a:lnTo>
                    <a:pt x="32055" y="32519"/>
                  </a:lnTo>
                </a:path>
              </a:pathLst>
            </a:custGeom>
            <a:ln w="6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54163" y="2596093"/>
              <a:ext cx="709295" cy="2460625"/>
            </a:xfrm>
            <a:custGeom>
              <a:avLst/>
              <a:gdLst/>
              <a:ahLst/>
              <a:cxnLst/>
              <a:rect l="l" t="t" r="r" b="b"/>
              <a:pathLst>
                <a:path w="709294" h="2460625">
                  <a:moveTo>
                    <a:pt x="0" y="0"/>
                  </a:moveTo>
                  <a:lnTo>
                    <a:pt x="0" y="629690"/>
                  </a:lnTo>
                </a:path>
                <a:path w="709294" h="2460625">
                  <a:moveTo>
                    <a:pt x="708742" y="2460443"/>
                  </a:moveTo>
                  <a:lnTo>
                    <a:pt x="708742" y="233600"/>
                  </a:lnTo>
                </a:path>
              </a:pathLst>
            </a:custGeom>
            <a:ln w="6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437037" y="2751971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69" h="71755">
                  <a:moveTo>
                    <a:pt x="25868" y="0"/>
                  </a:moveTo>
                  <a:lnTo>
                    <a:pt x="0" y="71435"/>
                  </a:lnTo>
                  <a:lnTo>
                    <a:pt x="51629" y="71435"/>
                  </a:lnTo>
                  <a:lnTo>
                    <a:pt x="25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437037" y="2751971"/>
              <a:ext cx="58419" cy="2337435"/>
            </a:xfrm>
            <a:custGeom>
              <a:avLst/>
              <a:gdLst/>
              <a:ahLst/>
              <a:cxnLst/>
              <a:rect l="l" t="t" r="r" b="b"/>
              <a:pathLst>
                <a:path w="58419" h="2337435">
                  <a:moveTo>
                    <a:pt x="25868" y="0"/>
                  </a:moveTo>
                  <a:lnTo>
                    <a:pt x="0" y="71435"/>
                  </a:lnTo>
                  <a:lnTo>
                    <a:pt x="51629" y="71435"/>
                  </a:lnTo>
                  <a:lnTo>
                    <a:pt x="25868" y="0"/>
                  </a:lnTo>
                  <a:close/>
                </a:path>
                <a:path w="58419" h="2337435">
                  <a:moveTo>
                    <a:pt x="57881" y="2304565"/>
                  </a:moveTo>
                  <a:lnTo>
                    <a:pt x="44740" y="2306918"/>
                  </a:lnTo>
                  <a:lnTo>
                    <a:pt x="34640" y="2313549"/>
                  </a:lnTo>
                  <a:lnTo>
                    <a:pt x="28157" y="2323818"/>
                  </a:lnTo>
                  <a:lnTo>
                    <a:pt x="25868" y="2337085"/>
                  </a:lnTo>
                  <a:lnTo>
                    <a:pt x="19293" y="2337085"/>
                  </a:lnTo>
                  <a:lnTo>
                    <a:pt x="25868" y="2337085"/>
                  </a:lnTo>
                </a:path>
              </a:pathLst>
            </a:custGeom>
            <a:ln w="6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62906" y="5063150"/>
              <a:ext cx="0" cy="610870"/>
            </a:xfrm>
            <a:custGeom>
              <a:avLst/>
              <a:gdLst/>
              <a:ahLst/>
              <a:cxnLst/>
              <a:rect l="l" t="t" r="r" b="b"/>
              <a:pathLst>
                <a:path h="610870">
                  <a:moveTo>
                    <a:pt x="0" y="610298"/>
                  </a:moveTo>
                  <a:lnTo>
                    <a:pt x="0" y="0"/>
                  </a:lnTo>
                </a:path>
              </a:pathLst>
            </a:custGeom>
            <a:ln w="6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4207" y="1969113"/>
              <a:ext cx="83923" cy="331606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688289" y="2829694"/>
              <a:ext cx="0" cy="2578100"/>
            </a:xfrm>
            <a:custGeom>
              <a:avLst/>
              <a:gdLst/>
              <a:ahLst/>
              <a:cxnLst/>
              <a:rect l="l" t="t" r="r" b="b"/>
              <a:pathLst>
                <a:path h="2578100">
                  <a:moveTo>
                    <a:pt x="0" y="2577612"/>
                  </a:moveTo>
                  <a:lnTo>
                    <a:pt x="0" y="0"/>
                  </a:lnTo>
                </a:path>
              </a:pathLst>
            </a:custGeom>
            <a:ln w="6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662527" y="2751971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69" h="71755">
                  <a:moveTo>
                    <a:pt x="25761" y="0"/>
                  </a:moveTo>
                  <a:lnTo>
                    <a:pt x="0" y="71435"/>
                  </a:lnTo>
                  <a:lnTo>
                    <a:pt x="51629" y="71435"/>
                  </a:lnTo>
                  <a:lnTo>
                    <a:pt x="257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662527" y="2751971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69" h="71755">
                  <a:moveTo>
                    <a:pt x="25761" y="0"/>
                  </a:moveTo>
                  <a:lnTo>
                    <a:pt x="0" y="71435"/>
                  </a:lnTo>
                  <a:lnTo>
                    <a:pt x="51629" y="71435"/>
                  </a:lnTo>
                  <a:lnTo>
                    <a:pt x="25761" y="0"/>
                  </a:lnTo>
                  <a:close/>
                </a:path>
              </a:pathLst>
            </a:custGeom>
            <a:ln w="6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9589" y="2203349"/>
              <a:ext cx="84030" cy="9737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393216" y="2494849"/>
              <a:ext cx="32384" cy="669290"/>
            </a:xfrm>
            <a:custGeom>
              <a:avLst/>
              <a:gdLst/>
              <a:ahLst/>
              <a:cxnLst/>
              <a:rect l="l" t="t" r="r" b="b"/>
              <a:pathLst>
                <a:path w="32385" h="669289">
                  <a:moveTo>
                    <a:pt x="0" y="629690"/>
                  </a:moveTo>
                  <a:lnTo>
                    <a:pt x="2309" y="644065"/>
                  </a:lnTo>
                  <a:lnTo>
                    <a:pt x="8852" y="656560"/>
                  </a:lnTo>
                  <a:lnTo>
                    <a:pt x="19053" y="665375"/>
                  </a:lnTo>
                  <a:lnTo>
                    <a:pt x="32336" y="668714"/>
                  </a:lnTo>
                  <a:lnTo>
                    <a:pt x="32336" y="662210"/>
                  </a:lnTo>
                </a:path>
                <a:path w="32385" h="669289">
                  <a:moveTo>
                    <a:pt x="0" y="0"/>
                  </a:moveTo>
                  <a:lnTo>
                    <a:pt x="0" y="636302"/>
                  </a:lnTo>
                </a:path>
              </a:pathLst>
            </a:custGeom>
            <a:ln w="19343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747512" y="2137782"/>
              <a:ext cx="0" cy="812165"/>
            </a:xfrm>
            <a:custGeom>
              <a:avLst/>
              <a:gdLst/>
              <a:ahLst/>
              <a:cxnLst/>
              <a:rect l="l" t="t" r="r" b="b"/>
              <a:pathLst>
                <a:path h="812164">
                  <a:moveTo>
                    <a:pt x="0" y="0"/>
                  </a:moveTo>
                  <a:lnTo>
                    <a:pt x="0" y="811584"/>
                  </a:lnTo>
                </a:path>
              </a:pathLst>
            </a:custGeom>
            <a:ln w="192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09431" y="2949894"/>
              <a:ext cx="83923" cy="97370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3940882" y="1969113"/>
              <a:ext cx="0" cy="986790"/>
            </a:xfrm>
            <a:custGeom>
              <a:avLst/>
              <a:gdLst/>
              <a:ahLst/>
              <a:cxnLst/>
              <a:rect l="l" t="t" r="r" b="b"/>
              <a:pathLst>
                <a:path h="986789">
                  <a:moveTo>
                    <a:pt x="0" y="0"/>
                  </a:moveTo>
                  <a:lnTo>
                    <a:pt x="0" y="986757"/>
                  </a:lnTo>
                </a:path>
              </a:pathLst>
            </a:custGeom>
            <a:ln w="1277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9053" y="2956399"/>
              <a:ext cx="71202" cy="90864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976991" y="3576564"/>
              <a:ext cx="0" cy="1441450"/>
            </a:xfrm>
            <a:custGeom>
              <a:avLst/>
              <a:gdLst/>
              <a:ahLst/>
              <a:cxnLst/>
              <a:rect l="l" t="t" r="r" b="b"/>
              <a:pathLst>
                <a:path h="1441450">
                  <a:moveTo>
                    <a:pt x="0" y="1441274"/>
                  </a:moveTo>
                  <a:lnTo>
                    <a:pt x="0" y="0"/>
                  </a:lnTo>
                </a:path>
              </a:pathLst>
            </a:custGeom>
            <a:ln w="6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51229" y="3498516"/>
              <a:ext cx="51435" cy="71755"/>
            </a:xfrm>
            <a:custGeom>
              <a:avLst/>
              <a:gdLst/>
              <a:ahLst/>
              <a:cxnLst/>
              <a:rect l="l" t="t" r="r" b="b"/>
              <a:pathLst>
                <a:path w="51435" h="71754">
                  <a:moveTo>
                    <a:pt x="25761" y="0"/>
                  </a:moveTo>
                  <a:lnTo>
                    <a:pt x="0" y="71543"/>
                  </a:lnTo>
                  <a:lnTo>
                    <a:pt x="51306" y="71543"/>
                  </a:lnTo>
                  <a:lnTo>
                    <a:pt x="257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951229" y="3498516"/>
              <a:ext cx="51435" cy="71755"/>
            </a:xfrm>
            <a:custGeom>
              <a:avLst/>
              <a:gdLst/>
              <a:ahLst/>
              <a:cxnLst/>
              <a:rect l="l" t="t" r="r" b="b"/>
              <a:pathLst>
                <a:path w="51435" h="71754">
                  <a:moveTo>
                    <a:pt x="25761" y="0"/>
                  </a:moveTo>
                  <a:lnTo>
                    <a:pt x="0" y="71543"/>
                  </a:lnTo>
                  <a:lnTo>
                    <a:pt x="51306" y="71543"/>
                  </a:lnTo>
                  <a:lnTo>
                    <a:pt x="25761" y="0"/>
                  </a:lnTo>
                  <a:close/>
                </a:path>
              </a:pathLst>
            </a:custGeom>
            <a:ln w="6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009003" y="3576564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h="1831339">
                  <a:moveTo>
                    <a:pt x="0" y="1830742"/>
                  </a:moveTo>
                  <a:lnTo>
                    <a:pt x="0" y="0"/>
                  </a:lnTo>
                </a:path>
              </a:pathLst>
            </a:custGeom>
            <a:ln w="6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983242" y="3498516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70" h="71754">
                  <a:moveTo>
                    <a:pt x="25761" y="0"/>
                  </a:moveTo>
                  <a:lnTo>
                    <a:pt x="0" y="71543"/>
                  </a:lnTo>
                  <a:lnTo>
                    <a:pt x="51629" y="71543"/>
                  </a:lnTo>
                  <a:lnTo>
                    <a:pt x="257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983242" y="3498516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70" h="71754">
                  <a:moveTo>
                    <a:pt x="25761" y="0"/>
                  </a:moveTo>
                  <a:lnTo>
                    <a:pt x="0" y="71543"/>
                  </a:lnTo>
                  <a:lnTo>
                    <a:pt x="51629" y="71543"/>
                  </a:lnTo>
                  <a:lnTo>
                    <a:pt x="25761" y="0"/>
                  </a:lnTo>
                  <a:close/>
                </a:path>
              </a:pathLst>
            </a:custGeom>
            <a:ln w="6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95955" y="2949894"/>
              <a:ext cx="83923" cy="97370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4520884" y="2624819"/>
              <a:ext cx="32384" cy="1415415"/>
            </a:xfrm>
            <a:custGeom>
              <a:avLst/>
              <a:gdLst/>
              <a:ahLst/>
              <a:cxnLst/>
              <a:rect l="l" t="t" r="r" b="b"/>
              <a:pathLst>
                <a:path w="32385" h="1415414">
                  <a:moveTo>
                    <a:pt x="0" y="1376235"/>
                  </a:moveTo>
                  <a:lnTo>
                    <a:pt x="2288" y="1390610"/>
                  </a:lnTo>
                  <a:lnTo>
                    <a:pt x="8771" y="1403104"/>
                  </a:lnTo>
                  <a:lnTo>
                    <a:pt x="18871" y="1411920"/>
                  </a:lnTo>
                  <a:lnTo>
                    <a:pt x="32012" y="1415259"/>
                  </a:lnTo>
                  <a:lnTo>
                    <a:pt x="32012" y="1408755"/>
                  </a:lnTo>
                </a:path>
                <a:path w="32385" h="1415414">
                  <a:moveTo>
                    <a:pt x="0" y="0"/>
                  </a:moveTo>
                  <a:lnTo>
                    <a:pt x="0" y="1382739"/>
                  </a:lnTo>
                </a:path>
              </a:pathLst>
            </a:custGeom>
            <a:ln w="19343">
              <a:solidFill>
                <a:srgbClr val="20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649582" y="3338844"/>
              <a:ext cx="32384" cy="734060"/>
            </a:xfrm>
            <a:custGeom>
              <a:avLst/>
              <a:gdLst/>
              <a:ahLst/>
              <a:cxnLst/>
              <a:rect l="l" t="t" r="r" b="b"/>
              <a:pathLst>
                <a:path w="32385" h="734060">
                  <a:moveTo>
                    <a:pt x="0" y="694730"/>
                  </a:moveTo>
                  <a:lnTo>
                    <a:pt x="2309" y="709104"/>
                  </a:lnTo>
                  <a:lnTo>
                    <a:pt x="8852" y="721599"/>
                  </a:lnTo>
                  <a:lnTo>
                    <a:pt x="19053" y="730415"/>
                  </a:lnTo>
                  <a:lnTo>
                    <a:pt x="32336" y="733753"/>
                  </a:lnTo>
                  <a:lnTo>
                    <a:pt x="32336" y="727141"/>
                  </a:lnTo>
                </a:path>
                <a:path w="32385" h="734060">
                  <a:moveTo>
                    <a:pt x="0" y="0"/>
                  </a:moveTo>
                  <a:lnTo>
                    <a:pt x="0" y="701234"/>
                  </a:lnTo>
                </a:path>
              </a:pathLst>
            </a:custGeom>
            <a:ln w="19343">
              <a:solidFill>
                <a:srgbClr val="FF9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293933" y="2137782"/>
              <a:ext cx="0" cy="1558290"/>
            </a:xfrm>
            <a:custGeom>
              <a:avLst/>
              <a:gdLst/>
              <a:ahLst/>
              <a:cxnLst/>
              <a:rect l="l" t="t" r="r" b="b"/>
              <a:pathLst>
                <a:path h="1558289">
                  <a:moveTo>
                    <a:pt x="0" y="0"/>
                  </a:moveTo>
                  <a:lnTo>
                    <a:pt x="0" y="1558129"/>
                  </a:lnTo>
                </a:path>
              </a:pathLst>
            </a:custGeom>
            <a:ln w="192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55852" y="3696439"/>
              <a:ext cx="83707" cy="97370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5426511" y="4323109"/>
              <a:ext cx="0" cy="695325"/>
            </a:xfrm>
            <a:custGeom>
              <a:avLst/>
              <a:gdLst/>
              <a:ahLst/>
              <a:cxnLst/>
              <a:rect l="l" t="t" r="r" b="b"/>
              <a:pathLst>
                <a:path h="695325">
                  <a:moveTo>
                    <a:pt x="0" y="694730"/>
                  </a:moveTo>
                  <a:lnTo>
                    <a:pt x="0" y="0"/>
                  </a:lnTo>
                </a:path>
              </a:pathLst>
            </a:custGeom>
            <a:ln w="6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400642" y="4245061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70" h="71754">
                  <a:moveTo>
                    <a:pt x="25868" y="0"/>
                  </a:moveTo>
                  <a:lnTo>
                    <a:pt x="0" y="71543"/>
                  </a:lnTo>
                  <a:lnTo>
                    <a:pt x="51629" y="71543"/>
                  </a:lnTo>
                  <a:lnTo>
                    <a:pt x="25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400642" y="4245061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70" h="71754">
                  <a:moveTo>
                    <a:pt x="25868" y="0"/>
                  </a:moveTo>
                  <a:lnTo>
                    <a:pt x="0" y="71543"/>
                  </a:lnTo>
                  <a:lnTo>
                    <a:pt x="51629" y="71543"/>
                  </a:lnTo>
                  <a:lnTo>
                    <a:pt x="25868" y="0"/>
                  </a:lnTo>
                  <a:close/>
                </a:path>
              </a:pathLst>
            </a:custGeom>
            <a:ln w="6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490859" y="4323109"/>
              <a:ext cx="0" cy="1084580"/>
            </a:xfrm>
            <a:custGeom>
              <a:avLst/>
              <a:gdLst/>
              <a:ahLst/>
              <a:cxnLst/>
              <a:rect l="l" t="t" r="r" b="b"/>
              <a:pathLst>
                <a:path h="1084579">
                  <a:moveTo>
                    <a:pt x="0" y="1084197"/>
                  </a:moveTo>
                  <a:lnTo>
                    <a:pt x="0" y="0"/>
                  </a:lnTo>
                </a:path>
              </a:pathLst>
            </a:custGeom>
            <a:ln w="6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465314" y="4245061"/>
              <a:ext cx="51435" cy="71755"/>
            </a:xfrm>
            <a:custGeom>
              <a:avLst/>
              <a:gdLst/>
              <a:ahLst/>
              <a:cxnLst/>
              <a:rect l="l" t="t" r="r" b="b"/>
              <a:pathLst>
                <a:path w="51435" h="71754">
                  <a:moveTo>
                    <a:pt x="25545" y="0"/>
                  </a:moveTo>
                  <a:lnTo>
                    <a:pt x="0" y="71543"/>
                  </a:lnTo>
                  <a:lnTo>
                    <a:pt x="51306" y="71543"/>
                  </a:lnTo>
                  <a:lnTo>
                    <a:pt x="25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465314" y="4245061"/>
              <a:ext cx="51435" cy="71755"/>
            </a:xfrm>
            <a:custGeom>
              <a:avLst/>
              <a:gdLst/>
              <a:ahLst/>
              <a:cxnLst/>
              <a:rect l="l" t="t" r="r" b="b"/>
              <a:pathLst>
                <a:path w="51435" h="71754">
                  <a:moveTo>
                    <a:pt x="25545" y="0"/>
                  </a:moveTo>
                  <a:lnTo>
                    <a:pt x="0" y="71543"/>
                  </a:lnTo>
                  <a:lnTo>
                    <a:pt x="51306" y="71543"/>
                  </a:lnTo>
                  <a:lnTo>
                    <a:pt x="25545" y="0"/>
                  </a:lnTo>
                  <a:close/>
                </a:path>
              </a:pathLst>
            </a:custGeom>
            <a:ln w="6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873935" y="3241394"/>
              <a:ext cx="32384" cy="1447800"/>
            </a:xfrm>
            <a:custGeom>
              <a:avLst/>
              <a:gdLst/>
              <a:ahLst/>
              <a:cxnLst/>
              <a:rect l="l" t="t" r="r" b="b"/>
              <a:pathLst>
                <a:path w="32385" h="1447800">
                  <a:moveTo>
                    <a:pt x="0" y="1408972"/>
                  </a:moveTo>
                  <a:lnTo>
                    <a:pt x="2288" y="1423221"/>
                  </a:lnTo>
                  <a:lnTo>
                    <a:pt x="8771" y="1435651"/>
                  </a:lnTo>
                  <a:lnTo>
                    <a:pt x="18871" y="1444443"/>
                  </a:lnTo>
                  <a:lnTo>
                    <a:pt x="32012" y="1447778"/>
                  </a:lnTo>
                  <a:lnTo>
                    <a:pt x="32012" y="1441491"/>
                  </a:lnTo>
                </a:path>
                <a:path w="32385" h="1447800">
                  <a:moveTo>
                    <a:pt x="0" y="0"/>
                  </a:moveTo>
                  <a:lnTo>
                    <a:pt x="0" y="1415584"/>
                  </a:lnTo>
                </a:path>
              </a:pathLst>
            </a:custGeom>
            <a:ln w="19343">
              <a:solidFill>
                <a:srgbClr val="24C0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860893" y="2196209"/>
              <a:ext cx="77470" cy="1844039"/>
            </a:xfrm>
            <a:custGeom>
              <a:avLst/>
              <a:gdLst/>
              <a:ahLst/>
              <a:cxnLst/>
              <a:rect l="l" t="t" r="r" b="b"/>
              <a:pathLst>
                <a:path w="77470" h="1844039">
                  <a:moveTo>
                    <a:pt x="32228" y="779064"/>
                  </a:moveTo>
                  <a:lnTo>
                    <a:pt x="38587" y="779064"/>
                  </a:lnTo>
                  <a:lnTo>
                    <a:pt x="35271" y="765797"/>
                  </a:lnTo>
                  <a:lnTo>
                    <a:pt x="26529" y="755528"/>
                  </a:lnTo>
                  <a:lnTo>
                    <a:pt x="14168" y="748897"/>
                  </a:lnTo>
                  <a:lnTo>
                    <a:pt x="0" y="746544"/>
                  </a:lnTo>
                </a:path>
                <a:path w="77470" h="1844039">
                  <a:moveTo>
                    <a:pt x="45055" y="1746418"/>
                  </a:moveTo>
                  <a:lnTo>
                    <a:pt x="45054" y="785568"/>
                  </a:lnTo>
                </a:path>
                <a:path w="77470" h="1844039">
                  <a:moveTo>
                    <a:pt x="64348" y="32519"/>
                  </a:moveTo>
                  <a:lnTo>
                    <a:pt x="70816" y="32519"/>
                  </a:lnTo>
                  <a:lnTo>
                    <a:pt x="67499" y="19252"/>
                  </a:lnTo>
                  <a:lnTo>
                    <a:pt x="58757" y="8983"/>
                  </a:lnTo>
                  <a:lnTo>
                    <a:pt x="46397" y="2352"/>
                  </a:lnTo>
                  <a:lnTo>
                    <a:pt x="32228" y="0"/>
                  </a:lnTo>
                </a:path>
                <a:path w="77470" h="1844039">
                  <a:moveTo>
                    <a:pt x="77391" y="1843869"/>
                  </a:moveTo>
                  <a:lnTo>
                    <a:pt x="77391" y="39023"/>
                  </a:lnTo>
                </a:path>
              </a:pathLst>
            </a:custGeom>
            <a:ln w="19343">
              <a:solidFill>
                <a:srgbClr val="FF9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034969" y="2494849"/>
              <a:ext cx="32384" cy="2259330"/>
            </a:xfrm>
            <a:custGeom>
              <a:avLst/>
              <a:gdLst/>
              <a:ahLst/>
              <a:cxnLst/>
              <a:rect l="l" t="t" r="r" b="b"/>
              <a:pathLst>
                <a:path w="32385" h="2259329">
                  <a:moveTo>
                    <a:pt x="0" y="2220556"/>
                  </a:moveTo>
                  <a:lnTo>
                    <a:pt x="2288" y="2234788"/>
                  </a:lnTo>
                  <a:lnTo>
                    <a:pt x="8771" y="2247181"/>
                  </a:lnTo>
                  <a:lnTo>
                    <a:pt x="18871" y="2255936"/>
                  </a:lnTo>
                  <a:lnTo>
                    <a:pt x="32012" y="2259254"/>
                  </a:lnTo>
                  <a:lnTo>
                    <a:pt x="32012" y="2252750"/>
                  </a:lnTo>
                </a:path>
                <a:path w="32385" h="2259329">
                  <a:moveTo>
                    <a:pt x="0" y="0"/>
                  </a:moveTo>
                  <a:lnTo>
                    <a:pt x="0" y="2226843"/>
                  </a:lnTo>
                </a:path>
              </a:pathLst>
            </a:custGeom>
            <a:ln w="19343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324808" y="4053195"/>
              <a:ext cx="0" cy="389890"/>
            </a:xfrm>
            <a:custGeom>
              <a:avLst/>
              <a:gdLst/>
              <a:ahLst/>
              <a:cxnLst/>
              <a:rect l="l" t="t" r="r" b="b"/>
              <a:pathLst>
                <a:path h="389889">
                  <a:moveTo>
                    <a:pt x="0" y="0"/>
                  </a:moveTo>
                  <a:lnTo>
                    <a:pt x="0" y="389478"/>
                  </a:lnTo>
                </a:path>
              </a:pathLst>
            </a:custGeom>
            <a:ln w="19288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6727" y="4443201"/>
              <a:ext cx="83707" cy="97478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6521735" y="1972907"/>
              <a:ext cx="0" cy="2486660"/>
            </a:xfrm>
            <a:custGeom>
              <a:avLst/>
              <a:gdLst/>
              <a:ahLst/>
              <a:cxnLst/>
              <a:rect l="l" t="t" r="r" b="b"/>
              <a:pathLst>
                <a:path h="2486660">
                  <a:moveTo>
                    <a:pt x="0" y="0"/>
                  </a:moveTo>
                  <a:lnTo>
                    <a:pt x="0" y="2486459"/>
                  </a:lnTo>
                </a:path>
              </a:pathLst>
            </a:custGeom>
            <a:ln w="6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496190" y="4465870"/>
              <a:ext cx="51435" cy="71755"/>
            </a:xfrm>
            <a:custGeom>
              <a:avLst/>
              <a:gdLst/>
              <a:ahLst/>
              <a:cxnLst/>
              <a:rect l="l" t="t" r="r" b="b"/>
              <a:pathLst>
                <a:path w="51434" h="71754">
                  <a:moveTo>
                    <a:pt x="51306" y="0"/>
                  </a:moveTo>
                  <a:lnTo>
                    <a:pt x="0" y="0"/>
                  </a:lnTo>
                  <a:lnTo>
                    <a:pt x="25545" y="71543"/>
                  </a:lnTo>
                  <a:lnTo>
                    <a:pt x="51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496190" y="4465870"/>
              <a:ext cx="51435" cy="71755"/>
            </a:xfrm>
            <a:custGeom>
              <a:avLst/>
              <a:gdLst/>
              <a:ahLst/>
              <a:cxnLst/>
              <a:rect l="l" t="t" r="r" b="b"/>
              <a:pathLst>
                <a:path w="51434" h="71754">
                  <a:moveTo>
                    <a:pt x="25545" y="71543"/>
                  </a:moveTo>
                  <a:lnTo>
                    <a:pt x="0" y="0"/>
                  </a:lnTo>
                  <a:lnTo>
                    <a:pt x="51306" y="0"/>
                  </a:lnTo>
                  <a:lnTo>
                    <a:pt x="25545" y="71543"/>
                  </a:lnTo>
                  <a:close/>
                </a:path>
              </a:pathLst>
            </a:custGeom>
            <a:ln w="6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711332" y="2137782"/>
              <a:ext cx="0" cy="2305050"/>
            </a:xfrm>
            <a:custGeom>
              <a:avLst/>
              <a:gdLst/>
              <a:ahLst/>
              <a:cxnLst/>
              <a:rect l="l" t="t" r="r" b="b"/>
              <a:pathLst>
                <a:path h="2305050">
                  <a:moveTo>
                    <a:pt x="0" y="0"/>
                  </a:moveTo>
                  <a:lnTo>
                    <a:pt x="0" y="2304890"/>
                  </a:lnTo>
                </a:path>
              </a:pathLst>
            </a:custGeom>
            <a:ln w="192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73251" y="4443201"/>
              <a:ext cx="83707" cy="97478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6715105" y="5017839"/>
              <a:ext cx="0" cy="38735"/>
            </a:xfrm>
            <a:custGeom>
              <a:avLst/>
              <a:gdLst/>
              <a:ahLst/>
              <a:cxnLst/>
              <a:rect l="l" t="t" r="r" b="b"/>
              <a:pathLst>
                <a:path h="38735">
                  <a:moveTo>
                    <a:pt x="0" y="0"/>
                  </a:moveTo>
                  <a:lnTo>
                    <a:pt x="0" y="38698"/>
                  </a:lnTo>
                </a:path>
              </a:pathLst>
            </a:custGeom>
            <a:ln w="6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689344" y="4991823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70" h="71754">
                  <a:moveTo>
                    <a:pt x="25761" y="0"/>
                  </a:moveTo>
                  <a:lnTo>
                    <a:pt x="0" y="71326"/>
                  </a:lnTo>
                  <a:lnTo>
                    <a:pt x="51629" y="71326"/>
                  </a:lnTo>
                  <a:lnTo>
                    <a:pt x="257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689344" y="4991823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70" h="71754">
                  <a:moveTo>
                    <a:pt x="25761" y="0"/>
                  </a:moveTo>
                  <a:lnTo>
                    <a:pt x="0" y="71326"/>
                  </a:lnTo>
                  <a:lnTo>
                    <a:pt x="51629" y="71326"/>
                  </a:lnTo>
                  <a:lnTo>
                    <a:pt x="25761" y="0"/>
                  </a:lnTo>
                  <a:close/>
                </a:path>
              </a:pathLst>
            </a:custGeom>
            <a:ln w="6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940595" y="5069653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h="376554">
                  <a:moveTo>
                    <a:pt x="0" y="376426"/>
                  </a:moveTo>
                  <a:lnTo>
                    <a:pt x="0" y="0"/>
                  </a:lnTo>
                </a:path>
              </a:pathLst>
            </a:custGeom>
            <a:ln w="6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914834" y="4991823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70" h="71754">
                  <a:moveTo>
                    <a:pt x="25761" y="0"/>
                  </a:moveTo>
                  <a:lnTo>
                    <a:pt x="0" y="71326"/>
                  </a:lnTo>
                  <a:lnTo>
                    <a:pt x="51522" y="71326"/>
                  </a:lnTo>
                  <a:lnTo>
                    <a:pt x="257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895540" y="4991823"/>
              <a:ext cx="71120" cy="487045"/>
            </a:xfrm>
            <a:custGeom>
              <a:avLst/>
              <a:gdLst/>
              <a:ahLst/>
              <a:cxnLst/>
              <a:rect l="l" t="t" r="r" b="b"/>
              <a:pathLst>
                <a:path w="71120" h="487045">
                  <a:moveTo>
                    <a:pt x="45054" y="0"/>
                  </a:moveTo>
                  <a:lnTo>
                    <a:pt x="19293" y="71326"/>
                  </a:lnTo>
                  <a:lnTo>
                    <a:pt x="70816" y="71326"/>
                  </a:lnTo>
                  <a:lnTo>
                    <a:pt x="45054" y="0"/>
                  </a:lnTo>
                  <a:close/>
                </a:path>
                <a:path w="71120" h="487045">
                  <a:moveTo>
                    <a:pt x="32336" y="486733"/>
                  </a:moveTo>
                  <a:lnTo>
                    <a:pt x="38587" y="486733"/>
                  </a:lnTo>
                  <a:lnTo>
                    <a:pt x="35271" y="473482"/>
                  </a:lnTo>
                  <a:lnTo>
                    <a:pt x="26529" y="463227"/>
                  </a:lnTo>
                  <a:lnTo>
                    <a:pt x="14168" y="456606"/>
                  </a:lnTo>
                  <a:lnTo>
                    <a:pt x="0" y="454257"/>
                  </a:lnTo>
                </a:path>
              </a:pathLst>
            </a:custGeom>
            <a:ln w="6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940595" y="5452628"/>
              <a:ext cx="0" cy="220979"/>
            </a:xfrm>
            <a:custGeom>
              <a:avLst/>
              <a:gdLst/>
              <a:ahLst/>
              <a:cxnLst/>
              <a:rect l="l" t="t" r="r" b="b"/>
              <a:pathLst>
                <a:path h="220979">
                  <a:moveTo>
                    <a:pt x="0" y="220819"/>
                  </a:moveTo>
                  <a:lnTo>
                    <a:pt x="0" y="0"/>
                  </a:lnTo>
                </a:path>
              </a:pathLst>
            </a:custGeom>
            <a:ln w="6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147"/>
          <p:cNvSpPr txBox="1">
            <a:spLocks noGrp="1"/>
          </p:cNvSpPr>
          <p:nvPr>
            <p:ph type="title"/>
          </p:nvPr>
        </p:nvSpPr>
        <p:spPr>
          <a:xfrm>
            <a:off x="1338452" y="113233"/>
            <a:ext cx="7277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ПРИМЕР</a:t>
            </a:r>
            <a:r>
              <a:rPr sz="4000" b="1" spc="-19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МОДЕЛИРОВАНИЯ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984497" y="6372463"/>
            <a:ext cx="208978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10" dirty="0">
                <a:latin typeface="Times New Roman"/>
                <a:cs typeface="Times New Roman"/>
              </a:rPr>
              <a:t>Технология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разработки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ПО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8606663" y="6372463"/>
            <a:ext cx="2692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r>
              <a:rPr sz="1400" spc="-25" dirty="0">
                <a:latin typeface="Times New Roman"/>
                <a:cs typeface="Times New Roman"/>
              </a:rPr>
              <a:t>42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338452" y="723392"/>
            <a:ext cx="1492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IDEF0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400558"/>
            <a:ext cx="3867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План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лекции: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30808" y="1453896"/>
            <a:ext cx="7001509" cy="2667000"/>
            <a:chOff x="1130808" y="1453896"/>
            <a:chExt cx="7001509" cy="2667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332" y="1453896"/>
              <a:ext cx="824483" cy="7894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424" y="1453896"/>
              <a:ext cx="4767072" cy="7894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808" y="1965960"/>
              <a:ext cx="824484" cy="7894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900" y="1965960"/>
              <a:ext cx="6633972" cy="7894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852" y="2392680"/>
              <a:ext cx="2023872" cy="7894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08" y="2904744"/>
              <a:ext cx="7001256" cy="7894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852" y="3331463"/>
              <a:ext cx="1761744" cy="78943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38833" y="1459509"/>
            <a:ext cx="6465570" cy="24155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68300" indent="-354330">
              <a:lnSpc>
                <a:spcPct val="100000"/>
              </a:lnSpc>
              <a:spcBef>
                <a:spcPts val="770"/>
              </a:spcBef>
              <a:buFont typeface="Times New Roman"/>
              <a:buAutoNum type="arabicPeriod" startAt="3"/>
              <a:tabLst>
                <a:tab pos="368300" algn="l"/>
              </a:tabLst>
            </a:pPr>
            <a:r>
              <a:rPr sz="2800" dirty="0">
                <a:latin typeface="Times New Roman"/>
                <a:cs typeface="Times New Roman"/>
              </a:rPr>
              <a:t>Диаграммы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потоков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данных</a:t>
            </a:r>
            <a:endParaRPr sz="2800">
              <a:latin typeface="Times New Roman"/>
              <a:cs typeface="Times New Roman"/>
            </a:endParaRPr>
          </a:p>
          <a:p>
            <a:pPr marL="364490" marR="10160" indent="-352425">
              <a:lnSpc>
                <a:spcPct val="100000"/>
              </a:lnSpc>
              <a:spcBef>
                <a:spcPts val="675"/>
              </a:spcBef>
              <a:buFont typeface="Times New Roman"/>
              <a:buAutoNum type="arabicPeriod" startAt="3"/>
              <a:tabLst>
                <a:tab pos="364490" algn="l"/>
                <a:tab pos="366395" algn="l"/>
              </a:tabLst>
            </a:pP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Моделирование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логики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взаимодействия процессов</a:t>
            </a:r>
            <a:endParaRPr sz="2800">
              <a:latin typeface="Times New Roman"/>
              <a:cs typeface="Times New Roman"/>
            </a:endParaRPr>
          </a:p>
          <a:p>
            <a:pPr marL="276860" marR="5080" indent="-274955">
              <a:lnSpc>
                <a:spcPct val="100000"/>
              </a:lnSpc>
              <a:spcBef>
                <a:spcPts val="670"/>
              </a:spcBef>
              <a:buSzPct val="94642"/>
              <a:buAutoNum type="arabicPeriod" startAt="3"/>
              <a:tabLst>
                <a:tab pos="364490" algn="l"/>
              </a:tabLst>
            </a:pPr>
            <a:r>
              <a:rPr sz="2800" spc="-10" dirty="0">
                <a:latin typeface="Times New Roman"/>
                <a:cs typeface="Times New Roman"/>
              </a:rPr>
              <a:t>Спецификация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требований</a:t>
            </a:r>
            <a:r>
              <a:rPr sz="2800" spc="-1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(техническое 	задание)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34797"/>
            <a:ext cx="66541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Семейство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методологий 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IDEF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8700" y="1517903"/>
            <a:ext cx="7909559" cy="4849495"/>
            <a:chOff x="1028700" y="1517903"/>
            <a:chExt cx="7909559" cy="48494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635251"/>
              <a:ext cx="464819" cy="4846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1411" y="1517903"/>
              <a:ext cx="128473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8483" y="1517903"/>
              <a:ext cx="557783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7083" y="1517903"/>
              <a:ext cx="4538472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5211" y="1883663"/>
              <a:ext cx="7418832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5211" y="2249423"/>
              <a:ext cx="2994660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805683"/>
              <a:ext cx="464819" cy="4846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1411" y="2688336"/>
              <a:ext cx="128473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8483" y="2688336"/>
              <a:ext cx="557783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77083" y="2688336"/>
              <a:ext cx="460705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211" y="3054095"/>
              <a:ext cx="7623048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5211" y="3419855"/>
              <a:ext cx="5908547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5211" y="3785615"/>
              <a:ext cx="2819400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29227" y="3785615"/>
              <a:ext cx="507491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31335" y="3785615"/>
              <a:ext cx="4710684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36635" y="3785615"/>
              <a:ext cx="557783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5211" y="4151375"/>
              <a:ext cx="1482852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4707636"/>
              <a:ext cx="464819" cy="4846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5211" y="4590287"/>
              <a:ext cx="1284732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2283" y="4590287"/>
              <a:ext cx="557783" cy="6797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00883" y="4590287"/>
              <a:ext cx="6269736" cy="6797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5211" y="4956047"/>
              <a:ext cx="7123176" cy="6797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5211" y="5321807"/>
              <a:ext cx="6667500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5211" y="5687568"/>
              <a:ext cx="4704588" cy="67970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50416" y="1594484"/>
            <a:ext cx="7522209" cy="456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431800" algn="l"/>
              </a:tabLst>
            </a:pPr>
            <a:r>
              <a:rPr sz="2400" b="1" dirty="0">
                <a:latin typeface="Times New Roman"/>
                <a:cs typeface="Times New Roman"/>
              </a:rPr>
              <a:t>IDEF0 </a:t>
            </a:r>
            <a:r>
              <a:rPr sz="2400" dirty="0">
                <a:latin typeface="Times New Roman"/>
                <a:cs typeface="Times New Roman"/>
              </a:rPr>
              <a:t>– методология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функционального</a:t>
            </a:r>
            <a:endParaRPr sz="2400">
              <a:latin typeface="Times New Roman"/>
              <a:cs typeface="Times New Roman"/>
            </a:endParaRPr>
          </a:p>
          <a:p>
            <a:pPr marL="354965" marR="20955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моделирования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производственной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среды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систем, </a:t>
            </a:r>
            <a:r>
              <a:rPr sz="2400" dirty="0">
                <a:latin typeface="Times New Roman"/>
                <a:cs typeface="Times New Roman"/>
              </a:rPr>
              <a:t>основана на </a:t>
            </a:r>
            <a:r>
              <a:rPr sz="2400" spc="-10" dirty="0">
                <a:latin typeface="Times New Roman"/>
                <a:cs typeface="Times New Roman"/>
              </a:rPr>
              <a:t>SADT;</a:t>
            </a:r>
            <a:endParaRPr sz="2400">
              <a:latin typeface="Times New Roman"/>
              <a:cs typeface="Times New Roman"/>
            </a:endParaRPr>
          </a:p>
          <a:p>
            <a:pPr marL="431800" indent="-419100">
              <a:lnSpc>
                <a:spcPct val="100000"/>
              </a:lnSpc>
              <a:spcBef>
                <a:spcPts val="58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431800" algn="l"/>
              </a:tabLst>
            </a:pPr>
            <a:r>
              <a:rPr sz="2400" b="1" dirty="0">
                <a:latin typeface="Times New Roman"/>
                <a:cs typeface="Times New Roman"/>
              </a:rPr>
              <a:t>IDEF1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методология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информационного</a:t>
            </a:r>
            <a:endParaRPr sz="2400">
              <a:latin typeface="Times New Roman"/>
              <a:cs typeface="Times New Roman"/>
            </a:endParaRPr>
          </a:p>
          <a:p>
            <a:pPr marL="354965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моделирования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производственной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среды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системы, </a:t>
            </a:r>
            <a:r>
              <a:rPr sz="2400" dirty="0">
                <a:latin typeface="Times New Roman"/>
                <a:cs typeface="Times New Roman"/>
              </a:rPr>
              <a:t>основана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реляционной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теории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Кодда </a:t>
            </a:r>
            <a:r>
              <a:rPr sz="2400" spc="-50" dirty="0">
                <a:latin typeface="Times New Roman"/>
                <a:cs typeface="Times New Roman"/>
              </a:rPr>
              <a:t>и </a:t>
            </a:r>
            <a:r>
              <a:rPr sz="2400" dirty="0">
                <a:latin typeface="Times New Roman"/>
                <a:cs typeface="Times New Roman"/>
              </a:rPr>
              <a:t>использовании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ER-</a:t>
            </a:r>
            <a:r>
              <a:rPr sz="2400" dirty="0">
                <a:latin typeface="Times New Roman"/>
                <a:cs typeface="Times New Roman"/>
              </a:rPr>
              <a:t>диаграмм (диаграмм «Сущность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– </a:t>
            </a:r>
            <a:r>
              <a:rPr sz="2400" spc="-10" dirty="0">
                <a:latin typeface="Times New Roman"/>
                <a:cs typeface="Times New Roman"/>
              </a:rPr>
              <a:t>Связь»)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b="1" dirty="0">
                <a:latin typeface="Times New Roman"/>
                <a:cs typeface="Times New Roman"/>
              </a:rPr>
              <a:t>IDEF2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методология динамического</a:t>
            </a:r>
            <a:r>
              <a:rPr sz="2400" spc="-10" dirty="0">
                <a:latin typeface="Times New Roman"/>
                <a:cs typeface="Times New Roman"/>
              </a:rPr>
              <a:t> моделирования</a:t>
            </a:r>
            <a:endParaRPr sz="2400">
              <a:latin typeface="Times New Roman"/>
              <a:cs typeface="Times New Roman"/>
            </a:endParaRPr>
          </a:p>
          <a:p>
            <a:pPr marL="354965" marR="505459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производственной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среды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системы; </a:t>
            </a:r>
            <a:r>
              <a:rPr sz="2400" spc="-10" dirty="0">
                <a:latin typeface="Times New Roman"/>
                <a:cs typeface="Times New Roman"/>
              </a:rPr>
              <a:t>отображает </a:t>
            </a:r>
            <a:r>
              <a:rPr sz="2400" dirty="0">
                <a:latin typeface="Times New Roman"/>
                <a:cs typeface="Times New Roman"/>
              </a:rPr>
              <a:t>изменяющееся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во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времени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поведение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функций,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информации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ресурсов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системы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34797"/>
            <a:ext cx="66541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Семейство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методологий </a:t>
            </a:r>
            <a:r>
              <a:rPr sz="48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IDEF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00327" y="1589532"/>
            <a:ext cx="7996555" cy="4044950"/>
            <a:chOff x="1100327" y="1589532"/>
            <a:chExt cx="7996555" cy="4044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1706880"/>
              <a:ext cx="464820" cy="4846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6839" y="1589532"/>
              <a:ext cx="1533144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00" y="1589532"/>
              <a:ext cx="557784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3200" y="1589532"/>
              <a:ext cx="635355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839" y="1955292"/>
              <a:ext cx="7560564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6839" y="2321052"/>
              <a:ext cx="1319784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2877312"/>
              <a:ext cx="464820" cy="4846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6839" y="2759964"/>
              <a:ext cx="1312163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3619" y="2759964"/>
              <a:ext cx="557783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2219" y="2759964"/>
              <a:ext cx="5620511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839" y="3125724"/>
              <a:ext cx="7367016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6839" y="3491483"/>
              <a:ext cx="6608064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6839" y="3857244"/>
              <a:ext cx="6217920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6839" y="4223004"/>
              <a:ext cx="6853428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839" y="4588764"/>
              <a:ext cx="7367016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6839" y="4954523"/>
              <a:ext cx="2069592" cy="67970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22044" y="1665554"/>
            <a:ext cx="7595870" cy="3757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IDEF1X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методология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семантического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моделирования </a:t>
            </a:r>
            <a:r>
              <a:rPr sz="2400" dirty="0">
                <a:latin typeface="Times New Roman"/>
                <a:cs typeface="Times New Roman"/>
              </a:rPr>
              <a:t>данных, представляет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собой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расширение</a:t>
            </a:r>
            <a:r>
              <a:rPr sz="2400" spc="-10" dirty="0">
                <a:latin typeface="Times New Roman"/>
                <a:cs typeface="Times New Roman"/>
              </a:rPr>
              <a:t> методологии IDEF1;</a:t>
            </a:r>
            <a:endParaRPr sz="2400">
              <a:latin typeface="Times New Roman"/>
              <a:cs typeface="Times New Roman"/>
            </a:endParaRPr>
          </a:p>
          <a:p>
            <a:pPr marL="354965" marR="347345" indent="-342900">
              <a:lnSpc>
                <a:spcPct val="100000"/>
              </a:lnSpc>
              <a:spcBef>
                <a:spcPts val="58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IDEF3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методология моделирования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сценариев </a:t>
            </a:r>
            <a:r>
              <a:rPr sz="2400" dirty="0">
                <a:latin typeface="Times New Roman"/>
                <a:cs typeface="Times New Roman"/>
              </a:rPr>
              <a:t>процессов,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происходящих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производственной</a:t>
            </a:r>
            <a:r>
              <a:rPr sz="2400" spc="-10" dirty="0">
                <a:latin typeface="Times New Roman"/>
                <a:cs typeface="Times New Roman"/>
              </a:rPr>
              <a:t> среде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системе;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отображает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состояния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объектов </a:t>
            </a:r>
            <a:r>
              <a:rPr sz="2400" spc="-50" dirty="0">
                <a:latin typeface="Times New Roman"/>
                <a:cs typeface="Times New Roman"/>
              </a:rPr>
              <a:t>и</a:t>
            </a:r>
            <a:endParaRPr sz="2400">
              <a:latin typeface="Times New Roman"/>
              <a:cs typeface="Times New Roman"/>
            </a:endParaRPr>
          </a:p>
          <a:p>
            <a:pPr marL="354965" marR="85979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потоков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данных,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связи между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ситуациями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и </a:t>
            </a:r>
            <a:r>
              <a:rPr sz="2400" dirty="0">
                <a:latin typeface="Times New Roman"/>
                <a:cs typeface="Times New Roman"/>
              </a:rPr>
              <a:t>событиями;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используется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для </a:t>
            </a:r>
            <a:r>
              <a:rPr sz="2400" spc="-10" dirty="0">
                <a:latin typeface="Times New Roman"/>
                <a:cs typeface="Times New Roman"/>
              </a:rPr>
              <a:t>документирования</a:t>
            </a:r>
            <a:endParaRPr sz="2400">
              <a:latin typeface="Times New Roman"/>
              <a:cs typeface="Times New Roman"/>
            </a:endParaRPr>
          </a:p>
          <a:p>
            <a:pPr marL="354965" marR="3473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процессов,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происходящих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производственной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среде </a:t>
            </a:r>
            <a:r>
              <a:rPr sz="2400" dirty="0">
                <a:latin typeface="Times New Roman"/>
                <a:cs typeface="Times New Roman"/>
              </a:rPr>
              <a:t>или </a:t>
            </a:r>
            <a:r>
              <a:rPr sz="2400" spc="-10" dirty="0">
                <a:latin typeface="Times New Roman"/>
                <a:cs typeface="Times New Roman"/>
              </a:rPr>
              <a:t>системе.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5527" y="694689"/>
            <a:ext cx="73964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3 ДИАГРАММЫ</a:t>
            </a:r>
            <a:r>
              <a:rPr sz="3200" b="1" spc="-2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ПОТОКОВ</a:t>
            </a:r>
            <a:r>
              <a:rPr sz="3200" b="1" spc="-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ДАННЫХ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196" y="1700783"/>
            <a:ext cx="7848600" cy="4401312"/>
          </a:xfrm>
          <a:prstGeom prst="rect">
            <a:avLst/>
          </a:prstGeom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466090"/>
            <a:ext cx="6644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Диаграммы</a:t>
            </a:r>
            <a:r>
              <a:rPr sz="4000" b="1" spc="-19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потоков</a:t>
            </a:r>
            <a:r>
              <a:rPr sz="4000" b="1" spc="-21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данных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40891" y="1453896"/>
            <a:ext cx="7935595" cy="3862070"/>
            <a:chOff x="1040891" y="1453896"/>
            <a:chExt cx="7935595" cy="38620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9203" y="1453896"/>
              <a:ext cx="1417320" cy="7894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8571" y="1453896"/>
              <a:ext cx="3637787" cy="7894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0891" y="1880616"/>
              <a:ext cx="6498336" cy="7894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91" y="2307336"/>
              <a:ext cx="4994148" cy="7894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0891" y="2819400"/>
              <a:ext cx="4701540" cy="7894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3039" y="2819400"/>
              <a:ext cx="588263" cy="7894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891" y="3246119"/>
              <a:ext cx="6970776" cy="7894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891" y="3672840"/>
              <a:ext cx="7653528" cy="7894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283" y="4099560"/>
              <a:ext cx="6874764" cy="7894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0891" y="4526280"/>
              <a:ext cx="2337816" cy="78943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48867" y="1545462"/>
            <a:ext cx="7402830" cy="3524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270885" algn="l"/>
              </a:tabLst>
            </a:pPr>
            <a:r>
              <a:rPr sz="2800" b="1" i="1" dirty="0">
                <a:solidFill>
                  <a:srgbClr val="3333FF"/>
                </a:solidFill>
                <a:latin typeface="Times New Roman"/>
                <a:cs typeface="Times New Roman"/>
              </a:rPr>
              <a:t>Data</a:t>
            </a:r>
            <a:r>
              <a:rPr sz="2800" b="1" i="1" spc="-5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3333FF"/>
                </a:solidFill>
                <a:latin typeface="Times New Roman"/>
                <a:cs typeface="Times New Roman"/>
              </a:rPr>
              <a:t>Flow</a:t>
            </a:r>
            <a:r>
              <a:rPr sz="2800" b="1" i="1" spc="-6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800" b="1" i="1" spc="-10" dirty="0">
                <a:solidFill>
                  <a:srgbClr val="3333FF"/>
                </a:solidFill>
                <a:latin typeface="Times New Roman"/>
                <a:cs typeface="Times New Roman"/>
              </a:rPr>
              <a:t>Diagrams</a:t>
            </a:r>
            <a:r>
              <a:rPr sz="2800" b="1" i="1" dirty="0">
                <a:solidFill>
                  <a:srgbClr val="3333FF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solidFill>
                  <a:srgbClr val="3333FF"/>
                </a:solidFill>
                <a:latin typeface="Times New Roman"/>
                <a:cs typeface="Times New Roman"/>
              </a:rPr>
              <a:t>(DFD)</a:t>
            </a:r>
            <a:r>
              <a:rPr sz="2800" spc="-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представляют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собой </a:t>
            </a:r>
            <a:r>
              <a:rPr sz="2800" dirty="0">
                <a:latin typeface="Times New Roman"/>
                <a:cs typeface="Times New Roman"/>
              </a:rPr>
              <a:t>иерархию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функциональных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процессов,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связанных</a:t>
            </a:r>
            <a:r>
              <a:rPr sz="2800" spc="-1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потоками</a:t>
            </a:r>
            <a:r>
              <a:rPr sz="2800" spc="-1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данных.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latin typeface="Times New Roman"/>
                <a:cs typeface="Times New Roman"/>
              </a:rPr>
              <a:t>Цель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такого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представления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-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Times New Roman"/>
                <a:cs typeface="Times New Roman"/>
              </a:rPr>
              <a:t>продемонстрировать,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как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каждый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процесс</a:t>
            </a:r>
            <a:endParaRPr sz="2800">
              <a:latin typeface="Times New Roman"/>
              <a:cs typeface="Times New Roman"/>
            </a:endParaRPr>
          </a:p>
          <a:p>
            <a:pPr marL="12700" marR="198120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преобразует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свои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входные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данные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выходные, </a:t>
            </a:r>
            <a:r>
              <a:rPr sz="2800" dirty="0">
                <a:latin typeface="Times New Roman"/>
                <a:cs typeface="Times New Roman"/>
              </a:rPr>
              <a:t>а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также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выявить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отношения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между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этими процессами.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466090"/>
            <a:ext cx="6644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Диаграммы</a:t>
            </a:r>
            <a:r>
              <a:rPr sz="4000" b="1" spc="-19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потоков</a:t>
            </a:r>
            <a:r>
              <a:rPr sz="4000" b="1" spc="-21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данных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6236" y="1470660"/>
            <a:ext cx="7538084" cy="4410710"/>
            <a:chOff x="1126236" y="1470660"/>
            <a:chExt cx="7538084" cy="44107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1586484"/>
              <a:ext cx="464819" cy="4861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4272" y="1470660"/>
              <a:ext cx="556564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4272" y="1836420"/>
              <a:ext cx="6819900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4272" y="2202180"/>
              <a:ext cx="7249668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4272" y="2567940"/>
              <a:ext cx="2020824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3122676"/>
              <a:ext cx="464819" cy="4861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472" y="3006852"/>
              <a:ext cx="6227063" cy="679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4272" y="3372611"/>
              <a:ext cx="5399532" cy="6797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4272" y="3738372"/>
              <a:ext cx="7214616" cy="6797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4272" y="4104132"/>
              <a:ext cx="6562344" cy="679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4272" y="4469892"/>
              <a:ext cx="7004304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4272" y="4835651"/>
              <a:ext cx="6705600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4272" y="5201412"/>
              <a:ext cx="2857500" cy="67970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48867" y="1546986"/>
            <a:ext cx="7145655" cy="4123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Диаграммы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верхних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уровней </a:t>
            </a:r>
            <a:r>
              <a:rPr sz="2400" spc="-10" dirty="0">
                <a:latin typeface="Times New Roman"/>
                <a:cs typeface="Times New Roman"/>
              </a:rPr>
              <a:t>иерархии</a:t>
            </a:r>
            <a:endParaRPr sz="240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(контекстные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диаграммы)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определяют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основные </a:t>
            </a:r>
            <a:r>
              <a:rPr sz="2400" dirty="0">
                <a:latin typeface="Times New Roman"/>
                <a:cs typeface="Times New Roman"/>
              </a:rPr>
              <a:t>процессы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подсистемы ПС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 внешними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входами </a:t>
            </a:r>
            <a:r>
              <a:rPr sz="2400" dirty="0">
                <a:latin typeface="Times New Roman"/>
                <a:cs typeface="Times New Roman"/>
              </a:rPr>
              <a:t>и </a:t>
            </a:r>
            <a:r>
              <a:rPr sz="2400" spc="-10" dirty="0">
                <a:latin typeface="Times New Roman"/>
                <a:cs typeface="Times New Roman"/>
              </a:rPr>
              <a:t>выходами.</a:t>
            </a:r>
            <a:endParaRPr sz="2400">
              <a:latin typeface="Times New Roman"/>
              <a:cs typeface="Times New Roman"/>
            </a:endParaRPr>
          </a:p>
          <a:p>
            <a:pPr marL="355600" marR="953135" indent="-343535">
              <a:lnSpc>
                <a:spcPct val="100000"/>
              </a:lnSpc>
              <a:spcBef>
                <a:spcPts val="575"/>
              </a:spcBef>
              <a:buFont typeface="Wingdings"/>
              <a:buChar char=""/>
              <a:tabLst>
                <a:tab pos="355600" algn="l"/>
                <a:tab pos="431165" algn="l"/>
              </a:tabLst>
            </a:pPr>
            <a:r>
              <a:rPr sz="1800" dirty="0">
                <a:solidFill>
                  <a:srgbClr val="3333F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Они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детализируются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при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помощи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диаграмм </a:t>
            </a:r>
            <a:r>
              <a:rPr sz="2400" dirty="0">
                <a:latin typeface="Times New Roman"/>
                <a:cs typeface="Times New Roman"/>
              </a:rPr>
              <a:t>нижнего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уровня. Такая</a:t>
            </a:r>
            <a:r>
              <a:rPr sz="2400" spc="-10" dirty="0">
                <a:latin typeface="Times New Roman"/>
                <a:cs typeface="Times New Roman"/>
              </a:rPr>
              <a:t> декомпозиция</a:t>
            </a:r>
            <a:endParaRPr sz="2400">
              <a:latin typeface="Times New Roman"/>
              <a:cs typeface="Times New Roman"/>
            </a:endParaRPr>
          </a:p>
          <a:p>
            <a:pPr marL="355600" marR="3619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продолжается,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создавая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многоуровневую</a:t>
            </a:r>
            <a:r>
              <a:rPr sz="2400" spc="-10" dirty="0">
                <a:latin typeface="Times New Roman"/>
                <a:cs typeface="Times New Roman"/>
              </a:rPr>
              <a:t> иерархию </a:t>
            </a:r>
            <a:r>
              <a:rPr sz="2400" dirty="0">
                <a:latin typeface="Times New Roman"/>
                <a:cs typeface="Times New Roman"/>
              </a:rPr>
              <a:t>диаграмм, до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тех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пор,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пока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не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будет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достигнут </a:t>
            </a:r>
            <a:r>
              <a:rPr sz="2400" dirty="0">
                <a:latin typeface="Times New Roman"/>
                <a:cs typeface="Times New Roman"/>
              </a:rPr>
              <a:t>такой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уровень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декомпозиции,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котором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процесс </a:t>
            </a:r>
            <a:r>
              <a:rPr sz="2400" dirty="0">
                <a:latin typeface="Times New Roman"/>
                <a:cs typeface="Times New Roman"/>
              </a:rPr>
              <a:t>становится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элементарным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детализировать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его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далее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невозможно.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466090"/>
            <a:ext cx="6644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Диаграммы</a:t>
            </a:r>
            <a:r>
              <a:rPr sz="4000" b="1" spc="-19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потоков</a:t>
            </a:r>
            <a:r>
              <a:rPr sz="4000" b="1" spc="-21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данных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6236" y="1470660"/>
            <a:ext cx="7901940" cy="4191000"/>
            <a:chOff x="1126236" y="1470660"/>
            <a:chExt cx="7901940" cy="4191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1586484"/>
              <a:ext cx="464819" cy="4861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663" y="1470660"/>
              <a:ext cx="624839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3854195"/>
              <a:ext cx="464819" cy="4861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4272" y="3738372"/>
              <a:ext cx="7613904" cy="6797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4272" y="4104132"/>
              <a:ext cx="3098291" cy="6797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344" y="4713732"/>
              <a:ext cx="423671" cy="3947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084" y="4543044"/>
              <a:ext cx="1367028" cy="679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2928" y="4543044"/>
              <a:ext cx="507491" cy="6797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5036" y="4543044"/>
              <a:ext cx="1488948" cy="6797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38600" y="4543044"/>
              <a:ext cx="583691" cy="679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344" y="5152644"/>
              <a:ext cx="423671" cy="3947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5084" y="4981956"/>
              <a:ext cx="1179576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9275" y="4981956"/>
              <a:ext cx="507492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91383" y="4981956"/>
              <a:ext cx="1482852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2003" y="4981956"/>
              <a:ext cx="507491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44112" y="4981956"/>
              <a:ext cx="1048512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87239" y="4981956"/>
              <a:ext cx="507491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89347" y="4981956"/>
              <a:ext cx="1235964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19927" y="4981956"/>
              <a:ext cx="583691" cy="67970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48867" y="1546986"/>
            <a:ext cx="7613015" cy="3903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165">
              <a:lnSpc>
                <a:spcPct val="100000"/>
              </a:lnSpc>
              <a:spcBef>
                <a:spcPts val="100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443865" algn="l"/>
              </a:tabLst>
            </a:pPr>
            <a:r>
              <a:rPr sz="2400" dirty="0">
                <a:latin typeface="Times New Roman"/>
                <a:cs typeface="Times New Roman"/>
              </a:rPr>
              <a:t>Основными</a:t>
            </a:r>
            <a:r>
              <a:rPr sz="2400" spc="2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компонентами</a:t>
            </a:r>
            <a:r>
              <a:rPr sz="2400" spc="2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диаграмм</a:t>
            </a:r>
            <a:r>
              <a:rPr sz="2400" spc="2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потоков</a:t>
            </a:r>
            <a:r>
              <a:rPr sz="2400" spc="2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данных являются:</a:t>
            </a:r>
            <a:endParaRPr sz="2400">
              <a:latin typeface="Times New Roman"/>
              <a:cs typeface="Times New Roman"/>
            </a:endParaRPr>
          </a:p>
          <a:p>
            <a:pPr marL="844550" lvl="1" indent="-431165">
              <a:lnSpc>
                <a:spcPct val="100000"/>
              </a:lnSpc>
              <a:buClr>
                <a:srgbClr val="5C5CE7"/>
              </a:buClr>
              <a:buSzPct val="75000"/>
              <a:buFont typeface="Wingdings"/>
              <a:buChar char=""/>
              <a:tabLst>
                <a:tab pos="844550" algn="l"/>
              </a:tabLst>
            </a:pPr>
            <a:r>
              <a:rPr sz="2400" dirty="0">
                <a:latin typeface="Times New Roman"/>
                <a:cs typeface="Times New Roman"/>
              </a:rPr>
              <a:t>внешние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сущности;</a:t>
            </a:r>
            <a:endParaRPr sz="2400">
              <a:latin typeface="Times New Roman"/>
              <a:cs typeface="Times New Roman"/>
            </a:endParaRPr>
          </a:p>
          <a:p>
            <a:pPr marL="844550" lvl="1" indent="-431165">
              <a:lnSpc>
                <a:spcPct val="100000"/>
              </a:lnSpc>
              <a:buClr>
                <a:srgbClr val="5C5CE7"/>
              </a:buClr>
              <a:buSzPct val="75000"/>
              <a:buFont typeface="Wingdings"/>
              <a:buChar char=""/>
              <a:tabLst>
                <a:tab pos="844550" algn="l"/>
              </a:tabLst>
            </a:pPr>
            <a:r>
              <a:rPr sz="2400" spc="-10" dirty="0">
                <a:latin typeface="Times New Roman"/>
                <a:cs typeface="Times New Roman"/>
              </a:rPr>
              <a:t>процессы;</a:t>
            </a:r>
            <a:endParaRPr sz="2400">
              <a:latin typeface="Times New Roman"/>
              <a:cs typeface="Times New Roman"/>
            </a:endParaRPr>
          </a:p>
          <a:p>
            <a:pPr marL="844550" lvl="1" indent="-431165">
              <a:lnSpc>
                <a:spcPct val="100000"/>
              </a:lnSpc>
              <a:buClr>
                <a:srgbClr val="5C5CE7"/>
              </a:buClr>
              <a:buSzPct val="75000"/>
              <a:buFont typeface="Wingdings"/>
              <a:buChar char=""/>
              <a:tabLst>
                <a:tab pos="844550" algn="l"/>
              </a:tabLst>
            </a:pPr>
            <a:r>
              <a:rPr sz="2400" dirty="0">
                <a:latin typeface="Times New Roman"/>
                <a:cs typeface="Times New Roman"/>
              </a:rPr>
              <a:t>накопители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(хранилище)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данных;</a:t>
            </a:r>
            <a:endParaRPr sz="2400">
              <a:latin typeface="Times New Roman"/>
              <a:cs typeface="Times New Roman"/>
            </a:endParaRPr>
          </a:p>
          <a:p>
            <a:pPr marL="844550" lvl="1" indent="-431165">
              <a:lnSpc>
                <a:spcPct val="100000"/>
              </a:lnSpc>
              <a:buClr>
                <a:srgbClr val="5C5CE7"/>
              </a:buClr>
              <a:buSzPct val="75000"/>
              <a:buFont typeface="Wingdings"/>
              <a:buChar char=""/>
              <a:tabLst>
                <a:tab pos="844550" algn="l"/>
              </a:tabLst>
            </a:pPr>
            <a:r>
              <a:rPr sz="2400" dirty="0">
                <a:latin typeface="Times New Roman"/>
                <a:cs typeface="Times New Roman"/>
              </a:rPr>
              <a:t>потоки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данных.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Для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изображения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DFD традиционно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используются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две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различные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нотации: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60416"/>
              <a:buFont typeface="Wingdings"/>
              <a:buChar char=""/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Йодана </a:t>
            </a:r>
            <a:r>
              <a:rPr sz="2400" spc="-10" dirty="0">
                <a:latin typeface="Times New Roman"/>
                <a:cs typeface="Times New Roman"/>
              </a:rPr>
              <a:t>(Yourdon)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60416"/>
              <a:buFont typeface="Wingdings"/>
              <a:buChar char=""/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Гейна-Сарсона </a:t>
            </a:r>
            <a:r>
              <a:rPr sz="2400" spc="-10" dirty="0">
                <a:latin typeface="Times New Roman"/>
                <a:cs typeface="Times New Roman"/>
              </a:rPr>
              <a:t>(Gane-Sarson).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507872"/>
            <a:ext cx="69665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4.</a:t>
            </a:r>
            <a:r>
              <a:rPr sz="36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ОБЛАСТИ</a:t>
            </a:r>
            <a:r>
              <a:rPr sz="36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УПРАВЛЕНИЯ</a:t>
            </a:r>
            <a:r>
              <a:rPr sz="36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36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SWEBOK</a:t>
            </a:r>
            <a:endParaRPr sz="3600" dirty="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967" y="2086101"/>
            <a:ext cx="7443470" cy="224726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94970" marR="182245" indent="-382905">
              <a:lnSpc>
                <a:spcPts val="2260"/>
              </a:lnSpc>
              <a:spcBef>
                <a:spcPts val="295"/>
              </a:spcBef>
              <a:buFont typeface="Franklin Gothic Medium"/>
              <a:buChar char="■"/>
              <a:tabLst>
                <a:tab pos="394970" algn="l"/>
              </a:tabLst>
            </a:pP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Процесс</a:t>
            </a:r>
            <a:r>
              <a:rPr sz="2000" b="1" spc="-7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r>
              <a:rPr sz="2000" b="1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ПО</a:t>
            </a:r>
            <a:r>
              <a:rPr sz="2000" b="1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включает</a:t>
            </a:r>
            <a:r>
              <a:rPr sz="20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концепции,</a:t>
            </a:r>
            <a:r>
              <a:rPr sz="20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инфраструктуру, методы</a:t>
            </a:r>
            <a:r>
              <a:rPr sz="20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определения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и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измерения</a:t>
            </a:r>
            <a:r>
              <a:rPr sz="20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этапов</a:t>
            </a:r>
            <a:r>
              <a:rPr sz="20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ЖЦ,</a:t>
            </a:r>
            <a:r>
              <a:rPr sz="20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поиск</a:t>
            </a:r>
            <a:r>
              <a:rPr sz="20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ошибок</a:t>
            </a:r>
            <a:r>
              <a:rPr sz="2000" spc="-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4536A"/>
                </a:solidFill>
                <a:latin typeface="Calibri"/>
                <a:cs typeface="Calibri"/>
              </a:rPr>
              <a:t>и</a:t>
            </a:r>
            <a:endParaRPr sz="2000" dirty="0">
              <a:latin typeface="Calibri"/>
              <a:cs typeface="Calibri"/>
            </a:endParaRPr>
          </a:p>
          <a:p>
            <a:pPr marL="394970">
              <a:lnSpc>
                <a:spcPts val="2200"/>
              </a:lnSpc>
            </a:pP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внесение</a:t>
            </a:r>
            <a:r>
              <a:rPr sz="20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изменений,</a:t>
            </a:r>
            <a:r>
              <a:rPr sz="2000" spc="39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также</a:t>
            </a:r>
            <a:r>
              <a:rPr sz="20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анализ</a:t>
            </a:r>
            <a:r>
              <a:rPr sz="20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и</a:t>
            </a:r>
            <a:r>
              <a:rPr sz="20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оценку</a:t>
            </a:r>
            <a:r>
              <a:rPr sz="20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качества</a:t>
            </a:r>
            <a:r>
              <a:rPr sz="20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продукта.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 marL="301625" marR="165100" algn="just">
              <a:lnSpc>
                <a:spcPct val="100000"/>
              </a:lnSpc>
              <a:spcBef>
                <a:spcPts val="1295"/>
              </a:spcBef>
            </a:pPr>
            <a:r>
              <a:rPr sz="1900" b="1" dirty="0">
                <a:latin typeface="Calibri"/>
                <a:cs typeface="Calibri"/>
              </a:rPr>
              <a:t>Качество</a:t>
            </a:r>
            <a:r>
              <a:rPr sz="1900" b="1" spc="-4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ПО</a:t>
            </a:r>
            <a:r>
              <a:rPr sz="1900" b="1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–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набор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характеристик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продукта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или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сервиса,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которые характеризуют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его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способность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удовлетворить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установленным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или </a:t>
            </a:r>
            <a:r>
              <a:rPr sz="1900" spc="-10" dirty="0">
                <a:latin typeface="Calibri"/>
                <a:cs typeface="Calibri"/>
              </a:rPr>
              <a:t>предполагаемым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потребностям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заказчика.</a:t>
            </a:r>
            <a:endParaRPr sz="1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51254" y="308559"/>
            <a:ext cx="66478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Диаграммы</a:t>
            </a:r>
            <a:r>
              <a:rPr sz="4000" b="1" spc="-17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потоков</a:t>
            </a:r>
            <a:r>
              <a:rPr sz="4000" b="1" spc="-20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данных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1116" y="1143000"/>
            <a:ext cx="6205728" cy="5465064"/>
          </a:xfrm>
          <a:prstGeom prst="rect">
            <a:avLst/>
          </a:prstGeom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3171" y="1504188"/>
              <a:ext cx="507491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1479" y="1504188"/>
              <a:ext cx="3866387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780" y="1869948"/>
              <a:ext cx="7676388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780" y="2235707"/>
              <a:ext cx="726795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780" y="2601467"/>
              <a:ext cx="3393948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5591" y="2601467"/>
              <a:ext cx="3537204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880" y="3040379"/>
              <a:ext cx="8199120" cy="6797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880" y="3406140"/>
              <a:ext cx="7306056" cy="6797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880" y="3771900"/>
              <a:ext cx="8199120" cy="679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4880" y="4137659"/>
              <a:ext cx="7085076" cy="6797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4880" y="4503420"/>
              <a:ext cx="8075676" cy="6797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4880" y="4869179"/>
              <a:ext cx="7191756" cy="67970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22070" y="1580134"/>
            <a:ext cx="7934325" cy="375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b="1" i="1" dirty="0">
                <a:latin typeface="Times New Roman"/>
                <a:cs typeface="Times New Roman"/>
              </a:rPr>
              <a:t>Внешняя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сущность</a:t>
            </a:r>
            <a:r>
              <a:rPr sz="2400" b="1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-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материальный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объект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или</a:t>
            </a:r>
            <a:endParaRPr sz="2400">
              <a:latin typeface="Times New Roman"/>
              <a:cs typeface="Times New Roman"/>
            </a:endParaRPr>
          </a:p>
          <a:p>
            <a:pPr marL="354965" marR="37973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физическое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лицо,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выступающие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 качестве</a:t>
            </a:r>
            <a:r>
              <a:rPr sz="2400" spc="-10" dirty="0">
                <a:latin typeface="Times New Roman"/>
                <a:cs typeface="Times New Roman"/>
              </a:rPr>
              <a:t> источников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приемников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информации,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например,</a:t>
            </a:r>
            <a:r>
              <a:rPr sz="2400" spc="-10" dirty="0">
                <a:latin typeface="Times New Roman"/>
                <a:cs typeface="Times New Roman"/>
              </a:rPr>
              <a:t> заказчики, </a:t>
            </a:r>
            <a:r>
              <a:rPr sz="2400" dirty="0">
                <a:latin typeface="Times New Roman"/>
                <a:cs typeface="Times New Roman"/>
              </a:rPr>
              <a:t>персонал,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поставщики,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инструкции,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банк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т. </a:t>
            </a:r>
            <a:r>
              <a:rPr sz="2400" spc="-25" dirty="0">
                <a:latin typeface="Times New Roman"/>
                <a:cs typeface="Times New Roman"/>
              </a:rPr>
              <a:t>п.</a:t>
            </a:r>
            <a:endParaRPr sz="2400">
              <a:latin typeface="Times New Roman"/>
              <a:cs typeface="Times New Roman"/>
            </a:endParaRPr>
          </a:p>
          <a:p>
            <a:pPr marL="12700" marR="13335">
              <a:lnSpc>
                <a:spcPct val="100000"/>
              </a:lnSpc>
              <a:spcBef>
                <a:spcPts val="575"/>
              </a:spcBef>
            </a:pPr>
            <a:r>
              <a:rPr sz="2400" i="1" dirty="0">
                <a:latin typeface="Times New Roman"/>
                <a:cs typeface="Times New Roman"/>
              </a:rPr>
              <a:t>Внешние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сущности,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как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правило,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отображаются только </a:t>
            </a:r>
            <a:r>
              <a:rPr sz="2400" i="1" spc="-25" dirty="0">
                <a:latin typeface="Times New Roman"/>
                <a:cs typeface="Times New Roman"/>
              </a:rPr>
              <a:t>на </a:t>
            </a:r>
            <a:r>
              <a:rPr sz="2400" i="1" dirty="0">
                <a:latin typeface="Times New Roman"/>
                <a:cs typeface="Times New Roman"/>
              </a:rPr>
              <a:t>контекстной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диаграмме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DFD. В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процессе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анализа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и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i="1" dirty="0">
                <a:latin typeface="Times New Roman"/>
                <a:cs typeface="Times New Roman"/>
              </a:rPr>
              <a:t>проектирования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некоторые внешние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сущности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могут </a:t>
            </a:r>
            <a:r>
              <a:rPr sz="2400" i="1" spc="-20" dirty="0">
                <a:latin typeface="Times New Roman"/>
                <a:cs typeface="Times New Roman"/>
              </a:rPr>
              <a:t>быть </a:t>
            </a:r>
            <a:r>
              <a:rPr sz="2400" i="1" dirty="0">
                <a:latin typeface="Times New Roman"/>
                <a:cs typeface="Times New Roman"/>
              </a:rPr>
              <a:t>перенесены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на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диаграммы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декомпозиции,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если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это </a:t>
            </a:r>
            <a:r>
              <a:rPr sz="2400" i="1" dirty="0">
                <a:latin typeface="Times New Roman"/>
                <a:cs typeface="Times New Roman"/>
              </a:rPr>
              <a:t>необходимо,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или,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наоборот,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часть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процессов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(подсистем)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i="1" dirty="0">
                <a:latin typeface="Times New Roman"/>
                <a:cs typeface="Times New Roman"/>
              </a:rPr>
              <a:t>может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быть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представлена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как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внешняя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сущность.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222654" y="466090"/>
            <a:ext cx="6644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Диаграммы</a:t>
            </a:r>
            <a:r>
              <a:rPr sz="4000" b="1" spc="-19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потоков</a:t>
            </a:r>
            <a:r>
              <a:rPr sz="4000" b="1" spc="-21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данных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4432" y="1348739"/>
              <a:ext cx="507492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2739" y="1348739"/>
              <a:ext cx="6137148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2663" y="1714500"/>
              <a:ext cx="3817620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4900" y="1714500"/>
              <a:ext cx="61569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5211" y="1714500"/>
              <a:ext cx="4018788" cy="6797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37817" y="1424127"/>
            <a:ext cx="7602855" cy="2660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b="1" i="1" dirty="0">
                <a:latin typeface="Times New Roman"/>
                <a:cs typeface="Times New Roman"/>
              </a:rPr>
              <a:t>Процесс</a:t>
            </a:r>
            <a:r>
              <a:rPr sz="2400" b="1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-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преобразование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входных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потоков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данных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в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выходные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соответствии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с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определенным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алгоритмом.</a:t>
            </a:r>
            <a:endParaRPr sz="2400">
              <a:latin typeface="Times New Roman"/>
              <a:cs typeface="Times New Roman"/>
            </a:endParaRPr>
          </a:p>
          <a:p>
            <a:pPr marL="12700" marR="570230">
              <a:lnSpc>
                <a:spcPct val="100000"/>
              </a:lnSpc>
              <a:spcBef>
                <a:spcPts val="575"/>
              </a:spcBef>
            </a:pPr>
            <a:r>
              <a:rPr sz="2400" i="1" dirty="0">
                <a:latin typeface="Times New Roman"/>
                <a:cs typeface="Times New Roman"/>
              </a:rPr>
              <a:t>На верхних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уровнях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иерархии,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когда процессы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еще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не </a:t>
            </a:r>
            <a:r>
              <a:rPr sz="2400" i="1" dirty="0">
                <a:latin typeface="Times New Roman"/>
                <a:cs typeface="Times New Roman"/>
              </a:rPr>
              <a:t>определены,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вместо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понятия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«процесс»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используют </a:t>
            </a:r>
            <a:r>
              <a:rPr sz="2400" i="1" dirty="0">
                <a:latin typeface="Times New Roman"/>
                <a:cs typeface="Times New Roman"/>
              </a:rPr>
              <a:t>понятия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«система»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и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«подсистема»,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которые </a:t>
            </a:r>
            <a:r>
              <a:rPr sz="2400" i="1" dirty="0">
                <a:latin typeface="Times New Roman"/>
                <a:cs typeface="Times New Roman"/>
              </a:rPr>
              <a:t>обозначают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соответственно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систему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в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целом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или </a:t>
            </a:r>
            <a:r>
              <a:rPr sz="2400" i="1" spc="-25" dirty="0">
                <a:latin typeface="Times New Roman"/>
                <a:cs typeface="Times New Roman"/>
              </a:rPr>
              <a:t>ее </a:t>
            </a:r>
            <a:r>
              <a:rPr sz="2400" i="1" dirty="0">
                <a:latin typeface="Times New Roman"/>
                <a:cs typeface="Times New Roman"/>
              </a:rPr>
              <a:t>функционально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законченную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часть.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654" y="466090"/>
            <a:ext cx="6644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Диаграммы</a:t>
            </a:r>
            <a:r>
              <a:rPr sz="4000" b="1" spc="-19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потоков</a:t>
            </a:r>
            <a:r>
              <a:rPr sz="4000" b="1" spc="-21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данных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744" y="1331975"/>
              <a:ext cx="464819" cy="4846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780" y="1214627"/>
              <a:ext cx="3127247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9644" y="1214627"/>
              <a:ext cx="507491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7952" y="1214627"/>
              <a:ext cx="411327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780" y="1580388"/>
              <a:ext cx="7002780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7780" y="1946148"/>
              <a:ext cx="7856220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780" y="2311907"/>
              <a:ext cx="268224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080" y="2750820"/>
              <a:ext cx="8122920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880" y="3116579"/>
              <a:ext cx="7001256" cy="679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0752" y="3116579"/>
              <a:ext cx="481583" cy="67970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22070" y="1291209"/>
            <a:ext cx="7954009" cy="229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057275" indent="-342900">
              <a:lnSpc>
                <a:spcPct val="100000"/>
              </a:lnSpc>
              <a:spcBef>
                <a:spcPts val="10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b="1" i="1" dirty="0">
                <a:latin typeface="Times New Roman"/>
                <a:cs typeface="Times New Roman"/>
              </a:rPr>
              <a:t>Хранилище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данных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-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абстрактное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устройство</a:t>
            </a:r>
            <a:r>
              <a:rPr sz="2400" spc="-25" dirty="0">
                <a:latin typeface="Times New Roman"/>
                <a:cs typeface="Times New Roman"/>
              </a:rPr>
              <a:t> для </a:t>
            </a:r>
            <a:r>
              <a:rPr sz="2400" dirty="0">
                <a:latin typeface="Times New Roman"/>
                <a:cs typeface="Times New Roman"/>
              </a:rPr>
              <a:t>хранения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информации.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Тип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устройства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10" dirty="0">
                <a:latin typeface="Times New Roman"/>
                <a:cs typeface="Times New Roman"/>
              </a:rPr>
              <a:t> способы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помещения,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извлечения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хранения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для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такого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устройства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не </a:t>
            </a:r>
            <a:r>
              <a:rPr sz="2400" spc="-10" dirty="0">
                <a:latin typeface="Times New Roman"/>
                <a:cs typeface="Times New Roman"/>
              </a:rPr>
              <a:t>детализируют.</a:t>
            </a:r>
            <a:endParaRPr sz="2400">
              <a:latin typeface="Times New Roman"/>
              <a:cs typeface="Times New Roman"/>
            </a:endParaRPr>
          </a:p>
          <a:p>
            <a:pPr marL="12700" marR="71120" indent="76200">
              <a:lnSpc>
                <a:spcPct val="100000"/>
              </a:lnSpc>
              <a:spcBef>
                <a:spcPts val="575"/>
              </a:spcBef>
            </a:pPr>
            <a:r>
              <a:rPr sz="2400" i="1" dirty="0">
                <a:latin typeface="Times New Roman"/>
                <a:cs typeface="Times New Roman"/>
              </a:rPr>
              <a:t>Физически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это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может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быть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база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данных,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файл, таблица </a:t>
            </a:r>
            <a:r>
              <a:rPr sz="2400" i="1" spc="-50" dirty="0">
                <a:latin typeface="Times New Roman"/>
                <a:cs typeface="Times New Roman"/>
              </a:rPr>
              <a:t>в </a:t>
            </a:r>
            <a:r>
              <a:rPr sz="2400" i="1" dirty="0">
                <a:latin typeface="Times New Roman"/>
                <a:cs typeface="Times New Roman"/>
              </a:rPr>
              <a:t>оперативной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памяти,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картотека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на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бумаге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и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т.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п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22654" y="466090"/>
            <a:ext cx="6644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Диаграммы</a:t>
            </a:r>
            <a:r>
              <a:rPr sz="4000" b="1" spc="-19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потоков</a:t>
            </a:r>
            <a:r>
              <a:rPr sz="4000" b="1" spc="-21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данных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744" y="1331975"/>
              <a:ext cx="464819" cy="4846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780" y="1214627"/>
              <a:ext cx="2418588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8708" y="1214627"/>
              <a:ext cx="372313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780" y="1580388"/>
              <a:ext cx="6303264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780" y="1946148"/>
              <a:ext cx="6906768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880" y="2385060"/>
              <a:ext cx="7133844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880" y="2750820"/>
              <a:ext cx="209550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880" y="3189732"/>
              <a:ext cx="7504176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880" y="3555491"/>
              <a:ext cx="1533144" cy="679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4880" y="3994403"/>
              <a:ext cx="6975348" cy="6797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4880" y="4360164"/>
              <a:ext cx="7481316" cy="6797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4880" y="4725923"/>
              <a:ext cx="7338059" cy="679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4880" y="5091684"/>
              <a:ext cx="7075932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15428" y="5091684"/>
              <a:ext cx="481583" cy="67970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22070" y="1291209"/>
            <a:ext cx="7049134" cy="426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b="1" i="1" dirty="0">
                <a:latin typeface="Times New Roman"/>
                <a:cs typeface="Times New Roman"/>
              </a:rPr>
              <a:t>Поток</a:t>
            </a:r>
            <a:r>
              <a:rPr sz="2400" b="1" i="1" spc="-4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данных</a:t>
            </a:r>
            <a:r>
              <a:rPr sz="2400" b="1" i="1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определяет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информацию</a:t>
            </a:r>
            <a:endParaRPr sz="2400">
              <a:latin typeface="Times New Roman"/>
              <a:cs typeface="Times New Roman"/>
            </a:endParaRPr>
          </a:p>
          <a:p>
            <a:pPr marL="354965" marR="1828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(материальный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объект),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передаваемую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через </a:t>
            </a:r>
            <a:r>
              <a:rPr sz="2400" dirty="0">
                <a:latin typeface="Times New Roman"/>
                <a:cs typeface="Times New Roman"/>
              </a:rPr>
              <a:t>некоторое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соединение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от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источника к</a:t>
            </a:r>
            <a:r>
              <a:rPr sz="2400" spc="-10" dirty="0">
                <a:latin typeface="Times New Roman"/>
                <a:cs typeface="Times New Roman"/>
              </a:rPr>
              <a:t> приемнику.</a:t>
            </a:r>
            <a:endParaRPr sz="2400">
              <a:latin typeface="Times New Roman"/>
              <a:cs typeface="Times New Roman"/>
            </a:endParaRPr>
          </a:p>
          <a:p>
            <a:pPr marL="12700" marR="37655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Times New Roman"/>
                <a:cs typeface="Times New Roman"/>
              </a:rPr>
              <a:t>Каждый поток данных имеет имя, отражающее </a:t>
            </a:r>
            <a:r>
              <a:rPr sz="2400" spc="-25" dirty="0">
                <a:latin typeface="Times New Roman"/>
                <a:cs typeface="Times New Roman"/>
              </a:rPr>
              <a:t>его </a:t>
            </a:r>
            <a:r>
              <a:rPr sz="2400" spc="-10" dirty="0">
                <a:latin typeface="Times New Roman"/>
                <a:cs typeface="Times New Roman"/>
              </a:rPr>
              <a:t>содержание.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Times New Roman"/>
                <a:cs typeface="Times New Roman"/>
              </a:rPr>
              <a:t>Направление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стрелки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показывает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направление</a:t>
            </a:r>
            <a:r>
              <a:rPr sz="2400" spc="-10" dirty="0">
                <a:latin typeface="Times New Roman"/>
                <a:cs typeface="Times New Roman"/>
              </a:rPr>
              <a:t> потока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данных.</a:t>
            </a:r>
            <a:endParaRPr sz="2400">
              <a:latin typeface="Times New Roman"/>
              <a:cs typeface="Times New Roman"/>
            </a:endParaRPr>
          </a:p>
          <a:p>
            <a:pPr marL="12700" marR="29845">
              <a:lnSpc>
                <a:spcPct val="100000"/>
              </a:lnSpc>
              <a:spcBef>
                <a:spcPts val="575"/>
              </a:spcBef>
            </a:pPr>
            <a:r>
              <a:rPr sz="2400" i="1" dirty="0">
                <a:latin typeface="Times New Roman"/>
                <a:cs typeface="Times New Roman"/>
              </a:rPr>
              <a:t>Физически процесс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передачи информации </a:t>
            </a:r>
            <a:r>
              <a:rPr sz="2400" i="1" spc="-10" dirty="0">
                <a:latin typeface="Times New Roman"/>
                <a:cs typeface="Times New Roman"/>
              </a:rPr>
              <a:t>может </a:t>
            </a:r>
            <a:r>
              <a:rPr sz="2400" i="1" dirty="0">
                <a:latin typeface="Times New Roman"/>
                <a:cs typeface="Times New Roman"/>
              </a:rPr>
              <a:t>происходить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по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кабелям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под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управлением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программы </a:t>
            </a:r>
            <a:r>
              <a:rPr sz="2400" i="1" dirty="0">
                <a:latin typeface="Times New Roman"/>
                <a:cs typeface="Times New Roman"/>
              </a:rPr>
              <a:t>или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программной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системы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или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вручную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при</a:t>
            </a:r>
            <a:r>
              <a:rPr sz="2400" i="1" spc="-10" dirty="0">
                <a:latin typeface="Times New Roman"/>
                <a:cs typeface="Times New Roman"/>
              </a:rPr>
              <a:t> участии </a:t>
            </a:r>
            <a:r>
              <a:rPr sz="2400" i="1" dirty="0">
                <a:latin typeface="Times New Roman"/>
                <a:cs typeface="Times New Roman"/>
              </a:rPr>
              <a:t>устройств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или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людей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вне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проектируемой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системы</a:t>
            </a:r>
            <a:r>
              <a:rPr sz="2400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222654" y="466090"/>
            <a:ext cx="6644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Диаграммы</a:t>
            </a:r>
            <a:r>
              <a:rPr sz="4000" b="1" spc="-19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потоков</a:t>
            </a:r>
            <a:r>
              <a:rPr sz="4000" b="1" spc="-21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данных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2654" y="466090"/>
            <a:ext cx="2245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Примеры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43000" y="1429511"/>
            <a:ext cx="6667500" cy="5215255"/>
            <a:chOff x="1143000" y="1429511"/>
            <a:chExt cx="6667500" cy="52152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1429511"/>
              <a:ext cx="6667500" cy="2514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4076700"/>
              <a:ext cx="6524244" cy="2567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84497" y="6353047"/>
            <a:ext cx="2089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</a:rPr>
              <a:t>Технология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разработки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ПО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2063" y="6353047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Times New Roman"/>
                <a:cs typeface="Times New Roman"/>
              </a:rPr>
              <a:t>59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3603" y="1559051"/>
            <a:ext cx="7609331" cy="424586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5028" y="618490"/>
            <a:ext cx="2245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Примеры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8353" y="147066"/>
            <a:ext cx="56070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Правила</a:t>
            </a:r>
            <a:r>
              <a:rPr sz="4000" b="1" spc="-15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детализации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контекстных</a:t>
            </a:r>
            <a:r>
              <a:rPr sz="4000" b="1" spc="-15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диаграмм: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8700" y="1589532"/>
            <a:ext cx="7900670" cy="4044950"/>
            <a:chOff x="1028700" y="1589532"/>
            <a:chExt cx="7900670" cy="4044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706880"/>
              <a:ext cx="464819" cy="4846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211" y="1589532"/>
              <a:ext cx="3596640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6467" y="1589532"/>
              <a:ext cx="2982467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5211" y="1955292"/>
              <a:ext cx="7537704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5211" y="2321052"/>
              <a:ext cx="6947916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5211" y="2686812"/>
              <a:ext cx="7594092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5211" y="3052572"/>
              <a:ext cx="7440168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608832"/>
              <a:ext cx="464819" cy="4846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5211" y="3491483"/>
              <a:ext cx="3163824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73651" y="3491483"/>
              <a:ext cx="4756404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5211" y="3857244"/>
              <a:ext cx="7531608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5211" y="4223004"/>
              <a:ext cx="7449311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5211" y="4588764"/>
              <a:ext cx="7613904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5211" y="4954523"/>
              <a:ext cx="1162812" cy="67970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50416" y="1665554"/>
            <a:ext cx="7512684" cy="3757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b="1" dirty="0">
                <a:latin typeface="Times New Roman"/>
                <a:cs typeface="Times New Roman"/>
              </a:rPr>
              <a:t>правило балансировки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Означает,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что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при</a:t>
            </a:r>
            <a:endParaRPr sz="2400">
              <a:latin typeface="Times New Roman"/>
              <a:cs typeface="Times New Roman"/>
            </a:endParaRPr>
          </a:p>
          <a:p>
            <a:pPr marL="354965" marR="84455">
              <a:lnSpc>
                <a:spcPct val="100000"/>
              </a:lnSpc>
              <a:spcBef>
                <a:spcPts val="5"/>
              </a:spcBef>
              <a:tabLst>
                <a:tab pos="2131060" algn="l"/>
                <a:tab pos="2465070" algn="l"/>
              </a:tabLst>
            </a:pPr>
            <a:r>
              <a:rPr sz="2400" spc="-10" dirty="0">
                <a:latin typeface="Times New Roman"/>
                <a:cs typeface="Times New Roman"/>
              </a:rPr>
              <a:t>детализации</a:t>
            </a:r>
            <a:r>
              <a:rPr sz="2400" dirty="0">
                <a:latin typeface="Times New Roman"/>
                <a:cs typeface="Times New Roman"/>
              </a:rPr>
              <a:t>	подсистемы можно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использовать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только </a:t>
            </a:r>
            <a:r>
              <a:rPr sz="2400" dirty="0">
                <a:latin typeface="Times New Roman"/>
                <a:cs typeface="Times New Roman"/>
              </a:rPr>
              <a:t>те </a:t>
            </a:r>
            <a:r>
              <a:rPr sz="2400" spc="-10" dirty="0">
                <a:latin typeface="Times New Roman"/>
                <a:cs typeface="Times New Roman"/>
              </a:rPr>
              <a:t>компоненты</a:t>
            </a:r>
            <a:r>
              <a:rPr sz="2400" dirty="0">
                <a:latin typeface="Times New Roman"/>
                <a:cs typeface="Times New Roman"/>
              </a:rPr>
              <a:t>	(подсистемы,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процессы,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внешние</a:t>
            </a:r>
            <a:endParaRPr sz="2400">
              <a:latin typeface="Times New Roman"/>
              <a:cs typeface="Times New Roman"/>
            </a:endParaRPr>
          </a:p>
          <a:p>
            <a:pPr marL="354965" marR="24130">
              <a:lnSpc>
                <a:spcPct val="100000"/>
              </a:lnSpc>
              <a:tabLst>
                <a:tab pos="3986529" algn="l"/>
              </a:tabLst>
            </a:pPr>
            <a:r>
              <a:rPr sz="2400" dirty="0">
                <a:latin typeface="Times New Roman"/>
                <a:cs typeface="Times New Roman"/>
              </a:rPr>
              <a:t>сущности,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накопители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данных),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которыми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она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имеет </a:t>
            </a:r>
            <a:r>
              <a:rPr sz="2400" dirty="0">
                <a:latin typeface="Times New Roman"/>
                <a:cs typeface="Times New Roman"/>
              </a:rPr>
              <a:t>информационную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связь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на</a:t>
            </a:r>
            <a:r>
              <a:rPr sz="2400" dirty="0">
                <a:latin typeface="Times New Roman"/>
                <a:cs typeface="Times New Roman"/>
              </a:rPr>
              <a:t>	родительской </a:t>
            </a:r>
            <a:r>
              <a:rPr sz="2400" spc="-10" dirty="0">
                <a:latin typeface="Times New Roman"/>
                <a:cs typeface="Times New Roman"/>
              </a:rPr>
              <a:t>диаграмме;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575"/>
              </a:spcBef>
              <a:buClr>
                <a:srgbClr val="5C5CE7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b="1" dirty="0">
                <a:latin typeface="Times New Roman"/>
                <a:cs typeface="Times New Roman"/>
              </a:rPr>
              <a:t>правило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нумерации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Означает,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что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при </a:t>
            </a:r>
            <a:r>
              <a:rPr sz="2400" spc="-10" dirty="0">
                <a:latin typeface="Times New Roman"/>
                <a:cs typeface="Times New Roman"/>
              </a:rPr>
              <a:t>детализации </a:t>
            </a:r>
            <a:r>
              <a:rPr sz="2400" dirty="0">
                <a:latin typeface="Times New Roman"/>
                <a:cs typeface="Times New Roman"/>
              </a:rPr>
              <a:t>подсистем должна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поддерживаться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их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иерархическая </a:t>
            </a:r>
            <a:r>
              <a:rPr sz="2400" dirty="0">
                <a:latin typeface="Times New Roman"/>
                <a:cs typeface="Times New Roman"/>
              </a:rPr>
              <a:t>нумерация.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Например,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подсистемы,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детализирующие </a:t>
            </a:r>
            <a:r>
              <a:rPr sz="2400" dirty="0">
                <a:latin typeface="Times New Roman"/>
                <a:cs typeface="Times New Roman"/>
              </a:rPr>
              <a:t>подсистему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номером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получают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номера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2.1,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2.2,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2.3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т.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д.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8353" y="147066"/>
            <a:ext cx="56070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Правила</a:t>
            </a:r>
            <a:r>
              <a:rPr sz="4000" b="1" spc="-15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детализации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контекстных</a:t>
            </a:r>
            <a:r>
              <a:rPr sz="4000" b="1" spc="-15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диаграмм: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88136" y="1539239"/>
            <a:ext cx="7961630" cy="3276600"/>
            <a:chOff x="1088136" y="1539239"/>
            <a:chExt cx="7961630" cy="32766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6" y="1539239"/>
              <a:ext cx="5372100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852" y="1967483"/>
              <a:ext cx="518159" cy="6324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036" y="1941575"/>
              <a:ext cx="5868923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4576" y="1941575"/>
              <a:ext cx="507492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6683" y="1941575"/>
              <a:ext cx="2052827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852" y="2369819"/>
              <a:ext cx="518159" cy="6324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036" y="2343911"/>
              <a:ext cx="7117079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1036" y="2673095"/>
              <a:ext cx="371551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852" y="3101339"/>
              <a:ext cx="518159" cy="6324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1036" y="3075431"/>
              <a:ext cx="6457188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1036" y="3404616"/>
              <a:ext cx="1990343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3719" y="3404616"/>
              <a:ext cx="4120896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852" y="3832860"/>
              <a:ext cx="518159" cy="6324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1036" y="3806951"/>
              <a:ext cx="6553200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1036" y="4136135"/>
              <a:ext cx="3174491" cy="67970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266571" y="1577821"/>
            <a:ext cx="7581900" cy="30264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latin typeface="Times New Roman"/>
                <a:cs typeface="Times New Roman"/>
              </a:rPr>
              <a:t>Для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достижения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этого</a:t>
            </a:r>
            <a:r>
              <a:rPr sz="2400" spc="-10" dirty="0">
                <a:latin typeface="Times New Roman"/>
                <a:cs typeface="Times New Roman"/>
              </a:rPr>
              <a:t> целесообразно: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3333FF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размещать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 каждой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диаграмме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от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 до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6-7 </a:t>
            </a:r>
            <a:r>
              <a:rPr sz="2400" spc="-10" dirty="0">
                <a:latin typeface="Times New Roman"/>
                <a:cs typeface="Times New Roman"/>
              </a:rPr>
              <a:t>процессов;</a:t>
            </a:r>
            <a:endParaRPr sz="2400">
              <a:latin typeface="Times New Roman"/>
              <a:cs typeface="Times New Roman"/>
            </a:endParaRPr>
          </a:p>
          <a:p>
            <a:pPr marL="355600" marR="584200" indent="-342900">
              <a:lnSpc>
                <a:spcPts val="2590"/>
              </a:lnSpc>
              <a:spcBef>
                <a:spcPts val="615"/>
              </a:spcBef>
              <a:buClr>
                <a:srgbClr val="3333FF"/>
              </a:buClr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не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загромождать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диаграммы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не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существенными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на </a:t>
            </a:r>
            <a:r>
              <a:rPr sz="2400" dirty="0">
                <a:latin typeface="Times New Roman"/>
                <a:cs typeface="Times New Roman"/>
              </a:rPr>
              <a:t>данном уровне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деталями;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735"/>
              </a:lnSpc>
              <a:spcBef>
                <a:spcPts val="254"/>
              </a:spcBef>
              <a:buClr>
                <a:srgbClr val="3333FF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декомпозицию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потоков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данных</a:t>
            </a:r>
            <a:r>
              <a:rPr sz="2400" spc="-10" dirty="0">
                <a:latin typeface="Times New Roman"/>
                <a:cs typeface="Times New Roman"/>
              </a:rPr>
              <a:t> осуществлять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35"/>
              </a:lnSpc>
            </a:pPr>
            <a:r>
              <a:rPr sz="2400" i="1" dirty="0">
                <a:latin typeface="Times New Roman"/>
                <a:cs typeface="Times New Roman"/>
              </a:rPr>
              <a:t>параллельно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декомпозицией </a:t>
            </a:r>
            <a:r>
              <a:rPr sz="2400" spc="-10" dirty="0">
                <a:latin typeface="Times New Roman"/>
                <a:cs typeface="Times New Roman"/>
              </a:rPr>
              <a:t>процессов;</a:t>
            </a:r>
            <a:endParaRPr sz="2400">
              <a:latin typeface="Times New Roman"/>
              <a:cs typeface="Times New Roman"/>
            </a:endParaRPr>
          </a:p>
          <a:p>
            <a:pPr marL="355600" marR="1147445" indent="-342900">
              <a:lnSpc>
                <a:spcPts val="2590"/>
              </a:lnSpc>
              <a:spcBef>
                <a:spcPts val="620"/>
              </a:spcBef>
              <a:buClr>
                <a:srgbClr val="3333FF"/>
              </a:buClr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выбирать ясные,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отражающие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суть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дела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имена </a:t>
            </a:r>
            <a:r>
              <a:rPr sz="2400" dirty="0">
                <a:latin typeface="Times New Roman"/>
                <a:cs typeface="Times New Roman"/>
              </a:rPr>
              <a:t>процессов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потоков.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939" y="1647444"/>
              <a:ext cx="7953756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6839" y="2013204"/>
              <a:ext cx="1030223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9404" y="2013204"/>
              <a:ext cx="4878324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2343" y="2013204"/>
              <a:ext cx="2439924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6883" y="2013204"/>
              <a:ext cx="481583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939" y="2452116"/>
              <a:ext cx="3555491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8723" y="2452116"/>
              <a:ext cx="4037076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839" y="2817876"/>
              <a:ext cx="7757159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839" y="3183635"/>
              <a:ext cx="7501128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6839" y="3549396"/>
              <a:ext cx="6935724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6839" y="3915155"/>
              <a:ext cx="1978152" cy="6797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3939" y="4354067"/>
              <a:ext cx="2311908" cy="679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25139" y="4354067"/>
              <a:ext cx="2909316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29071" y="4354067"/>
              <a:ext cx="3194304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17992" y="4354067"/>
              <a:ext cx="481583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3939" y="4792979"/>
              <a:ext cx="2386584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25139" y="4792979"/>
              <a:ext cx="557784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53740" y="4792979"/>
              <a:ext cx="5352288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6839" y="5158740"/>
              <a:ext cx="6312408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3864" y="5158740"/>
              <a:ext cx="507492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95971" y="5158740"/>
              <a:ext cx="1287779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6839" y="5524500"/>
              <a:ext cx="7344156" cy="67970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222044" y="1723135"/>
            <a:ext cx="7689850" cy="426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Каждый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процесс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может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быть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детализирован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при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помощи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400" b="1" dirty="0">
                <a:solidFill>
                  <a:srgbClr val="3333FF"/>
                </a:solidFill>
                <a:latin typeface="Times New Roman"/>
                <a:cs typeface="Times New Roman"/>
              </a:rPr>
              <a:t>DFD</a:t>
            </a:r>
            <a:r>
              <a:rPr sz="24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или (если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процесс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элементарный)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спецификации</a:t>
            </a:r>
            <a:r>
              <a:rPr sz="2400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i="1" dirty="0">
                <a:latin typeface="Times New Roman"/>
                <a:cs typeface="Times New Roman"/>
              </a:rPr>
              <a:t>Спецификация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процесса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должна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формулировать</a:t>
            </a:r>
            <a:r>
              <a:rPr sz="2400" spc="-25" dirty="0">
                <a:latin typeface="Times New Roman"/>
                <a:cs typeface="Times New Roman"/>
              </a:rPr>
              <a:t> его</a:t>
            </a:r>
            <a:endParaRPr sz="2400">
              <a:latin typeface="Times New Roman"/>
              <a:cs typeface="Times New Roman"/>
            </a:endParaRPr>
          </a:p>
          <a:p>
            <a:pPr marL="354965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основные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функции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таким образом, чтобы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 </a:t>
            </a:r>
            <a:r>
              <a:rPr sz="2400" spc="-10" dirty="0">
                <a:latin typeface="Times New Roman"/>
                <a:cs typeface="Times New Roman"/>
              </a:rPr>
              <a:t>дальнейшем </a:t>
            </a:r>
            <a:r>
              <a:rPr sz="2400" dirty="0">
                <a:latin typeface="Times New Roman"/>
                <a:cs typeface="Times New Roman"/>
              </a:rPr>
              <a:t>специалист,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выполняющий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реализацию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проекта,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смог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выполнить их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или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разработать</a:t>
            </a:r>
            <a:r>
              <a:rPr sz="2400" spc="-10" dirty="0">
                <a:latin typeface="Times New Roman"/>
                <a:cs typeface="Times New Roman"/>
              </a:rPr>
              <a:t> соответствующую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Times New Roman"/>
                <a:cs typeface="Times New Roman"/>
              </a:rPr>
              <a:t>программу.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75"/>
              </a:spcBef>
            </a:pPr>
            <a:r>
              <a:rPr sz="2400" i="1" dirty="0">
                <a:latin typeface="Times New Roman"/>
                <a:cs typeface="Times New Roman"/>
              </a:rPr>
              <a:t>Спецификация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является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конечной </a:t>
            </a:r>
            <a:r>
              <a:rPr sz="2400" b="1" dirty="0">
                <a:latin typeface="Times New Roman"/>
                <a:cs typeface="Times New Roman"/>
              </a:rPr>
              <a:t>вершиной </a:t>
            </a:r>
            <a:r>
              <a:rPr sz="2400" b="1" spc="-10" dirty="0">
                <a:latin typeface="Times New Roman"/>
                <a:cs typeface="Times New Roman"/>
              </a:rPr>
              <a:t>иерархии</a:t>
            </a:r>
            <a:r>
              <a:rPr sz="2400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4965" marR="466725" indent="-342900" algn="just">
              <a:lnSpc>
                <a:spcPct val="100000"/>
              </a:lnSpc>
              <a:spcBef>
                <a:spcPts val="575"/>
              </a:spcBef>
            </a:pPr>
            <a:r>
              <a:rPr sz="2400" i="1" dirty="0">
                <a:latin typeface="Times New Roman"/>
                <a:cs typeface="Times New Roman"/>
              </a:rPr>
              <a:t>Спецификация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–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это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описание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процесса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(операции)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на </a:t>
            </a:r>
            <a:r>
              <a:rPr sz="2400" i="1" dirty="0">
                <a:latin typeface="Times New Roman"/>
                <a:cs typeface="Times New Roman"/>
              </a:rPr>
              <a:t>естественном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языке,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псевдокоде,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в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виде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блок-</a:t>
            </a:r>
            <a:r>
              <a:rPr sz="2400" i="1" spc="-10" dirty="0">
                <a:latin typeface="Times New Roman"/>
                <a:cs typeface="Times New Roman"/>
              </a:rPr>
              <a:t>схемы </a:t>
            </a:r>
            <a:r>
              <a:rPr sz="2400" i="1" dirty="0">
                <a:latin typeface="Times New Roman"/>
                <a:cs typeface="Times New Roman"/>
              </a:rPr>
              <a:t>алгоритма,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таблиц,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математических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формул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и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т.д.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308353" y="147066"/>
            <a:ext cx="75933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3333FF"/>
                </a:solidFill>
                <a:latin typeface="Times New Roman"/>
                <a:cs typeface="Times New Roman"/>
              </a:rPr>
              <a:t>Правила</a:t>
            </a:r>
            <a:r>
              <a:rPr sz="4000" spc="-1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spc="-10" dirty="0">
                <a:solidFill>
                  <a:srgbClr val="3333FF"/>
                </a:solidFill>
                <a:latin typeface="Times New Roman"/>
                <a:cs typeface="Times New Roman"/>
              </a:rPr>
              <a:t>детализации</a:t>
            </a:r>
            <a:r>
              <a:rPr sz="4000" spc="-15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spc="-10" dirty="0">
                <a:solidFill>
                  <a:srgbClr val="3333FF"/>
                </a:solidFill>
                <a:latin typeface="Times New Roman"/>
                <a:cs typeface="Times New Roman"/>
              </a:rPr>
              <a:t>контекстных диаграмм: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5518" y="1419860"/>
            <a:ext cx="776922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1A315F"/>
                </a:solidFill>
                <a:latin typeface="Corbel"/>
                <a:cs typeface="Corbel"/>
              </a:rPr>
              <a:t>ЖИЗНЕННЫЙ</a:t>
            </a:r>
            <a:r>
              <a:rPr sz="4000" b="1" spc="-195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4000" b="1" spc="-20" dirty="0">
                <a:solidFill>
                  <a:srgbClr val="1A315F"/>
                </a:solidFill>
                <a:latin typeface="Corbel"/>
                <a:cs typeface="Corbel"/>
              </a:rPr>
              <a:t>ЦИКЛ</a:t>
            </a:r>
            <a:endParaRPr sz="4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sz="4000" b="1" spc="-65" dirty="0">
                <a:solidFill>
                  <a:srgbClr val="1A315F"/>
                </a:solidFill>
                <a:latin typeface="Corbel"/>
                <a:cs typeface="Corbel"/>
              </a:rPr>
              <a:t>ПРОГРАММНОГО</a:t>
            </a:r>
            <a:r>
              <a:rPr sz="4000" b="1" spc="-135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1A315F"/>
                </a:solidFill>
                <a:latin typeface="Corbel"/>
                <a:cs typeface="Corbel"/>
              </a:rPr>
              <a:t>ОБЕСПЕЧЕНИЯ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518" y="2750566"/>
            <a:ext cx="1204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4590B8"/>
                </a:solidFill>
                <a:latin typeface="Corbel"/>
                <a:cs typeface="Corbel"/>
              </a:rPr>
              <a:t>ЛЕКЦИЯ</a:t>
            </a:r>
            <a:r>
              <a:rPr sz="1600" spc="-35" dirty="0">
                <a:solidFill>
                  <a:srgbClr val="4590B8"/>
                </a:solidFill>
                <a:latin typeface="Corbel"/>
                <a:cs typeface="Corbel"/>
              </a:rPr>
              <a:t> </a:t>
            </a:r>
            <a:r>
              <a:rPr sz="1600" dirty="0">
                <a:solidFill>
                  <a:srgbClr val="4590B8"/>
                </a:solidFill>
                <a:latin typeface="Corbel"/>
                <a:cs typeface="Corbel"/>
              </a:rPr>
              <a:t>№</a:t>
            </a:r>
            <a:r>
              <a:rPr sz="1600" spc="-35" dirty="0">
                <a:solidFill>
                  <a:srgbClr val="4590B8"/>
                </a:solidFill>
                <a:latin typeface="Corbel"/>
                <a:cs typeface="Corbel"/>
              </a:rPr>
              <a:t> </a:t>
            </a:r>
            <a:r>
              <a:rPr sz="1600" spc="-50" dirty="0">
                <a:solidFill>
                  <a:srgbClr val="4590B8"/>
                </a:solidFill>
                <a:latin typeface="Corbel"/>
                <a:cs typeface="Corbel"/>
              </a:rPr>
              <a:t>2</a:t>
            </a:r>
            <a:endParaRPr sz="1600">
              <a:latin typeface="Corbel"/>
              <a:cs typeface="Corbe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055" y="3086100"/>
            <a:ext cx="8240395" cy="3305810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1515110">
              <a:lnSpc>
                <a:spcPts val="2155"/>
              </a:lnSpc>
            </a:pP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Ходить</a:t>
            </a:r>
            <a:r>
              <a:rPr sz="1800" b="1" i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по</a:t>
            </a:r>
            <a:r>
              <a:rPr sz="1800" b="1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воде</a:t>
            </a:r>
            <a:r>
              <a:rPr sz="1800" b="1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800" b="1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разрабатывать</a:t>
            </a:r>
            <a:r>
              <a:rPr sz="1800" b="1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FFFF"/>
                </a:solidFill>
                <a:latin typeface="Arial"/>
                <a:cs typeface="Arial"/>
              </a:rPr>
              <a:t>программы</a:t>
            </a:r>
            <a:endParaRPr sz="1800">
              <a:latin typeface="Arial"/>
              <a:cs typeface="Arial"/>
            </a:endParaRPr>
          </a:p>
          <a:p>
            <a:pPr marL="1515110">
              <a:lnSpc>
                <a:spcPts val="2155"/>
              </a:lnSpc>
            </a:pP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согласно</a:t>
            </a:r>
            <a:r>
              <a:rPr sz="1800" b="1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ТЗ</a:t>
            </a:r>
            <a:r>
              <a:rPr sz="1800" b="1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очень</a:t>
            </a:r>
            <a:r>
              <a:rPr sz="1800" b="1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просто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8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если</a:t>
            </a:r>
            <a:r>
              <a:rPr sz="1800" b="1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они</a:t>
            </a:r>
            <a:r>
              <a:rPr sz="1800" b="1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FFFF"/>
                </a:solidFill>
                <a:latin typeface="Arial"/>
                <a:cs typeface="Arial"/>
              </a:rPr>
              <a:t>заморожены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48867" y="1545462"/>
            <a:ext cx="7223759" cy="3609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Каждый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процесс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должен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иметь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хотя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бы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один </a:t>
            </a:r>
            <a:r>
              <a:rPr sz="2800" dirty="0">
                <a:latin typeface="Times New Roman"/>
                <a:cs typeface="Times New Roman"/>
              </a:rPr>
              <a:t>вход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и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один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выход.</a:t>
            </a:r>
            <a:endParaRPr sz="2800">
              <a:latin typeface="Times New Roman"/>
              <a:cs typeface="Times New Roman"/>
            </a:endParaRPr>
          </a:p>
          <a:p>
            <a:pPr marL="355600" marR="672465" indent="-343535">
              <a:lnSpc>
                <a:spcPct val="100000"/>
              </a:lnSpc>
              <a:spcBef>
                <a:spcPts val="670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Стрелки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не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могут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связывать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напрямую </a:t>
            </a:r>
            <a:r>
              <a:rPr sz="2800" dirty="0">
                <a:latin typeface="Times New Roman"/>
                <a:cs typeface="Times New Roman"/>
              </a:rPr>
              <a:t>хранилища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данных,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все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связи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идут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через процессы.</a:t>
            </a:r>
            <a:endParaRPr sz="2800">
              <a:latin typeface="Times New Roman"/>
              <a:cs typeface="Times New Roman"/>
            </a:endParaRPr>
          </a:p>
          <a:p>
            <a:pPr marL="355600" marR="267335" indent="-343535">
              <a:lnSpc>
                <a:spcPct val="100000"/>
              </a:lnSpc>
              <a:spcBef>
                <a:spcPts val="675"/>
              </a:spcBef>
              <a:buClr>
                <a:srgbClr val="3333FF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Все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процессы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должны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быть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связаны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либо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с </a:t>
            </a:r>
            <a:r>
              <a:rPr sz="2800" dirty="0">
                <a:latin typeface="Times New Roman"/>
                <a:cs typeface="Times New Roman"/>
              </a:rPr>
              <a:t>другими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процессами,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либо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с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другими </a:t>
            </a:r>
            <a:r>
              <a:rPr sz="2800" dirty="0">
                <a:latin typeface="Times New Roman"/>
                <a:cs typeface="Times New Roman"/>
              </a:rPr>
              <a:t>хранилищами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данных.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4497" y="6353047"/>
            <a:ext cx="2089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</a:rPr>
              <a:t>Технология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разработки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ПО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32063" y="6353047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Times New Roman"/>
                <a:cs typeface="Times New Roman"/>
              </a:rPr>
              <a:t>63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08353" y="451866"/>
            <a:ext cx="6826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3333FF"/>
                </a:solidFill>
                <a:latin typeface="Times New Roman"/>
                <a:cs typeface="Times New Roman"/>
              </a:rPr>
              <a:t>Правила</a:t>
            </a:r>
            <a:r>
              <a:rPr sz="4000" spc="-15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3333FF"/>
                </a:solidFill>
                <a:latin typeface="Times New Roman"/>
                <a:cs typeface="Times New Roman"/>
              </a:rPr>
              <a:t>построения</a:t>
            </a:r>
            <a:r>
              <a:rPr sz="4000" spc="-18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spc="-10" dirty="0">
                <a:solidFill>
                  <a:srgbClr val="3333FF"/>
                </a:solidFill>
                <a:latin typeface="Times New Roman"/>
                <a:cs typeface="Times New Roman"/>
              </a:rPr>
              <a:t>диаграмм: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1026" y="75133"/>
            <a:ext cx="59899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Пример</a:t>
            </a:r>
            <a:r>
              <a:rPr sz="4000" b="1" spc="-1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в</a:t>
            </a:r>
            <a:r>
              <a:rPr sz="4000" b="1" spc="-10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нотации</a:t>
            </a:r>
            <a:r>
              <a:rPr sz="4000" b="1" spc="-1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Гейна- Сарсона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196" y="1499616"/>
            <a:ext cx="7705344" cy="4858512"/>
          </a:xfrm>
          <a:prstGeom prst="rect">
            <a:avLst/>
          </a:prstGeom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1026" y="75133"/>
            <a:ext cx="59899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Пример</a:t>
            </a:r>
            <a:r>
              <a:rPr sz="4000" b="1" spc="-1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в</a:t>
            </a:r>
            <a:r>
              <a:rPr sz="4000" b="1" spc="-10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нотации</a:t>
            </a:r>
            <a:r>
              <a:rPr sz="4000" b="1" spc="-1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Гейна- Сарсона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1429511"/>
            <a:ext cx="7859268" cy="4357116"/>
          </a:xfrm>
          <a:prstGeom prst="rect">
            <a:avLst/>
          </a:prstGeom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1026" y="314959"/>
            <a:ext cx="73666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Пример в</a:t>
            </a:r>
            <a:r>
              <a:rPr sz="4800" b="1" spc="-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нотации</a:t>
            </a:r>
            <a:r>
              <a:rPr sz="4800" b="1" spc="-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Йодана</a:t>
            </a:r>
            <a:endParaRPr sz="4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7883" y="1357883"/>
            <a:ext cx="7379208" cy="3928872"/>
          </a:xfrm>
          <a:prstGeom prst="rect">
            <a:avLst/>
          </a:prstGeom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1026" y="380492"/>
            <a:ext cx="6137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Пример</a:t>
            </a:r>
            <a:r>
              <a:rPr sz="4000" b="1" spc="-10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в</a:t>
            </a:r>
            <a:r>
              <a:rPr sz="4000" b="1" spc="-114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нотации</a:t>
            </a:r>
            <a:r>
              <a:rPr sz="4000" b="1" spc="-13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Йодана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7967" y="1429511"/>
            <a:ext cx="7371588" cy="4713732"/>
          </a:xfrm>
          <a:prstGeom prst="rect">
            <a:avLst/>
          </a:prstGeom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8353" y="147066"/>
            <a:ext cx="651192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Этапы</a:t>
            </a:r>
            <a:r>
              <a:rPr sz="4000" b="1" spc="-1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процесса</a:t>
            </a:r>
            <a:r>
              <a:rPr sz="4000" b="1" spc="-1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построения модели: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72311" y="1589532"/>
            <a:ext cx="7899400" cy="4264660"/>
            <a:chOff x="972311" y="1589532"/>
            <a:chExt cx="7899400" cy="42646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311" y="1589532"/>
              <a:ext cx="6912864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211" y="1955292"/>
              <a:ext cx="375361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3440" y="1955292"/>
              <a:ext cx="710184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4440" y="1955292"/>
              <a:ext cx="1798319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311" y="2394204"/>
              <a:ext cx="6513576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5211" y="2759964"/>
              <a:ext cx="4093464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311" y="3198876"/>
              <a:ext cx="7211568" cy="679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5211" y="3564636"/>
              <a:ext cx="6531864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211" y="3930396"/>
              <a:ext cx="1930908" cy="6797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311" y="4369308"/>
              <a:ext cx="7854696" cy="679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311" y="4808220"/>
              <a:ext cx="7898892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5211" y="5173979"/>
              <a:ext cx="3941064" cy="67970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50416" y="1665554"/>
            <a:ext cx="7397115" cy="3977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Выделение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множества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требований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основные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функциональные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группы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—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процессы.</a:t>
            </a:r>
            <a:endParaRPr sz="2400">
              <a:latin typeface="Times New Roman"/>
              <a:cs typeface="Times New Roman"/>
            </a:endParaRPr>
          </a:p>
          <a:p>
            <a:pPr marL="316865" marR="1420495" indent="-304800">
              <a:lnSpc>
                <a:spcPct val="100000"/>
              </a:lnSpc>
              <a:spcBef>
                <a:spcPts val="575"/>
              </a:spcBef>
              <a:buAutoNum type="arabicPeriod" startAt="2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Выявление внешних объектов, связанных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с 	</a:t>
            </a:r>
            <a:r>
              <a:rPr sz="2400" dirty="0">
                <a:latin typeface="Times New Roman"/>
                <a:cs typeface="Times New Roman"/>
              </a:rPr>
              <a:t>разрабатываемой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системой.</a:t>
            </a:r>
            <a:endParaRPr sz="2400">
              <a:latin typeface="Times New Roman"/>
              <a:cs typeface="Times New Roman"/>
            </a:endParaRPr>
          </a:p>
          <a:p>
            <a:pPr marL="316865" marR="723900" indent="-304800">
              <a:lnSpc>
                <a:spcPct val="100000"/>
              </a:lnSpc>
              <a:spcBef>
                <a:spcPts val="580"/>
              </a:spcBef>
              <a:buAutoNum type="arabicPeriod" startAt="2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Идентификация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основных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потоков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информации, 	</a:t>
            </a:r>
            <a:r>
              <a:rPr sz="2400" dirty="0">
                <a:latin typeface="Times New Roman"/>
                <a:cs typeface="Times New Roman"/>
              </a:rPr>
              <a:t>циркулирующей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между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системой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внешними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объектами.</a:t>
            </a:r>
            <a:endParaRPr sz="24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spcBef>
                <a:spcPts val="575"/>
              </a:spcBef>
              <a:buAutoNum type="arabicPeriod" startAt="4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Предварительная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разработка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контекстной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диаграммы.</a:t>
            </a:r>
            <a:endParaRPr sz="2400">
              <a:latin typeface="Times New Roman"/>
              <a:cs typeface="Times New Roman"/>
            </a:endParaRPr>
          </a:p>
          <a:p>
            <a:pPr marL="316865" marR="39370" indent="-304800">
              <a:lnSpc>
                <a:spcPct val="100000"/>
              </a:lnSpc>
              <a:spcBef>
                <a:spcPts val="575"/>
              </a:spcBef>
              <a:buAutoNum type="arabicPeriod" startAt="4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Проверка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предварительной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контекстной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диаграммы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и 	</a:t>
            </a:r>
            <a:r>
              <a:rPr sz="2400" dirty="0">
                <a:latin typeface="Times New Roman"/>
                <a:cs typeface="Times New Roman"/>
              </a:rPr>
              <a:t>внесение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нее </a:t>
            </a:r>
            <a:r>
              <a:rPr sz="2400" spc="-10" dirty="0">
                <a:latin typeface="Times New Roman"/>
                <a:cs typeface="Times New Roman"/>
              </a:rPr>
              <a:t>изменений.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8353" y="147066"/>
            <a:ext cx="651192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Этапы</a:t>
            </a:r>
            <a:r>
              <a:rPr sz="4000" b="1" spc="-1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процесса</a:t>
            </a:r>
            <a:r>
              <a:rPr sz="4000" b="1" spc="-1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построения модели: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43939" y="1589532"/>
            <a:ext cx="7501255" cy="4556760"/>
            <a:chOff x="1043939" y="1589532"/>
            <a:chExt cx="7501255" cy="45567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939" y="1589532"/>
              <a:ext cx="6422136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6839" y="1955292"/>
              <a:ext cx="6536435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6839" y="2321052"/>
              <a:ext cx="7158228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6839" y="2686812"/>
              <a:ext cx="1603248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939" y="3125724"/>
              <a:ext cx="6649211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6839" y="3491483"/>
              <a:ext cx="2016252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939" y="3930396"/>
              <a:ext cx="7246620" cy="679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839" y="4296155"/>
              <a:ext cx="6135624" cy="6797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839" y="4661916"/>
              <a:ext cx="3698748" cy="6797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939" y="5100828"/>
              <a:ext cx="6025896" cy="679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6839" y="5466588"/>
              <a:ext cx="3963924" cy="67970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22044" y="1665554"/>
            <a:ext cx="7046595" cy="426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100"/>
              </a:spcBef>
              <a:buAutoNum type="arabicPeriod" startAt="6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Построение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контекстной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диаграммы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путем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объединения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всех процессов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предварительной</a:t>
            </a:r>
            <a:endParaRPr sz="2400">
              <a:latin typeface="Times New Roman"/>
              <a:cs typeface="Times New Roman"/>
            </a:endParaRPr>
          </a:p>
          <a:p>
            <a:pPr marL="354965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диаграммы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 один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процесс, 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также </a:t>
            </a:r>
            <a:r>
              <a:rPr sz="2400" spc="-10" dirty="0">
                <a:latin typeface="Times New Roman"/>
                <a:cs typeface="Times New Roman"/>
              </a:rPr>
              <a:t>группирования потоков.</a:t>
            </a:r>
            <a:endParaRPr sz="24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spcBef>
                <a:spcPts val="575"/>
              </a:spcBef>
              <a:buAutoNum type="arabicPeriod" startAt="7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Проверка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основных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требований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контекстной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диаграммы.</a:t>
            </a:r>
            <a:endParaRPr sz="2400">
              <a:latin typeface="Times New Roman"/>
              <a:cs typeface="Times New Roman"/>
            </a:endParaRPr>
          </a:p>
          <a:p>
            <a:pPr marL="316865" marR="337820" indent="-304800">
              <a:lnSpc>
                <a:spcPct val="100000"/>
              </a:lnSpc>
              <a:spcBef>
                <a:spcPts val="580"/>
              </a:spcBef>
              <a:buAutoNum type="arabicPeriod" startAt="8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Декомпозиция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каждого процесса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текущей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DFD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с 	</a:t>
            </a:r>
            <a:r>
              <a:rPr sz="2400" dirty="0">
                <a:latin typeface="Times New Roman"/>
                <a:cs typeface="Times New Roman"/>
              </a:rPr>
              <a:t>помощью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детализирующей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диаграммы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или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спецификации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процесса.</a:t>
            </a:r>
            <a:endParaRPr sz="2400">
              <a:latin typeface="Times New Roman"/>
              <a:cs typeface="Times New Roman"/>
            </a:endParaRPr>
          </a:p>
          <a:p>
            <a:pPr marL="316865" marR="1485900" indent="-304800">
              <a:lnSpc>
                <a:spcPct val="100000"/>
              </a:lnSpc>
              <a:spcBef>
                <a:spcPts val="575"/>
              </a:spcBef>
              <a:buAutoNum type="arabicPeriod" startAt="9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Проверка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основных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требований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DFD 	</a:t>
            </a:r>
            <a:r>
              <a:rPr sz="2400" dirty="0">
                <a:latin typeface="Times New Roman"/>
                <a:cs typeface="Times New Roman"/>
              </a:rPr>
              <a:t>соответствующего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уровня.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8353" y="147066"/>
            <a:ext cx="651192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Этапы</a:t>
            </a:r>
            <a:r>
              <a:rPr sz="4000" b="1" spc="-1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3333FF"/>
                </a:solidFill>
                <a:latin typeface="Times New Roman"/>
                <a:cs typeface="Times New Roman"/>
              </a:rPr>
              <a:t>процесса</a:t>
            </a:r>
            <a:r>
              <a:rPr sz="4000" b="1" spc="-1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построения модели: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72311" y="1589532"/>
            <a:ext cx="7842884" cy="4556760"/>
            <a:chOff x="972311" y="1589532"/>
            <a:chExt cx="7842884" cy="45567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311" y="1589532"/>
              <a:ext cx="763219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211" y="1955292"/>
              <a:ext cx="699820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311" y="2394204"/>
              <a:ext cx="7155180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5211" y="2759964"/>
              <a:ext cx="3662172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0" y="2759964"/>
              <a:ext cx="507491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4108" y="2759964"/>
              <a:ext cx="2193036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311" y="3198876"/>
              <a:ext cx="2581656" cy="679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4783" y="3198876"/>
              <a:ext cx="5013960" cy="6797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2311" y="3564636"/>
              <a:ext cx="7842504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311" y="3930396"/>
              <a:ext cx="5507736" cy="679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311" y="4369308"/>
              <a:ext cx="3797808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4735" y="4369308"/>
              <a:ext cx="1031748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68823" y="4369308"/>
              <a:ext cx="2726435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2311" y="4735067"/>
              <a:ext cx="6699504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2311" y="5100828"/>
              <a:ext cx="6780276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2311" y="5466588"/>
              <a:ext cx="2429256" cy="67970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50416" y="1665554"/>
            <a:ext cx="7385050" cy="426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 startAt="10"/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Добавление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определений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новых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потоков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словарь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данных при каждом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их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появлении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диаграммах.</a:t>
            </a:r>
            <a:endParaRPr sz="2400">
              <a:latin typeface="Times New Roman"/>
              <a:cs typeface="Times New Roman"/>
            </a:endParaRPr>
          </a:p>
          <a:p>
            <a:pPr marL="354965" marR="690880" indent="-34290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354965" algn="l"/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	Проверка полноты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наглядности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модели</a:t>
            </a:r>
            <a:r>
              <a:rPr sz="2400" spc="-10" dirty="0">
                <a:latin typeface="Times New Roman"/>
                <a:cs typeface="Times New Roman"/>
              </a:rPr>
              <a:t> после </a:t>
            </a:r>
            <a:r>
              <a:rPr sz="2400" dirty="0">
                <a:latin typeface="Times New Roman"/>
                <a:cs typeface="Times New Roman"/>
              </a:rPr>
              <a:t>построения каждых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двух-</a:t>
            </a:r>
            <a:r>
              <a:rPr sz="2400" dirty="0">
                <a:latin typeface="Times New Roman"/>
                <a:cs typeface="Times New Roman"/>
              </a:rPr>
              <a:t>трех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уровней.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i="1" dirty="0">
                <a:latin typeface="Times New Roman"/>
                <a:cs typeface="Times New Roman"/>
              </a:rPr>
              <a:t>Словарь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данных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представляет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собой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определенным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образом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организованный список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всех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элементов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данных </a:t>
            </a:r>
            <a:r>
              <a:rPr sz="2400" dirty="0">
                <a:latin typeface="Times New Roman"/>
                <a:cs typeface="Times New Roman"/>
              </a:rPr>
              <a:t>системы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с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их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точными </a:t>
            </a:r>
            <a:r>
              <a:rPr sz="2400" spc="-10" dirty="0">
                <a:latin typeface="Times New Roman"/>
                <a:cs typeface="Times New Roman"/>
              </a:rPr>
              <a:t>определениями.</a:t>
            </a:r>
            <a:endParaRPr sz="2400">
              <a:latin typeface="Times New Roman"/>
              <a:cs typeface="Times New Roman"/>
            </a:endParaRPr>
          </a:p>
          <a:p>
            <a:pPr marL="12700" marR="1017905">
              <a:lnSpc>
                <a:spcPct val="100000"/>
              </a:lnSpc>
              <a:spcBef>
                <a:spcPts val="575"/>
              </a:spcBef>
            </a:pPr>
            <a:r>
              <a:rPr sz="2400" b="1" i="1" dirty="0">
                <a:latin typeface="Times New Roman"/>
                <a:cs typeface="Times New Roman"/>
              </a:rPr>
              <a:t>Спецификация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процесса</a:t>
            </a:r>
            <a:r>
              <a:rPr sz="2400" b="1" i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(СП)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используется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для </a:t>
            </a:r>
            <a:r>
              <a:rPr sz="2400" dirty="0">
                <a:latin typeface="Times New Roman"/>
                <a:cs typeface="Times New Roman"/>
              </a:rPr>
              <a:t>описания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функционирования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процесса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в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случае </a:t>
            </a:r>
            <a:r>
              <a:rPr sz="2400" dirty="0">
                <a:latin typeface="Times New Roman"/>
                <a:cs typeface="Times New Roman"/>
              </a:rPr>
              <a:t>отсутствия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необходимости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детализировать его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с </a:t>
            </a:r>
            <a:r>
              <a:rPr sz="2400" dirty="0">
                <a:latin typeface="Times New Roman"/>
                <a:cs typeface="Times New Roman"/>
              </a:rPr>
              <a:t>помощью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DFD.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" y="161543"/>
              <a:ext cx="152400" cy="6553200"/>
            </a:xfrm>
            <a:custGeom>
              <a:avLst/>
              <a:gdLst/>
              <a:ahLst/>
              <a:cxnLst/>
              <a:rect l="l" t="t" r="r" b="b"/>
              <a:pathLst>
                <a:path w="152400" h="6553200">
                  <a:moveTo>
                    <a:pt x="152400" y="6399276"/>
                  </a:moveTo>
                  <a:lnTo>
                    <a:pt x="0" y="6399276"/>
                  </a:lnTo>
                  <a:lnTo>
                    <a:pt x="0" y="6553200"/>
                  </a:lnTo>
                  <a:lnTo>
                    <a:pt x="152400" y="6553200"/>
                  </a:lnTo>
                  <a:lnTo>
                    <a:pt x="152400" y="6399276"/>
                  </a:lnTo>
                  <a:close/>
                </a:path>
                <a:path w="152400" h="6553200">
                  <a:moveTo>
                    <a:pt x="152400" y="6172200"/>
                  </a:moveTo>
                  <a:lnTo>
                    <a:pt x="0" y="6172200"/>
                  </a:lnTo>
                  <a:lnTo>
                    <a:pt x="0" y="6324600"/>
                  </a:lnTo>
                  <a:lnTo>
                    <a:pt x="152400" y="6324600"/>
                  </a:lnTo>
                  <a:lnTo>
                    <a:pt x="152400" y="6172200"/>
                  </a:lnTo>
                  <a:close/>
                </a:path>
                <a:path w="152400" h="6553200">
                  <a:moveTo>
                    <a:pt x="152400" y="5942076"/>
                  </a:moveTo>
                  <a:lnTo>
                    <a:pt x="0" y="5942076"/>
                  </a:lnTo>
                  <a:lnTo>
                    <a:pt x="0" y="6096000"/>
                  </a:lnTo>
                  <a:lnTo>
                    <a:pt x="152400" y="6096000"/>
                  </a:lnTo>
                  <a:lnTo>
                    <a:pt x="152400" y="5942076"/>
                  </a:lnTo>
                  <a:close/>
                </a:path>
                <a:path w="152400" h="6553200">
                  <a:moveTo>
                    <a:pt x="152400" y="5715000"/>
                  </a:moveTo>
                  <a:lnTo>
                    <a:pt x="0" y="5715000"/>
                  </a:lnTo>
                  <a:lnTo>
                    <a:pt x="0" y="5865876"/>
                  </a:lnTo>
                  <a:lnTo>
                    <a:pt x="152400" y="5865876"/>
                  </a:lnTo>
                  <a:lnTo>
                    <a:pt x="152400" y="5715000"/>
                  </a:lnTo>
                  <a:close/>
                </a:path>
                <a:path w="152400" h="6553200">
                  <a:moveTo>
                    <a:pt x="152400" y="5484876"/>
                  </a:moveTo>
                  <a:lnTo>
                    <a:pt x="0" y="5484876"/>
                  </a:lnTo>
                  <a:lnTo>
                    <a:pt x="0" y="5637276"/>
                  </a:lnTo>
                  <a:lnTo>
                    <a:pt x="152400" y="5637276"/>
                  </a:lnTo>
                  <a:lnTo>
                    <a:pt x="152400" y="5484876"/>
                  </a:lnTo>
                  <a:close/>
                </a:path>
                <a:path w="152400" h="6553200">
                  <a:moveTo>
                    <a:pt x="152400" y="5254752"/>
                  </a:moveTo>
                  <a:lnTo>
                    <a:pt x="0" y="5254752"/>
                  </a:lnTo>
                  <a:lnTo>
                    <a:pt x="0" y="5408676"/>
                  </a:lnTo>
                  <a:lnTo>
                    <a:pt x="152400" y="5408676"/>
                  </a:lnTo>
                  <a:lnTo>
                    <a:pt x="152400" y="5254752"/>
                  </a:lnTo>
                  <a:close/>
                </a:path>
                <a:path w="152400" h="6553200">
                  <a:moveTo>
                    <a:pt x="152400" y="5027676"/>
                  </a:moveTo>
                  <a:lnTo>
                    <a:pt x="0" y="5027676"/>
                  </a:lnTo>
                  <a:lnTo>
                    <a:pt x="0" y="5178552"/>
                  </a:lnTo>
                  <a:lnTo>
                    <a:pt x="152400" y="5178552"/>
                  </a:lnTo>
                  <a:lnTo>
                    <a:pt x="152400" y="5027676"/>
                  </a:lnTo>
                  <a:close/>
                </a:path>
                <a:path w="152400" h="6553200">
                  <a:moveTo>
                    <a:pt x="152400" y="4797552"/>
                  </a:moveTo>
                  <a:lnTo>
                    <a:pt x="0" y="4797552"/>
                  </a:lnTo>
                  <a:lnTo>
                    <a:pt x="0" y="4951476"/>
                  </a:lnTo>
                  <a:lnTo>
                    <a:pt x="152400" y="4951476"/>
                  </a:lnTo>
                  <a:lnTo>
                    <a:pt x="152400" y="4797552"/>
                  </a:lnTo>
                  <a:close/>
                </a:path>
                <a:path w="152400" h="6553200">
                  <a:moveTo>
                    <a:pt x="152400" y="4568952"/>
                  </a:moveTo>
                  <a:lnTo>
                    <a:pt x="0" y="4568952"/>
                  </a:lnTo>
                  <a:lnTo>
                    <a:pt x="0" y="4721352"/>
                  </a:lnTo>
                  <a:lnTo>
                    <a:pt x="152400" y="4721352"/>
                  </a:lnTo>
                  <a:lnTo>
                    <a:pt x="152400" y="4568952"/>
                  </a:lnTo>
                  <a:close/>
                </a:path>
                <a:path w="152400" h="6553200">
                  <a:moveTo>
                    <a:pt x="152400" y="4340352"/>
                  </a:moveTo>
                  <a:lnTo>
                    <a:pt x="0" y="4340352"/>
                  </a:lnTo>
                  <a:lnTo>
                    <a:pt x="0" y="4494276"/>
                  </a:lnTo>
                  <a:lnTo>
                    <a:pt x="152400" y="4494276"/>
                  </a:lnTo>
                  <a:lnTo>
                    <a:pt x="152400" y="4340352"/>
                  </a:lnTo>
                  <a:close/>
                </a:path>
                <a:path w="152400" h="6553200">
                  <a:moveTo>
                    <a:pt x="152400" y="4111752"/>
                  </a:moveTo>
                  <a:lnTo>
                    <a:pt x="0" y="4111752"/>
                  </a:lnTo>
                  <a:lnTo>
                    <a:pt x="0" y="4264152"/>
                  </a:lnTo>
                  <a:lnTo>
                    <a:pt x="152400" y="4264152"/>
                  </a:lnTo>
                  <a:lnTo>
                    <a:pt x="152400" y="4111752"/>
                  </a:lnTo>
                  <a:close/>
                </a:path>
                <a:path w="152400" h="6553200">
                  <a:moveTo>
                    <a:pt x="152400" y="3883164"/>
                  </a:moveTo>
                  <a:lnTo>
                    <a:pt x="0" y="3883164"/>
                  </a:lnTo>
                  <a:lnTo>
                    <a:pt x="0" y="4034028"/>
                  </a:lnTo>
                  <a:lnTo>
                    <a:pt x="152400" y="4034028"/>
                  </a:lnTo>
                  <a:lnTo>
                    <a:pt x="152400" y="3883164"/>
                  </a:lnTo>
                  <a:close/>
                </a:path>
                <a:path w="152400" h="6553200">
                  <a:moveTo>
                    <a:pt x="152400" y="3653028"/>
                  </a:moveTo>
                  <a:lnTo>
                    <a:pt x="0" y="3653028"/>
                  </a:lnTo>
                  <a:lnTo>
                    <a:pt x="0" y="3806952"/>
                  </a:lnTo>
                  <a:lnTo>
                    <a:pt x="152400" y="3806952"/>
                  </a:lnTo>
                  <a:lnTo>
                    <a:pt x="152400" y="3653028"/>
                  </a:lnTo>
                  <a:close/>
                </a:path>
                <a:path w="152400" h="6553200">
                  <a:moveTo>
                    <a:pt x="152400" y="3424428"/>
                  </a:moveTo>
                  <a:lnTo>
                    <a:pt x="0" y="3424428"/>
                  </a:lnTo>
                  <a:lnTo>
                    <a:pt x="0" y="3576828"/>
                  </a:lnTo>
                  <a:lnTo>
                    <a:pt x="152400" y="3576828"/>
                  </a:lnTo>
                  <a:lnTo>
                    <a:pt x="152400" y="3424428"/>
                  </a:lnTo>
                  <a:close/>
                </a:path>
                <a:path w="152400" h="6553200">
                  <a:moveTo>
                    <a:pt x="152400" y="3195828"/>
                  </a:moveTo>
                  <a:lnTo>
                    <a:pt x="0" y="3195828"/>
                  </a:lnTo>
                  <a:lnTo>
                    <a:pt x="0" y="3348228"/>
                  </a:lnTo>
                  <a:lnTo>
                    <a:pt x="152400" y="3348228"/>
                  </a:lnTo>
                  <a:lnTo>
                    <a:pt x="152400" y="3195828"/>
                  </a:lnTo>
                  <a:close/>
                </a:path>
                <a:path w="152400" h="6553200">
                  <a:moveTo>
                    <a:pt x="152400" y="2967228"/>
                  </a:moveTo>
                  <a:lnTo>
                    <a:pt x="0" y="2967228"/>
                  </a:lnTo>
                  <a:lnTo>
                    <a:pt x="0" y="3119628"/>
                  </a:lnTo>
                  <a:lnTo>
                    <a:pt x="152400" y="3119628"/>
                  </a:lnTo>
                  <a:lnTo>
                    <a:pt x="152400" y="2967228"/>
                  </a:lnTo>
                  <a:close/>
                </a:path>
                <a:path w="152400" h="6553200">
                  <a:moveTo>
                    <a:pt x="152400" y="2737104"/>
                  </a:moveTo>
                  <a:lnTo>
                    <a:pt x="0" y="2737104"/>
                  </a:lnTo>
                  <a:lnTo>
                    <a:pt x="0" y="2891028"/>
                  </a:lnTo>
                  <a:lnTo>
                    <a:pt x="152400" y="2891028"/>
                  </a:lnTo>
                  <a:lnTo>
                    <a:pt x="152400" y="2737104"/>
                  </a:lnTo>
                  <a:close/>
                </a:path>
                <a:path w="152400" h="6553200">
                  <a:moveTo>
                    <a:pt x="152400" y="2510028"/>
                  </a:moveTo>
                  <a:lnTo>
                    <a:pt x="0" y="2510028"/>
                  </a:lnTo>
                  <a:lnTo>
                    <a:pt x="0" y="2660904"/>
                  </a:lnTo>
                  <a:lnTo>
                    <a:pt x="152400" y="2660904"/>
                  </a:lnTo>
                  <a:lnTo>
                    <a:pt x="152400" y="2510028"/>
                  </a:lnTo>
                  <a:close/>
                </a:path>
                <a:path w="152400" h="6553200">
                  <a:moveTo>
                    <a:pt x="152400" y="2279904"/>
                  </a:moveTo>
                  <a:lnTo>
                    <a:pt x="0" y="2279904"/>
                  </a:lnTo>
                  <a:lnTo>
                    <a:pt x="0" y="2432304"/>
                  </a:lnTo>
                  <a:lnTo>
                    <a:pt x="152400" y="2432304"/>
                  </a:lnTo>
                  <a:lnTo>
                    <a:pt x="152400" y="2279904"/>
                  </a:lnTo>
                  <a:close/>
                </a:path>
                <a:path w="152400" h="6553200">
                  <a:moveTo>
                    <a:pt x="152400" y="2049780"/>
                  </a:moveTo>
                  <a:lnTo>
                    <a:pt x="0" y="2049780"/>
                  </a:lnTo>
                  <a:lnTo>
                    <a:pt x="0" y="2203704"/>
                  </a:lnTo>
                  <a:lnTo>
                    <a:pt x="152400" y="2203704"/>
                  </a:lnTo>
                  <a:lnTo>
                    <a:pt x="152400" y="2049780"/>
                  </a:lnTo>
                  <a:close/>
                </a:path>
                <a:path w="152400" h="6553200">
                  <a:moveTo>
                    <a:pt x="152400" y="1822704"/>
                  </a:moveTo>
                  <a:lnTo>
                    <a:pt x="0" y="1822704"/>
                  </a:lnTo>
                  <a:lnTo>
                    <a:pt x="0" y="1975104"/>
                  </a:lnTo>
                  <a:lnTo>
                    <a:pt x="152400" y="1975104"/>
                  </a:lnTo>
                  <a:lnTo>
                    <a:pt x="152400" y="1822704"/>
                  </a:lnTo>
                  <a:close/>
                </a:path>
                <a:path w="152400" h="6553200">
                  <a:moveTo>
                    <a:pt x="152400" y="1592580"/>
                  </a:moveTo>
                  <a:lnTo>
                    <a:pt x="0" y="1592580"/>
                  </a:lnTo>
                  <a:lnTo>
                    <a:pt x="0" y="1746504"/>
                  </a:lnTo>
                  <a:lnTo>
                    <a:pt x="152400" y="1746504"/>
                  </a:lnTo>
                  <a:lnTo>
                    <a:pt x="152400" y="1592580"/>
                  </a:lnTo>
                  <a:close/>
                </a:path>
                <a:path w="152400" h="6553200">
                  <a:moveTo>
                    <a:pt x="152400" y="1374648"/>
                  </a:moveTo>
                  <a:lnTo>
                    <a:pt x="0" y="1374648"/>
                  </a:lnTo>
                  <a:lnTo>
                    <a:pt x="0" y="1525524"/>
                  </a:lnTo>
                  <a:lnTo>
                    <a:pt x="152400" y="1525524"/>
                  </a:lnTo>
                  <a:lnTo>
                    <a:pt x="152400" y="1374648"/>
                  </a:lnTo>
                  <a:close/>
                </a:path>
                <a:path w="152400" h="6553200">
                  <a:moveTo>
                    <a:pt x="152400" y="1144524"/>
                  </a:moveTo>
                  <a:lnTo>
                    <a:pt x="0" y="1144524"/>
                  </a:lnTo>
                  <a:lnTo>
                    <a:pt x="0" y="1298448"/>
                  </a:lnTo>
                  <a:lnTo>
                    <a:pt x="152400" y="1298448"/>
                  </a:lnTo>
                  <a:lnTo>
                    <a:pt x="152400" y="1144524"/>
                  </a:lnTo>
                  <a:close/>
                </a:path>
                <a:path w="152400" h="6553200">
                  <a:moveTo>
                    <a:pt x="152400" y="915924"/>
                  </a:moveTo>
                  <a:lnTo>
                    <a:pt x="0" y="915924"/>
                  </a:lnTo>
                  <a:lnTo>
                    <a:pt x="0" y="1068324"/>
                  </a:lnTo>
                  <a:lnTo>
                    <a:pt x="152400" y="1068324"/>
                  </a:lnTo>
                  <a:lnTo>
                    <a:pt x="152400" y="915924"/>
                  </a:lnTo>
                  <a:close/>
                </a:path>
                <a:path w="152400" h="6553200">
                  <a:moveTo>
                    <a:pt x="152400" y="687336"/>
                  </a:moveTo>
                  <a:lnTo>
                    <a:pt x="0" y="687336"/>
                  </a:lnTo>
                  <a:lnTo>
                    <a:pt x="0" y="838200"/>
                  </a:lnTo>
                  <a:lnTo>
                    <a:pt x="152400" y="838200"/>
                  </a:lnTo>
                  <a:lnTo>
                    <a:pt x="152400" y="687336"/>
                  </a:lnTo>
                  <a:close/>
                </a:path>
                <a:path w="152400" h="6553200">
                  <a:moveTo>
                    <a:pt x="152400" y="458724"/>
                  </a:moveTo>
                  <a:lnTo>
                    <a:pt x="0" y="458724"/>
                  </a:lnTo>
                  <a:lnTo>
                    <a:pt x="0" y="611124"/>
                  </a:lnTo>
                  <a:lnTo>
                    <a:pt x="152400" y="611124"/>
                  </a:lnTo>
                  <a:lnTo>
                    <a:pt x="152400" y="458724"/>
                  </a:lnTo>
                  <a:close/>
                </a:path>
                <a:path w="152400" h="6553200">
                  <a:moveTo>
                    <a:pt x="152400" y="228600"/>
                  </a:moveTo>
                  <a:lnTo>
                    <a:pt x="0" y="228600"/>
                  </a:lnTo>
                  <a:lnTo>
                    <a:pt x="0" y="381000"/>
                  </a:lnTo>
                  <a:lnTo>
                    <a:pt x="152400" y="381000"/>
                  </a:lnTo>
                  <a:lnTo>
                    <a:pt x="152400" y="228600"/>
                  </a:lnTo>
                  <a:close/>
                </a:path>
                <a:path w="152400" h="65532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38452" y="791032"/>
            <a:ext cx="6881495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3</a:t>
            </a:r>
            <a:r>
              <a:rPr sz="3200" b="1" spc="-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МОДЕЛИРОВАНИЕ</a:t>
            </a:r>
            <a:r>
              <a:rPr sz="3200" b="1" spc="-4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ЛОГИКИ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b="1" dirty="0">
                <a:solidFill>
                  <a:srgbClr val="3333FF"/>
                </a:solidFill>
                <a:latin typeface="Times New Roman"/>
                <a:cs typeface="Times New Roman"/>
              </a:rPr>
              <a:t>ВЗАИМОДЕЙСТВИЯ</a:t>
            </a:r>
            <a:r>
              <a:rPr sz="3200" b="1" spc="-7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3333FF"/>
                </a:solidFill>
                <a:latin typeface="Times New Roman"/>
                <a:cs typeface="Times New Roman"/>
              </a:rPr>
              <a:t>ПРОЦЕССОВ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1988820"/>
            <a:ext cx="6259068" cy="4469892"/>
          </a:xfrm>
          <a:prstGeom prst="rect">
            <a:avLst/>
          </a:prstGeom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590040"/>
            <a:chOff x="131063" y="0"/>
            <a:chExt cx="9013190" cy="15900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467868"/>
              <a:ext cx="5882640" cy="11216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2872" y="467868"/>
              <a:ext cx="2101596" cy="112166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5940" y="604266"/>
            <a:ext cx="66827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Процессная</a:t>
            </a:r>
            <a:r>
              <a:rPr sz="4000" b="1" spc="-229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модель</a:t>
            </a:r>
            <a:r>
              <a:rPr sz="4000" b="1" spc="-24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IDEF3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8140" y="3637788"/>
            <a:ext cx="2118360" cy="680085"/>
            <a:chOff x="358140" y="3637788"/>
            <a:chExt cx="2118360" cy="68008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140" y="3637788"/>
              <a:ext cx="1255776" cy="6797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531" y="3637788"/>
              <a:ext cx="1098804" cy="6797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1951" y="3637788"/>
              <a:ext cx="574548" cy="67970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35940" y="1583182"/>
            <a:ext cx="8049259" cy="362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46200" indent="-3435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Microsoft Sans Serif"/>
                <a:cs typeface="Microsoft Sans Serif"/>
              </a:rPr>
              <a:t>В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общем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случае,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666699"/>
                </a:solidFill>
                <a:latin typeface="Microsoft Sans Serif"/>
                <a:cs typeface="Microsoft Sans Serif"/>
              </a:rPr>
              <a:t>процесс</a:t>
            </a:r>
            <a:r>
              <a:rPr sz="24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400" spc="625" dirty="0">
                <a:solidFill>
                  <a:srgbClr val="666699"/>
                </a:solidFill>
                <a:latin typeface="Microsoft Sans Serif"/>
                <a:cs typeface="Microsoft Sans Serif"/>
              </a:rPr>
              <a:t>–</a:t>
            </a:r>
            <a:r>
              <a:rPr sz="2400" spc="-3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666699"/>
                </a:solidFill>
                <a:latin typeface="Microsoft Sans Serif"/>
                <a:cs typeface="Microsoft Sans Serif"/>
              </a:rPr>
              <a:t>это</a:t>
            </a:r>
            <a:r>
              <a:rPr sz="2400" spc="-2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упорядоченная последовательность</a:t>
            </a:r>
            <a:r>
              <a:rPr sz="2400" spc="-11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действий</a:t>
            </a:r>
            <a:r>
              <a:rPr sz="2400" spc="-10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0" dirty="0">
                <a:latin typeface="Microsoft Sans Serif"/>
                <a:cs typeface="Microsoft Sans Serif"/>
              </a:rPr>
              <a:t>Следовательно,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процессная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модель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IDEF3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i="1" spc="-10" dirty="0">
                <a:latin typeface="Arial"/>
                <a:cs typeface="Arial"/>
              </a:rPr>
              <a:t>позволяет</a:t>
            </a:r>
            <a:r>
              <a:rPr sz="2400" spc="-1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Microsoft Sans Serif"/>
                <a:cs typeface="Microsoft Sans Serif"/>
              </a:rPr>
              <a:t>Отразить</a:t>
            </a:r>
            <a:r>
              <a:rPr sz="2400" spc="-1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последовательность</a:t>
            </a:r>
            <a:r>
              <a:rPr sz="2400" spc="-1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процессов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400" spc="-25" dirty="0">
                <a:latin typeface="Microsoft Sans Serif"/>
                <a:cs typeface="Microsoft Sans Serif"/>
              </a:rPr>
              <a:t>Показать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логику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взаимодействия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элементов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системы.</a:t>
            </a:r>
            <a:endParaRPr sz="2400">
              <a:latin typeface="Microsoft Sans Serif"/>
              <a:cs typeface="Microsoft Sans Serif"/>
            </a:endParaRPr>
          </a:p>
          <a:p>
            <a:pPr marL="355600" marR="516255" indent="-343535">
              <a:lnSpc>
                <a:spcPct val="100000"/>
              </a:lnSpc>
              <a:spcBef>
                <a:spcPts val="605"/>
              </a:spcBef>
            </a:pPr>
            <a:r>
              <a:rPr sz="2400" b="1" i="1" dirty="0">
                <a:solidFill>
                  <a:srgbClr val="666699"/>
                </a:solidFill>
                <a:latin typeface="Arial"/>
                <a:cs typeface="Arial"/>
              </a:rPr>
              <a:t>Цель</a:t>
            </a:r>
            <a:r>
              <a:rPr sz="2400" b="1" i="1" spc="-5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666699"/>
                </a:solidFill>
                <a:latin typeface="Arial"/>
                <a:cs typeface="Arial"/>
              </a:rPr>
              <a:t>IDEF3</a:t>
            </a:r>
            <a:r>
              <a:rPr sz="2400" b="1" i="1" spc="-5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-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дать</a:t>
            </a:r>
            <a:r>
              <a:rPr sz="2400" spc="-30" dirty="0">
                <a:latin typeface="Microsoft Sans Serif"/>
                <a:cs typeface="Microsoft Sans Serif"/>
              </a:rPr>
              <a:t> возможность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аналитикам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описать </a:t>
            </a:r>
            <a:r>
              <a:rPr sz="2400" dirty="0">
                <a:latin typeface="Microsoft Sans Serif"/>
                <a:cs typeface="Microsoft Sans Serif"/>
              </a:rPr>
              <a:t>ситуацию,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когда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процессы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выполняются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в</a:t>
            </a:r>
            <a:endParaRPr sz="2400">
              <a:latin typeface="Microsoft Sans Serif"/>
              <a:cs typeface="Microsoft Sans Serif"/>
            </a:endParaRPr>
          </a:p>
          <a:p>
            <a:pPr marL="355600" marR="48260">
              <a:lnSpc>
                <a:spcPct val="100000"/>
              </a:lnSpc>
            </a:pPr>
            <a:r>
              <a:rPr sz="2400" spc="-10" dirty="0">
                <a:latin typeface="Microsoft Sans Serif"/>
                <a:cs typeface="Microsoft Sans Serif"/>
              </a:rPr>
              <a:t>определенной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последовательности,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а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также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объекты, </a:t>
            </a:r>
            <a:r>
              <a:rPr sz="2400" dirty="0">
                <a:latin typeface="Microsoft Sans Serif"/>
                <a:cs typeface="Microsoft Sans Serif"/>
              </a:rPr>
              <a:t>участвующие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совместно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в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одном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процессе.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224154">
              <a:lnSpc>
                <a:spcPct val="100000"/>
              </a:lnSpc>
            </a:pPr>
            <a:r>
              <a:rPr sz="4000" b="1" spc="-25" dirty="0">
                <a:latin typeface="Corbel"/>
                <a:cs typeface="Corbel"/>
              </a:rPr>
              <a:t>ПЛАН</a:t>
            </a:r>
            <a:r>
              <a:rPr sz="4000" b="1" spc="-180" dirty="0">
                <a:latin typeface="Corbel"/>
                <a:cs typeface="Corbel"/>
              </a:rPr>
              <a:t> </a:t>
            </a:r>
            <a:r>
              <a:rPr sz="4000" b="1" spc="-10" dirty="0">
                <a:latin typeface="Corbel"/>
                <a:cs typeface="Corbel"/>
              </a:rPr>
              <a:t>ЛЕКЦИИ</a:t>
            </a:r>
            <a:endParaRPr sz="4000" dirty="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993" y="2167839"/>
            <a:ext cx="6346825" cy="264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95"/>
              </a:spcBef>
              <a:buClr>
                <a:srgbClr val="4590B8"/>
              </a:buClr>
              <a:buSzPct val="91071"/>
              <a:buAutoNum type="arabicPeriod"/>
              <a:tabLst>
                <a:tab pos="527685" algn="l"/>
              </a:tabLst>
            </a:pPr>
            <a:r>
              <a:rPr sz="2800" spc="-10" dirty="0">
                <a:solidFill>
                  <a:srgbClr val="3C3C3C"/>
                </a:solidFill>
                <a:latin typeface="Corbel"/>
                <a:cs typeface="Corbel"/>
              </a:rPr>
              <a:t>Жизненный</a:t>
            </a:r>
            <a:r>
              <a:rPr sz="2800" spc="-9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800" dirty="0">
                <a:solidFill>
                  <a:srgbClr val="3C3C3C"/>
                </a:solidFill>
                <a:latin typeface="Corbel"/>
                <a:cs typeface="Corbel"/>
              </a:rPr>
              <a:t>цикл</a:t>
            </a:r>
            <a:r>
              <a:rPr sz="28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800" dirty="0">
                <a:solidFill>
                  <a:srgbClr val="3C3C3C"/>
                </a:solidFill>
                <a:latin typeface="Corbel"/>
                <a:cs typeface="Corbel"/>
              </a:rPr>
              <a:t>(ЖЦ)</a:t>
            </a:r>
            <a:r>
              <a:rPr sz="2800" spc="-9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800" spc="-10" dirty="0">
                <a:solidFill>
                  <a:srgbClr val="3C3C3C"/>
                </a:solidFill>
                <a:latin typeface="Corbel"/>
                <a:cs typeface="Corbel"/>
              </a:rPr>
              <a:t>программного обеспечения</a:t>
            </a:r>
            <a:r>
              <a:rPr sz="28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800" spc="-20" dirty="0">
                <a:solidFill>
                  <a:srgbClr val="3C3C3C"/>
                </a:solidFill>
                <a:latin typeface="Corbel"/>
                <a:cs typeface="Corbel"/>
              </a:rPr>
              <a:t>(ПО)</a:t>
            </a:r>
            <a:endParaRPr sz="2800">
              <a:latin typeface="Corbel"/>
              <a:cs typeface="Corbel"/>
            </a:endParaRPr>
          </a:p>
          <a:p>
            <a:pPr marL="527685" indent="-514984">
              <a:lnSpc>
                <a:spcPct val="100000"/>
              </a:lnSpc>
              <a:spcBef>
                <a:spcPts val="1275"/>
              </a:spcBef>
              <a:buClr>
                <a:srgbClr val="4590B8"/>
              </a:buClr>
              <a:buSzPct val="91071"/>
              <a:buAutoNum type="arabicPeriod"/>
              <a:tabLst>
                <a:tab pos="527685" algn="l"/>
              </a:tabLst>
            </a:pPr>
            <a:r>
              <a:rPr sz="2800" spc="-25" dirty="0">
                <a:solidFill>
                  <a:srgbClr val="3C3C3C"/>
                </a:solidFill>
                <a:latin typeface="Corbel"/>
                <a:cs typeface="Corbel"/>
              </a:rPr>
              <a:t>Стратегии</a:t>
            </a:r>
            <a:r>
              <a:rPr sz="28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800" spc="-1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28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800" spc="-25" dirty="0">
                <a:solidFill>
                  <a:srgbClr val="3C3C3C"/>
                </a:solidFill>
                <a:latin typeface="Corbel"/>
                <a:cs typeface="Corbel"/>
              </a:rPr>
              <a:t>ПО</a:t>
            </a:r>
            <a:endParaRPr sz="2800">
              <a:latin typeface="Corbel"/>
              <a:cs typeface="Corbel"/>
            </a:endParaRPr>
          </a:p>
          <a:p>
            <a:pPr marL="527685" indent="-514984">
              <a:lnSpc>
                <a:spcPct val="100000"/>
              </a:lnSpc>
              <a:spcBef>
                <a:spcPts val="1275"/>
              </a:spcBef>
              <a:buClr>
                <a:srgbClr val="4590B8"/>
              </a:buClr>
              <a:buSzPct val="91071"/>
              <a:buAutoNum type="arabicPeriod"/>
              <a:tabLst>
                <a:tab pos="527685" algn="l"/>
              </a:tabLst>
            </a:pPr>
            <a:r>
              <a:rPr sz="2800" spc="-45" dirty="0">
                <a:solidFill>
                  <a:srgbClr val="3C3C3C"/>
                </a:solidFill>
                <a:latin typeface="Corbel"/>
                <a:cs typeface="Corbel"/>
              </a:rPr>
              <a:t>Модели</a:t>
            </a:r>
            <a:r>
              <a:rPr sz="2800" spc="-9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800" dirty="0">
                <a:solidFill>
                  <a:srgbClr val="3C3C3C"/>
                </a:solidFill>
                <a:latin typeface="Corbel"/>
                <a:cs typeface="Corbel"/>
              </a:rPr>
              <a:t>ЖЦ</a:t>
            </a:r>
            <a:r>
              <a:rPr sz="28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800" spc="-25" dirty="0">
                <a:solidFill>
                  <a:srgbClr val="3C3C3C"/>
                </a:solidFill>
                <a:latin typeface="Corbel"/>
                <a:cs typeface="Corbel"/>
              </a:rPr>
              <a:t>ПО</a:t>
            </a:r>
            <a:endParaRPr sz="2800">
              <a:latin typeface="Corbel"/>
              <a:cs typeface="Corbel"/>
            </a:endParaRPr>
          </a:p>
          <a:p>
            <a:pPr marL="527685" indent="-514984">
              <a:lnSpc>
                <a:spcPct val="100000"/>
              </a:lnSpc>
              <a:spcBef>
                <a:spcPts val="1275"/>
              </a:spcBef>
              <a:buClr>
                <a:srgbClr val="4590B8"/>
              </a:buClr>
              <a:buSzPct val="91071"/>
              <a:buAutoNum type="arabicPeriod"/>
              <a:tabLst>
                <a:tab pos="527685" algn="l"/>
              </a:tabLst>
            </a:pPr>
            <a:r>
              <a:rPr sz="2800" spc="-10" dirty="0">
                <a:solidFill>
                  <a:srgbClr val="3C3C3C"/>
                </a:solidFill>
                <a:latin typeface="Corbel"/>
                <a:cs typeface="Corbel"/>
              </a:rPr>
              <a:t>Спиральная</a:t>
            </a:r>
            <a:r>
              <a:rPr sz="28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800" spc="-10" dirty="0">
                <a:solidFill>
                  <a:srgbClr val="3C3C3C"/>
                </a:solidFill>
                <a:latin typeface="Corbel"/>
                <a:cs typeface="Corbel"/>
              </a:rPr>
              <a:t>модель</a:t>
            </a:r>
            <a:endParaRPr sz="2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2103120"/>
            <a:chOff x="131063" y="0"/>
            <a:chExt cx="9013190" cy="21031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371856"/>
              <a:ext cx="6696456" cy="11216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6687" y="371856"/>
              <a:ext cx="2101595" cy="11216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3820" y="371856"/>
              <a:ext cx="833627" cy="11216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695" y="981455"/>
              <a:ext cx="2575560" cy="112166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35940" y="507237"/>
            <a:ext cx="7665084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Основные</a:t>
            </a:r>
            <a:r>
              <a:rPr sz="4000" b="1" spc="-229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компоненты</a:t>
            </a:r>
            <a:r>
              <a:rPr sz="4000" b="1" spc="-24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IDEF3- модели</a:t>
            </a:r>
            <a:endParaRPr sz="4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1906114"/>
            <a:ext cx="3964940" cy="23666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865"/>
              </a:spcBef>
              <a:buClr>
                <a:srgbClr val="00007C"/>
              </a:buClr>
              <a:buSzPct val="75000"/>
              <a:buAutoNum type="arabicParenR"/>
              <a:tabLst>
                <a:tab pos="527685" algn="l"/>
              </a:tabLst>
            </a:pPr>
            <a:r>
              <a:rPr sz="3200" i="1" dirty="0">
                <a:latin typeface="Arial"/>
                <a:cs typeface="Arial"/>
              </a:rPr>
              <a:t>Единицы</a:t>
            </a:r>
            <a:r>
              <a:rPr sz="3200" i="1" spc="-25" dirty="0">
                <a:latin typeface="Arial"/>
                <a:cs typeface="Arial"/>
              </a:rPr>
              <a:t> </a:t>
            </a:r>
            <a:r>
              <a:rPr sz="3200" i="1" spc="-10" dirty="0">
                <a:latin typeface="Arial"/>
                <a:cs typeface="Arial"/>
              </a:rPr>
              <a:t>работ</a:t>
            </a:r>
            <a:endParaRPr sz="32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765"/>
              </a:spcBef>
              <a:buClr>
                <a:srgbClr val="00007C"/>
              </a:buClr>
              <a:buSzPct val="75000"/>
              <a:buAutoNum type="arabicParenR"/>
              <a:tabLst>
                <a:tab pos="527685" algn="l"/>
              </a:tabLst>
            </a:pPr>
            <a:r>
              <a:rPr sz="3200" i="1" spc="-10" dirty="0">
                <a:latin typeface="Arial"/>
                <a:cs typeface="Arial"/>
              </a:rPr>
              <a:t>Связи</a:t>
            </a:r>
            <a:endParaRPr sz="32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770"/>
              </a:spcBef>
              <a:buClr>
                <a:srgbClr val="00007C"/>
              </a:buClr>
              <a:buSzPct val="75000"/>
              <a:buAutoNum type="arabicParenR"/>
              <a:tabLst>
                <a:tab pos="527685" algn="l"/>
              </a:tabLst>
            </a:pPr>
            <a:r>
              <a:rPr sz="3200" i="1" spc="-10" dirty="0">
                <a:latin typeface="Arial"/>
                <a:cs typeface="Arial"/>
              </a:rPr>
              <a:t>Перекрестки</a:t>
            </a:r>
            <a:endParaRPr sz="32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770"/>
              </a:spcBef>
              <a:buClr>
                <a:srgbClr val="00007C"/>
              </a:buClr>
              <a:buSzPct val="75000"/>
              <a:buAutoNum type="arabicParenR"/>
              <a:tabLst>
                <a:tab pos="527685" algn="l"/>
              </a:tabLst>
            </a:pPr>
            <a:r>
              <a:rPr sz="3200" i="1" dirty="0">
                <a:latin typeface="Arial"/>
                <a:cs typeface="Arial"/>
              </a:rPr>
              <a:t>Объекты</a:t>
            </a:r>
            <a:r>
              <a:rPr sz="3200" i="1" spc="-130" dirty="0">
                <a:latin typeface="Arial"/>
                <a:cs typeface="Arial"/>
              </a:rPr>
              <a:t> </a:t>
            </a:r>
            <a:r>
              <a:rPr sz="3200" i="1" spc="-10" dirty="0">
                <a:latin typeface="Arial"/>
                <a:cs typeface="Arial"/>
              </a:rPr>
              <a:t>ссылок.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590040"/>
            <a:chOff x="131063" y="0"/>
            <a:chExt cx="9013190" cy="15900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467868"/>
              <a:ext cx="4594860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4266"/>
            <a:ext cx="3958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Единицы</a:t>
            </a:r>
            <a:r>
              <a:rPr sz="4000" b="1" spc="-17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работ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217" y="1465529"/>
            <a:ext cx="791654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Единица</a:t>
            </a:r>
            <a:r>
              <a:rPr sz="2800" b="1" u="sng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работ</a:t>
            </a:r>
            <a:r>
              <a:rPr sz="2800" b="1" u="sng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(UOW,</a:t>
            </a:r>
            <a:r>
              <a:rPr sz="2800" b="1" u="sng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Unit</a:t>
            </a:r>
            <a:r>
              <a:rPr sz="2800" b="1" u="sng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2800" b="1" u="sng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Work)</a:t>
            </a:r>
            <a:endParaRPr sz="28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Microsoft Sans Serif"/>
                <a:cs typeface="Microsoft Sans Serif"/>
              </a:rPr>
              <a:t>является</a:t>
            </a:r>
            <a:r>
              <a:rPr sz="2800" spc="-1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центральным</a:t>
            </a:r>
            <a:r>
              <a:rPr sz="2800" spc="-114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компонентом</a:t>
            </a:r>
            <a:r>
              <a:rPr sz="2800" spc="-1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модели.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02942" y="3137637"/>
            <a:ext cx="3481070" cy="2379345"/>
            <a:chOff x="2802942" y="3137637"/>
            <a:chExt cx="3481070" cy="23793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8902" y="3269681"/>
              <a:ext cx="3374939" cy="224719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15325" y="3149384"/>
              <a:ext cx="3365500" cy="2249170"/>
            </a:xfrm>
            <a:custGeom>
              <a:avLst/>
              <a:gdLst/>
              <a:ahLst/>
              <a:cxnLst/>
              <a:rect l="l" t="t" r="r" b="b"/>
              <a:pathLst>
                <a:path w="3365500" h="2249170">
                  <a:moveTo>
                    <a:pt x="0" y="2248746"/>
                  </a:moveTo>
                  <a:lnTo>
                    <a:pt x="3365166" y="2248746"/>
                  </a:lnTo>
                  <a:lnTo>
                    <a:pt x="3365166" y="0"/>
                  </a:lnTo>
                  <a:lnTo>
                    <a:pt x="0" y="0"/>
                  </a:lnTo>
                  <a:lnTo>
                    <a:pt x="0" y="2248746"/>
                  </a:lnTo>
                  <a:close/>
                </a:path>
                <a:path w="3365500" h="2249170">
                  <a:moveTo>
                    <a:pt x="0" y="1937997"/>
                  </a:moveTo>
                  <a:lnTo>
                    <a:pt x="3355971" y="1937997"/>
                  </a:lnTo>
                </a:path>
                <a:path w="3365500" h="2249170">
                  <a:moveTo>
                    <a:pt x="1687298" y="1937997"/>
                  </a:moveTo>
                  <a:lnTo>
                    <a:pt x="1687298" y="2248746"/>
                  </a:lnTo>
                </a:path>
                <a:path w="3365500" h="2249170">
                  <a:moveTo>
                    <a:pt x="0" y="119989"/>
                  </a:moveTo>
                  <a:lnTo>
                    <a:pt x="93577" y="18"/>
                  </a:lnTo>
                </a:path>
              </a:pathLst>
            </a:custGeom>
            <a:ln w="21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26843" y="5136134"/>
            <a:ext cx="1666875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90"/>
              </a:spcBef>
            </a:pPr>
            <a:r>
              <a:rPr sz="1500" spc="-25" dirty="0">
                <a:latin typeface="Microsoft Sans Serif"/>
                <a:cs typeface="Microsoft Sans Serif"/>
              </a:rPr>
              <a:t>1.1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26843" y="4000316"/>
            <a:ext cx="3342640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92710" algn="ctr">
              <a:lnSpc>
                <a:spcPct val="100000"/>
              </a:lnSpc>
              <a:spcBef>
                <a:spcPts val="90"/>
              </a:spcBef>
            </a:pPr>
            <a:r>
              <a:rPr sz="1500" spc="-245" dirty="0">
                <a:latin typeface="Microsoft Sans Serif"/>
                <a:cs typeface="Microsoft Sans Serif"/>
              </a:rPr>
              <a:t>Им </a:t>
            </a:r>
            <a:r>
              <a:rPr sz="1500" spc="-185" dirty="0">
                <a:latin typeface="Microsoft Sans Serif"/>
                <a:cs typeface="Microsoft Sans Serif"/>
              </a:rPr>
              <a:t>я</a:t>
            </a:r>
            <a:r>
              <a:rPr sz="1500" spc="-65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работы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2742" y="3960367"/>
            <a:ext cx="2171065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307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Microsoft Sans Serif"/>
                <a:cs typeface="Microsoft Sans Serif"/>
              </a:rPr>
              <a:t>Номер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работы является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уникальным,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присваивается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создании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меняется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никогда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58695" y="3560952"/>
            <a:ext cx="4335780" cy="1668780"/>
          </a:xfrm>
          <a:custGeom>
            <a:avLst/>
            <a:gdLst/>
            <a:ahLst/>
            <a:cxnLst/>
            <a:rect l="l" t="t" r="r" b="b"/>
            <a:pathLst>
              <a:path w="4335780" h="1668779">
                <a:moveTo>
                  <a:pt x="585851" y="1668653"/>
                </a:moveTo>
                <a:lnTo>
                  <a:pt x="575716" y="1621028"/>
                </a:lnTo>
                <a:lnTo>
                  <a:pt x="565658" y="1573657"/>
                </a:lnTo>
                <a:lnTo>
                  <a:pt x="543039" y="1591678"/>
                </a:lnTo>
                <a:lnTo>
                  <a:pt x="22606" y="938784"/>
                </a:lnTo>
                <a:lnTo>
                  <a:pt x="0" y="956818"/>
                </a:lnTo>
                <a:lnTo>
                  <a:pt x="520407" y="1609686"/>
                </a:lnTo>
                <a:lnTo>
                  <a:pt x="497713" y="1627759"/>
                </a:lnTo>
                <a:lnTo>
                  <a:pt x="585851" y="1668653"/>
                </a:lnTo>
                <a:close/>
              </a:path>
              <a:path w="4335780" h="1668779">
                <a:moveTo>
                  <a:pt x="4335272" y="27178"/>
                </a:moveTo>
                <a:lnTo>
                  <a:pt x="4325353" y="0"/>
                </a:lnTo>
                <a:lnTo>
                  <a:pt x="2822054" y="546379"/>
                </a:lnTo>
                <a:lnTo>
                  <a:pt x="2812161" y="519176"/>
                </a:lnTo>
                <a:lnTo>
                  <a:pt x="2745359" y="589661"/>
                </a:lnTo>
                <a:lnTo>
                  <a:pt x="2841879" y="600837"/>
                </a:lnTo>
                <a:lnTo>
                  <a:pt x="2833738" y="578485"/>
                </a:lnTo>
                <a:lnTo>
                  <a:pt x="2831947" y="573557"/>
                </a:lnTo>
                <a:lnTo>
                  <a:pt x="4335272" y="27178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96633" y="2807588"/>
            <a:ext cx="2244090" cy="368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112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Словосочетание</a:t>
            </a:r>
            <a:r>
              <a:rPr sz="2000" spc="-55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666699"/>
                </a:solidFill>
                <a:latin typeface="Microsoft Sans Serif"/>
                <a:cs typeface="Microsoft Sans Serif"/>
              </a:rPr>
              <a:t>с </a:t>
            </a:r>
            <a:r>
              <a:rPr sz="20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отглагольным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2000" spc="-20" dirty="0">
                <a:solidFill>
                  <a:srgbClr val="666699"/>
                </a:solidFill>
                <a:latin typeface="Microsoft Sans Serif"/>
                <a:cs typeface="Microsoft Sans Serif"/>
              </a:rPr>
              <a:t>существительным</a:t>
            </a:r>
            <a:r>
              <a:rPr sz="2000" spc="-20" dirty="0">
                <a:latin typeface="Microsoft Sans Serif"/>
                <a:cs typeface="Microsoft Sans Serif"/>
              </a:rPr>
              <a:t>, </a:t>
            </a:r>
            <a:r>
              <a:rPr sz="2000" spc="-10" dirty="0">
                <a:latin typeface="Microsoft Sans Serif"/>
                <a:cs typeface="Microsoft Sans Serif"/>
              </a:rPr>
              <a:t>изображающим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действие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(выполнение,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изготовление,…)</a:t>
            </a:r>
            <a:endParaRPr sz="2000">
              <a:latin typeface="Microsoft Sans Serif"/>
              <a:cs typeface="Microsoft Sans Serif"/>
            </a:endParaRPr>
          </a:p>
          <a:p>
            <a:pPr marL="12700" marR="859155">
              <a:lnSpc>
                <a:spcPct val="100000"/>
              </a:lnSpc>
            </a:pPr>
            <a:r>
              <a:rPr sz="2000" b="1" i="1" spc="-25" dirty="0">
                <a:solidFill>
                  <a:srgbClr val="FF0000"/>
                </a:solidFill>
                <a:latin typeface="Arial"/>
                <a:cs typeface="Arial"/>
              </a:rPr>
              <a:t>Или </a:t>
            </a:r>
            <a:r>
              <a:rPr sz="20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Инфинитив глагола </a:t>
            </a:r>
            <a:r>
              <a:rPr sz="2000" spc="-20" dirty="0">
                <a:latin typeface="Microsoft Sans Serif"/>
                <a:cs typeface="Microsoft Sans Serif"/>
              </a:rPr>
              <a:t>(изготовить </a:t>
            </a:r>
            <a:r>
              <a:rPr sz="2000" spc="-30" dirty="0">
                <a:latin typeface="Microsoft Sans Serif"/>
                <a:cs typeface="Microsoft Sans Serif"/>
              </a:rPr>
              <a:t>продукцию)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90370"/>
            <a:chOff x="131063" y="0"/>
            <a:chExt cx="9013190" cy="1690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691" y="458723"/>
              <a:ext cx="2417064" cy="123139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7821"/>
            <a:ext cx="17157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solidFill>
                  <a:srgbClr val="666699"/>
                </a:solidFill>
                <a:latin typeface="Arial"/>
                <a:cs typeface="Arial"/>
              </a:rPr>
              <a:t>Связи</a:t>
            </a:r>
            <a:endParaRPr sz="4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65" y="1496082"/>
            <a:ext cx="8000365" cy="42468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Связи</a:t>
            </a:r>
            <a:r>
              <a:rPr sz="2800" b="1" spc="-160" dirty="0">
                <a:latin typeface="Arial"/>
                <a:cs typeface="Arial"/>
              </a:rPr>
              <a:t> </a:t>
            </a:r>
            <a:r>
              <a:rPr sz="2800" spc="-30" dirty="0">
                <a:latin typeface="Microsoft Sans Serif"/>
                <a:cs typeface="Microsoft Sans Serif"/>
              </a:rPr>
              <a:t>показывают</a:t>
            </a:r>
            <a:r>
              <a:rPr sz="2800" spc="-114" dirty="0">
                <a:latin typeface="Microsoft Sans Serif"/>
                <a:cs typeface="Microsoft Sans Serif"/>
              </a:rPr>
              <a:t> </a:t>
            </a:r>
            <a:r>
              <a:rPr sz="2800" i="1" spc="-10" dirty="0">
                <a:latin typeface="Arial"/>
                <a:cs typeface="Arial"/>
              </a:rPr>
              <a:t>взаимоотношения</a:t>
            </a:r>
            <a:r>
              <a:rPr sz="2800" i="1" spc="-114" dirty="0">
                <a:latin typeface="Arial"/>
                <a:cs typeface="Arial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работ.</a:t>
            </a:r>
            <a:endParaRPr sz="2800">
              <a:latin typeface="Microsoft Sans Serif"/>
              <a:cs typeface="Microsoft Sans Serif"/>
            </a:endParaRPr>
          </a:p>
          <a:p>
            <a:pPr marL="355600" marR="1527810" indent="-342900">
              <a:lnSpc>
                <a:spcPct val="100000"/>
              </a:lnSpc>
              <a:spcBef>
                <a:spcPts val="67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800" dirty="0">
                <a:latin typeface="Microsoft Sans Serif"/>
                <a:cs typeface="Microsoft Sans Serif"/>
              </a:rPr>
              <a:t>Связи</a:t>
            </a:r>
            <a:r>
              <a:rPr sz="2800" spc="-80" dirty="0">
                <a:latin typeface="Microsoft Sans Serif"/>
                <a:cs typeface="Microsoft Sans Serif"/>
              </a:rPr>
              <a:t> </a:t>
            </a:r>
            <a:r>
              <a:rPr sz="2800" i="1" spc="-20" dirty="0">
                <a:solidFill>
                  <a:srgbClr val="666699"/>
                </a:solidFill>
                <a:latin typeface="Arial"/>
                <a:cs typeface="Arial"/>
              </a:rPr>
              <a:t>однонаправлены</a:t>
            </a:r>
            <a:r>
              <a:rPr sz="2800" i="1" spc="-9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и</a:t>
            </a:r>
            <a:r>
              <a:rPr sz="2800" spc="-8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могут</a:t>
            </a:r>
            <a:r>
              <a:rPr sz="2800" spc="-7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быть </a:t>
            </a:r>
            <a:r>
              <a:rPr sz="2800" dirty="0">
                <a:latin typeface="Microsoft Sans Serif"/>
                <a:cs typeface="Microsoft Sans Serif"/>
              </a:rPr>
              <a:t>направлены</a:t>
            </a:r>
            <a:r>
              <a:rPr sz="2800" spc="-13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куда</a:t>
            </a:r>
            <a:r>
              <a:rPr sz="2800" spc="-14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угодно</a:t>
            </a:r>
            <a:endParaRPr sz="28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800" dirty="0">
                <a:latin typeface="Microsoft Sans Serif"/>
                <a:cs typeface="Microsoft Sans Serif"/>
              </a:rPr>
              <a:t>Обычно</a:t>
            </a:r>
            <a:r>
              <a:rPr sz="2800" spc="-11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диаграммы</a:t>
            </a:r>
            <a:r>
              <a:rPr sz="2800" spc="-11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рисуют</a:t>
            </a:r>
            <a:r>
              <a:rPr sz="2800" spc="-14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таким</a:t>
            </a:r>
            <a:r>
              <a:rPr sz="2800" spc="-114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образом, </a:t>
            </a:r>
            <a:r>
              <a:rPr sz="2800" dirty="0">
                <a:latin typeface="Microsoft Sans Serif"/>
                <a:cs typeface="Microsoft Sans Serif"/>
              </a:rPr>
              <a:t>чтобы</a:t>
            </a:r>
            <a:r>
              <a:rPr sz="2800" spc="-5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связи</a:t>
            </a:r>
            <a:r>
              <a:rPr sz="2800" spc="-5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были</a:t>
            </a:r>
            <a:r>
              <a:rPr sz="2800" spc="-6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направлены</a:t>
            </a:r>
            <a:r>
              <a:rPr sz="2800" spc="-5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слева</a:t>
            </a:r>
            <a:r>
              <a:rPr sz="2800" spc="-5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направо</a:t>
            </a:r>
            <a:endParaRPr sz="28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800" spc="-25" dirty="0">
                <a:latin typeface="Microsoft Sans Serif"/>
                <a:cs typeface="Microsoft Sans Serif"/>
              </a:rPr>
              <a:t>Различают</a:t>
            </a:r>
            <a:r>
              <a:rPr sz="2800" spc="-20" dirty="0">
                <a:latin typeface="Microsoft Sans Serif"/>
                <a:cs typeface="Microsoft Sans Serif"/>
              </a:rPr>
              <a:t> </a:t>
            </a:r>
            <a:r>
              <a:rPr sz="2800" i="1" dirty="0">
                <a:solidFill>
                  <a:srgbClr val="666699"/>
                </a:solidFill>
                <a:latin typeface="Arial"/>
                <a:cs typeface="Arial"/>
              </a:rPr>
              <a:t>3</a:t>
            </a:r>
            <a:r>
              <a:rPr sz="2800" i="1" spc="-8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666699"/>
                </a:solidFill>
                <a:latin typeface="Arial"/>
                <a:cs typeface="Arial"/>
              </a:rPr>
              <a:t>типа</a:t>
            </a:r>
            <a:r>
              <a:rPr sz="2800" i="1" spc="-7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связей: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590"/>
              </a:spcBef>
              <a:buClr>
                <a:srgbClr val="9999CC"/>
              </a:buClr>
              <a:buSzPct val="79166"/>
              <a:buFont typeface="Wingdings"/>
              <a:buChar char=""/>
              <a:tabLst>
                <a:tab pos="756285" algn="l"/>
              </a:tabLst>
            </a:pPr>
            <a:r>
              <a:rPr sz="2400" dirty="0">
                <a:latin typeface="Microsoft Sans Serif"/>
                <a:cs typeface="Microsoft Sans Serif"/>
              </a:rPr>
              <a:t>Старшая</a:t>
            </a:r>
            <a:r>
              <a:rPr sz="2400" spc="-10" dirty="0">
                <a:latin typeface="Microsoft Sans Serif"/>
                <a:cs typeface="Microsoft Sans Serif"/>
              </a:rPr>
              <a:t> стрелка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Clr>
                <a:srgbClr val="9999CC"/>
              </a:buClr>
              <a:buSzPct val="79166"/>
              <a:buFont typeface="Wingdings"/>
              <a:buChar char=""/>
              <a:tabLst>
                <a:tab pos="756285" algn="l"/>
              </a:tabLst>
            </a:pPr>
            <a:r>
              <a:rPr sz="2400" dirty="0">
                <a:latin typeface="Microsoft Sans Serif"/>
                <a:cs typeface="Microsoft Sans Serif"/>
              </a:rPr>
              <a:t>Стрелка</a:t>
            </a:r>
            <a:r>
              <a:rPr sz="2400" spc="-1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отношений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Clr>
                <a:srgbClr val="9999CC"/>
              </a:buClr>
              <a:buSzPct val="79166"/>
              <a:buFont typeface="Wingdings"/>
              <a:buChar char=""/>
              <a:tabLst>
                <a:tab pos="756285" algn="l"/>
              </a:tabLst>
            </a:pPr>
            <a:r>
              <a:rPr sz="2400" spc="-25" dirty="0">
                <a:latin typeface="Microsoft Sans Serif"/>
                <a:cs typeface="Microsoft Sans Serif"/>
              </a:rPr>
              <a:t>Поток</a:t>
            </a:r>
            <a:r>
              <a:rPr sz="2400" spc="-1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объектов.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590040"/>
            <a:chOff x="131063" y="0"/>
            <a:chExt cx="9013190" cy="15900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467868"/>
              <a:ext cx="7155180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4266"/>
            <a:ext cx="6517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Связь</a:t>
            </a:r>
            <a:r>
              <a:rPr sz="4000" b="1" spc="-17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«старшая</a:t>
            </a:r>
            <a:r>
              <a:rPr sz="4000" b="1" spc="-17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стрелка»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217" y="1510030"/>
            <a:ext cx="718185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Связь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типа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«</a:t>
            </a:r>
            <a:r>
              <a:rPr sz="2000" i="1" dirty="0">
                <a:solidFill>
                  <a:srgbClr val="666699"/>
                </a:solidFill>
                <a:latin typeface="Arial"/>
                <a:cs typeface="Arial"/>
              </a:rPr>
              <a:t>временное</a:t>
            </a:r>
            <a:r>
              <a:rPr sz="2000" i="1" spc="-6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66699"/>
                </a:solidFill>
                <a:latin typeface="Arial"/>
                <a:cs typeface="Arial"/>
              </a:rPr>
              <a:t>предшествование</a:t>
            </a:r>
            <a:r>
              <a:rPr sz="2000" spc="-10" dirty="0">
                <a:latin typeface="Microsoft Sans Serif"/>
                <a:cs typeface="Microsoft Sans Serif"/>
              </a:rPr>
              <a:t>»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i="1" spc="-10" dirty="0">
                <a:latin typeface="Arial"/>
                <a:cs typeface="Arial"/>
              </a:rPr>
              <a:t>Precedence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Соединяет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единицы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работ</a:t>
            </a:r>
            <a:endParaRPr sz="2000">
              <a:latin typeface="Microsoft Sans Serif"/>
              <a:cs typeface="Microsoft Sans Serif"/>
            </a:endParaRPr>
          </a:p>
          <a:p>
            <a:pPr marL="354965" marR="28575" indent="-342900">
              <a:lnSpc>
                <a:spcPct val="100000"/>
              </a:lnSpc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000" spc="-45" dirty="0">
                <a:latin typeface="Microsoft Sans Serif"/>
                <a:cs typeface="Microsoft Sans Serif"/>
              </a:rPr>
              <a:t>Показывает,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работа-</a:t>
            </a:r>
            <a:r>
              <a:rPr sz="2000" spc="-30" dirty="0">
                <a:latin typeface="Microsoft Sans Serif"/>
                <a:cs typeface="Microsoft Sans Serif"/>
              </a:rPr>
              <a:t>источник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закончена </a:t>
            </a:r>
            <a:r>
              <a:rPr sz="20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прежде</a:t>
            </a:r>
            <a:r>
              <a:rPr sz="2000" spc="-10" dirty="0">
                <a:latin typeface="Microsoft Sans Serif"/>
                <a:cs typeface="Microsoft Sans Serif"/>
              </a:rPr>
              <a:t>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чем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начнется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работа-</a:t>
            </a:r>
            <a:r>
              <a:rPr sz="2000" spc="-20" dirty="0">
                <a:latin typeface="Microsoft Sans Serif"/>
                <a:cs typeface="Microsoft Sans Serif"/>
              </a:rPr>
              <a:t>цель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98502" y="3494860"/>
            <a:ext cx="2599690" cy="1636395"/>
            <a:chOff x="1498502" y="3494860"/>
            <a:chExt cx="2599690" cy="163639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8566" y="3600182"/>
              <a:ext cx="2489548" cy="1530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08662" y="3505020"/>
              <a:ext cx="2480310" cy="1511300"/>
            </a:xfrm>
            <a:custGeom>
              <a:avLst/>
              <a:gdLst/>
              <a:ahLst/>
              <a:cxnLst/>
              <a:rect l="l" t="t" r="r" b="b"/>
              <a:pathLst>
                <a:path w="2480310" h="1511300">
                  <a:moveTo>
                    <a:pt x="0" y="1510704"/>
                  </a:moveTo>
                  <a:lnTo>
                    <a:pt x="2480124" y="1510704"/>
                  </a:lnTo>
                  <a:lnTo>
                    <a:pt x="2480124" y="73"/>
                  </a:lnTo>
                  <a:lnTo>
                    <a:pt x="0" y="73"/>
                  </a:lnTo>
                  <a:lnTo>
                    <a:pt x="0" y="1510704"/>
                  </a:lnTo>
                  <a:close/>
                </a:path>
                <a:path w="2480310" h="1511300">
                  <a:moveTo>
                    <a:pt x="1245228" y="1262262"/>
                  </a:moveTo>
                  <a:lnTo>
                    <a:pt x="1245228" y="1510704"/>
                  </a:lnTo>
                </a:path>
                <a:path w="2480310" h="1511300">
                  <a:moveTo>
                    <a:pt x="0" y="95385"/>
                  </a:moveTo>
                  <a:lnTo>
                    <a:pt x="99903" y="0"/>
                  </a:lnTo>
                </a:path>
              </a:pathLst>
            </a:custGeom>
            <a:ln w="197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08662" y="4767283"/>
            <a:ext cx="1245235" cy="248920"/>
          </a:xfrm>
          <a:prstGeom prst="rect">
            <a:avLst/>
          </a:prstGeom>
          <a:ln w="20168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80"/>
              </a:spcBef>
            </a:pPr>
            <a:r>
              <a:rPr sz="1200" spc="-25" dirty="0">
                <a:latin typeface="Microsoft Sans Serif"/>
                <a:cs typeface="Microsoft Sans Serif"/>
              </a:rPr>
              <a:t>1.1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8662" y="3505094"/>
            <a:ext cx="2480310" cy="1262380"/>
          </a:xfrm>
          <a:prstGeom prst="rect">
            <a:avLst/>
          </a:prstGeom>
          <a:ln w="1955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105410" algn="ctr">
              <a:lnSpc>
                <a:spcPct val="100000"/>
              </a:lnSpc>
              <a:spcBef>
                <a:spcPts val="1145"/>
              </a:spcBef>
            </a:pPr>
            <a:r>
              <a:rPr sz="1200" spc="45" dirty="0">
                <a:latin typeface="Microsoft Sans Serif"/>
                <a:cs typeface="Microsoft Sans Serif"/>
              </a:rPr>
              <a:t>Принятие</a:t>
            </a:r>
            <a:endParaRPr sz="1200">
              <a:latin typeface="Microsoft Sans Serif"/>
              <a:cs typeface="Microsoft Sans Serif"/>
            </a:endParaRPr>
          </a:p>
          <a:p>
            <a:pPr marL="617220" marR="703580" algn="ctr">
              <a:lnSpc>
                <a:spcPts val="1660"/>
              </a:lnSpc>
              <a:spcBef>
                <a:spcPts val="85"/>
              </a:spcBef>
            </a:pPr>
            <a:r>
              <a:rPr sz="1200" spc="55" dirty="0">
                <a:latin typeface="Microsoft Sans Serif"/>
                <a:cs typeface="Microsoft Sans Serif"/>
              </a:rPr>
              <a:t>рекомендаций </a:t>
            </a:r>
            <a:r>
              <a:rPr sz="1200" spc="40" dirty="0">
                <a:latin typeface="Microsoft Sans Serif"/>
                <a:cs typeface="Microsoft Sans Serif"/>
              </a:rPr>
              <a:t>рецензента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94429" y="3600182"/>
            <a:ext cx="2440202" cy="1577938"/>
          </a:xfrm>
          <a:prstGeom prst="rect">
            <a:avLst/>
          </a:prstGeom>
        </p:spPr>
      </p:pic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885221" y="3495305"/>
          <a:ext cx="2526030" cy="155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00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94615" algn="ctr">
                        <a:lnSpc>
                          <a:spcPct val="100000"/>
                        </a:lnSpc>
                      </a:pPr>
                      <a:r>
                        <a:rPr sz="1200" spc="45" dirty="0">
                          <a:latin typeface="Microsoft Sans Serif"/>
                          <a:cs typeface="Microsoft Sans Serif"/>
                        </a:rPr>
                        <a:t>Внесение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  <a:p>
                      <a:pPr marR="749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45" dirty="0">
                          <a:latin typeface="Microsoft Sans Serif"/>
                          <a:cs typeface="Microsoft Sans Serif"/>
                        </a:rPr>
                        <a:t>исправлений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1.2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4895009" y="3505020"/>
            <a:ext cx="99695" cy="95885"/>
          </a:xfrm>
          <a:custGeom>
            <a:avLst/>
            <a:gdLst/>
            <a:ahLst/>
            <a:cxnLst/>
            <a:rect l="l" t="t" r="r" b="b"/>
            <a:pathLst>
              <a:path w="99695" h="95885">
                <a:moveTo>
                  <a:pt x="0" y="95385"/>
                </a:moveTo>
                <a:lnTo>
                  <a:pt x="99419" y="0"/>
                </a:lnTo>
              </a:path>
            </a:pathLst>
          </a:custGeom>
          <a:ln w="19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4005412" y="4091251"/>
            <a:ext cx="901700" cy="86360"/>
            <a:chOff x="4005412" y="4091251"/>
            <a:chExt cx="901700" cy="86360"/>
          </a:xfrm>
        </p:grpSpPr>
        <p:sp>
          <p:nvSpPr>
            <p:cNvPr id="22" name="object 22"/>
            <p:cNvSpPr/>
            <p:nvPr/>
          </p:nvSpPr>
          <p:spPr>
            <a:xfrm>
              <a:off x="4005412" y="4134304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39">
                  <a:moveTo>
                    <a:pt x="0" y="0"/>
                  </a:moveTo>
                  <a:lnTo>
                    <a:pt x="776742" y="0"/>
                  </a:lnTo>
                </a:path>
              </a:pathLst>
            </a:custGeom>
            <a:ln w="9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7730" y="4091251"/>
              <a:ext cx="118785" cy="86105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2641092" y="5519928"/>
            <a:ext cx="4156075" cy="437515"/>
            <a:chOff x="2641092" y="5519928"/>
            <a:chExt cx="4156075" cy="437515"/>
          </a:xfrm>
        </p:grpSpPr>
        <p:sp>
          <p:nvSpPr>
            <p:cNvPr id="25" name="object 25"/>
            <p:cNvSpPr/>
            <p:nvPr/>
          </p:nvSpPr>
          <p:spPr>
            <a:xfrm>
              <a:off x="2641092" y="5704332"/>
              <a:ext cx="4156075" cy="76200"/>
            </a:xfrm>
            <a:custGeom>
              <a:avLst/>
              <a:gdLst/>
              <a:ahLst/>
              <a:cxnLst/>
              <a:rect l="l" t="t" r="r" b="b"/>
              <a:pathLst>
                <a:path w="4156075" h="76200">
                  <a:moveTo>
                    <a:pt x="4079748" y="0"/>
                  </a:moveTo>
                  <a:lnTo>
                    <a:pt x="4079748" y="76200"/>
                  </a:lnTo>
                  <a:lnTo>
                    <a:pt x="4143248" y="44450"/>
                  </a:lnTo>
                  <a:lnTo>
                    <a:pt x="4092448" y="44450"/>
                  </a:lnTo>
                  <a:lnTo>
                    <a:pt x="4092448" y="31750"/>
                  </a:lnTo>
                  <a:lnTo>
                    <a:pt x="4143248" y="31750"/>
                  </a:lnTo>
                  <a:lnTo>
                    <a:pt x="4079748" y="0"/>
                  </a:lnTo>
                  <a:close/>
                </a:path>
                <a:path w="4156075" h="76200">
                  <a:moveTo>
                    <a:pt x="407974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079748" y="44450"/>
                  </a:lnTo>
                  <a:lnTo>
                    <a:pt x="4079748" y="31750"/>
                  </a:lnTo>
                  <a:close/>
                </a:path>
                <a:path w="4156075" h="76200">
                  <a:moveTo>
                    <a:pt x="4143248" y="31750"/>
                  </a:moveTo>
                  <a:lnTo>
                    <a:pt x="4092448" y="31750"/>
                  </a:lnTo>
                  <a:lnTo>
                    <a:pt x="4092448" y="44450"/>
                  </a:lnTo>
                  <a:lnTo>
                    <a:pt x="4143248" y="44450"/>
                  </a:lnTo>
                  <a:lnTo>
                    <a:pt x="4155948" y="38100"/>
                  </a:lnTo>
                  <a:lnTo>
                    <a:pt x="4143248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12820" y="57378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571"/>
                  </a:moveTo>
                  <a:lnTo>
                    <a:pt x="1339" y="1339"/>
                  </a:lnTo>
                  <a:lnTo>
                    <a:pt x="4572" y="0"/>
                  </a:lnTo>
                  <a:lnTo>
                    <a:pt x="7804" y="1339"/>
                  </a:lnTo>
                  <a:lnTo>
                    <a:pt x="9144" y="4571"/>
                  </a:lnTo>
                  <a:lnTo>
                    <a:pt x="7804" y="7804"/>
                  </a:lnTo>
                  <a:lnTo>
                    <a:pt x="4572" y="9143"/>
                  </a:lnTo>
                  <a:lnTo>
                    <a:pt x="1339" y="7804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17392" y="5519928"/>
              <a:ext cx="1967864" cy="437515"/>
            </a:xfrm>
            <a:custGeom>
              <a:avLst/>
              <a:gdLst/>
              <a:ahLst/>
              <a:cxnLst/>
              <a:rect l="l" t="t" r="r" b="b"/>
              <a:pathLst>
                <a:path w="1967864" h="437514">
                  <a:moveTo>
                    <a:pt x="0" y="0"/>
                  </a:moveTo>
                  <a:lnTo>
                    <a:pt x="0" y="437388"/>
                  </a:lnTo>
                </a:path>
                <a:path w="1967864" h="437514">
                  <a:moveTo>
                    <a:pt x="655320" y="0"/>
                  </a:moveTo>
                  <a:lnTo>
                    <a:pt x="655320" y="437388"/>
                  </a:lnTo>
                </a:path>
                <a:path w="1967864" h="437514">
                  <a:moveTo>
                    <a:pt x="1312164" y="0"/>
                  </a:moveTo>
                  <a:lnTo>
                    <a:pt x="1312164" y="437388"/>
                  </a:lnTo>
                </a:path>
                <a:path w="1967864" h="437514">
                  <a:moveTo>
                    <a:pt x="1967484" y="0"/>
                  </a:moveTo>
                  <a:lnTo>
                    <a:pt x="1967484" y="4373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157854" y="5984849"/>
            <a:ext cx="11214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29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1.1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0" dirty="0">
                <a:latin typeface="Microsoft Sans Serif"/>
                <a:cs typeface="Microsoft Sans Serif"/>
              </a:rPr>
              <a:t>1.1</a:t>
            </a:r>
            <a:r>
              <a:rPr sz="2000" b="1" spc="-20" dirty="0">
                <a:latin typeface="Arial"/>
                <a:cs typeface="Arial"/>
              </a:rPr>
              <a:t>´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70653" y="5984849"/>
            <a:ext cx="11214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29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1.2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0" dirty="0">
                <a:latin typeface="Microsoft Sans Serif"/>
                <a:cs typeface="Microsoft Sans Serif"/>
              </a:rPr>
              <a:t>1.2</a:t>
            </a:r>
            <a:r>
              <a:rPr sz="2000" b="1" spc="-20" dirty="0">
                <a:latin typeface="Arial"/>
                <a:cs typeface="Arial"/>
              </a:rPr>
              <a:t>´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12900"/>
            <a:chOff x="131063" y="0"/>
            <a:chExt cx="9013190" cy="16129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171" y="487680"/>
              <a:ext cx="5673852" cy="112471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24078"/>
            <a:ext cx="5033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Стрелка</a:t>
            </a:r>
            <a:r>
              <a:rPr sz="4000" b="1" spc="-18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отношений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217" y="1363192"/>
            <a:ext cx="7433945" cy="13976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Microsoft Sans Serif"/>
                <a:cs typeface="Microsoft Sans Serif"/>
              </a:rPr>
              <a:t>Связь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типа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666699"/>
                </a:solidFill>
                <a:latin typeface="Microsoft Sans Serif"/>
                <a:cs typeface="Microsoft Sans Serif"/>
              </a:rPr>
              <a:t>нечеткое</a:t>
            </a:r>
            <a:r>
              <a:rPr sz="2000" spc="-65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66699"/>
                </a:solidFill>
                <a:latin typeface="Microsoft Sans Serif"/>
                <a:cs typeface="Microsoft Sans Serif"/>
              </a:rPr>
              <a:t>отношение</a:t>
            </a:r>
            <a:r>
              <a:rPr sz="2000" spc="-85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i="1" spc="-10" dirty="0">
                <a:latin typeface="Arial"/>
                <a:cs typeface="Arial"/>
              </a:rPr>
              <a:t>Relational</a:t>
            </a:r>
            <a:endParaRPr sz="20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6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Изображается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 виде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пунктирной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линии</a:t>
            </a:r>
            <a:r>
              <a:rPr sz="2000" dirty="0">
                <a:latin typeface="Microsoft Sans Serif"/>
                <a:cs typeface="Microsoft Sans Serif"/>
              </a:rPr>
              <a:t>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используется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 </a:t>
            </a:r>
            <a:r>
              <a:rPr sz="2000" spc="-20" dirty="0">
                <a:latin typeface="Microsoft Sans Serif"/>
                <a:cs typeface="Microsoft Sans Serif"/>
              </a:rPr>
              <a:t>изображения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связи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между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единицами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работ,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также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между </a:t>
            </a:r>
            <a:r>
              <a:rPr sz="2000" spc="-10" dirty="0">
                <a:latin typeface="Microsoft Sans Serif"/>
                <a:cs typeface="Microsoft Sans Serif"/>
              </a:rPr>
              <a:t>единицами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объектами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ссылок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31598" y="3559985"/>
            <a:ext cx="2782570" cy="1736089"/>
            <a:chOff x="1431598" y="3559985"/>
            <a:chExt cx="2782570" cy="1736089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306" y="3672648"/>
              <a:ext cx="2664418" cy="16229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42393" y="3570780"/>
              <a:ext cx="2654935" cy="1603375"/>
            </a:xfrm>
            <a:custGeom>
              <a:avLst/>
              <a:gdLst/>
              <a:ahLst/>
              <a:cxnLst/>
              <a:rect l="l" t="t" r="r" b="b"/>
              <a:pathLst>
                <a:path w="2654935" h="1603375">
                  <a:moveTo>
                    <a:pt x="0" y="1603056"/>
                  </a:moveTo>
                  <a:lnTo>
                    <a:pt x="2654435" y="1603056"/>
                  </a:lnTo>
                  <a:lnTo>
                    <a:pt x="2654435" y="78"/>
                  </a:lnTo>
                  <a:lnTo>
                    <a:pt x="0" y="78"/>
                  </a:lnTo>
                  <a:lnTo>
                    <a:pt x="0" y="1603056"/>
                  </a:lnTo>
                  <a:close/>
                </a:path>
                <a:path w="2654935" h="1603375">
                  <a:moveTo>
                    <a:pt x="1332755" y="1339406"/>
                  </a:moveTo>
                  <a:lnTo>
                    <a:pt x="1332755" y="1603056"/>
                  </a:lnTo>
                </a:path>
                <a:path w="2654935" h="1603375">
                  <a:moveTo>
                    <a:pt x="0" y="101294"/>
                  </a:moveTo>
                  <a:lnTo>
                    <a:pt x="106912" y="0"/>
                  </a:lnTo>
                </a:path>
              </a:pathLst>
            </a:custGeom>
            <a:ln w="21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42393" y="4910187"/>
            <a:ext cx="1332865" cy="264160"/>
          </a:xfrm>
          <a:prstGeom prst="rect">
            <a:avLst/>
          </a:prstGeom>
          <a:ln w="21585">
            <a:solidFill>
              <a:srgbClr val="000000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30"/>
              </a:spcBef>
            </a:pPr>
            <a:r>
              <a:rPr sz="1250" spc="25" dirty="0">
                <a:latin typeface="Microsoft Sans Serif"/>
                <a:cs typeface="Microsoft Sans Serif"/>
              </a:rPr>
              <a:t>1.1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42393" y="3570858"/>
            <a:ext cx="2654935" cy="1339850"/>
          </a:xfrm>
          <a:prstGeom prst="rect">
            <a:avLst/>
          </a:prstGeom>
          <a:ln w="2080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R="113030" algn="ctr">
              <a:lnSpc>
                <a:spcPct val="100000"/>
              </a:lnSpc>
              <a:spcBef>
                <a:spcPts val="1215"/>
              </a:spcBef>
            </a:pPr>
            <a:r>
              <a:rPr sz="1250" spc="70" dirty="0">
                <a:latin typeface="Microsoft Sans Serif"/>
                <a:cs typeface="Microsoft Sans Serif"/>
              </a:rPr>
              <a:t>Принятие</a:t>
            </a:r>
            <a:endParaRPr sz="1250">
              <a:latin typeface="Microsoft Sans Serif"/>
              <a:cs typeface="Microsoft Sans Serif"/>
            </a:endParaRPr>
          </a:p>
          <a:p>
            <a:pPr marL="661035" marR="753110" algn="ctr">
              <a:lnSpc>
                <a:spcPts val="1760"/>
              </a:lnSpc>
              <a:spcBef>
                <a:spcPts val="95"/>
              </a:spcBef>
            </a:pPr>
            <a:r>
              <a:rPr sz="1250" spc="80" dirty="0">
                <a:latin typeface="Microsoft Sans Serif"/>
                <a:cs typeface="Microsoft Sans Serif"/>
              </a:rPr>
              <a:t>рекомендаций </a:t>
            </a:r>
            <a:r>
              <a:rPr sz="1250" spc="65" dirty="0">
                <a:latin typeface="Microsoft Sans Serif"/>
                <a:cs typeface="Microsoft Sans Serif"/>
              </a:rPr>
              <a:t>рецензента</a:t>
            </a:r>
            <a:endParaRPr sz="125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73035" y="3672649"/>
            <a:ext cx="2611913" cy="1673689"/>
          </a:xfrm>
          <a:prstGeom prst="rect">
            <a:avLst/>
          </a:prstGeom>
        </p:spPr>
      </p:pic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056212" y="3560423"/>
          <a:ext cx="2698115" cy="1653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00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101600" algn="ctr">
                        <a:lnSpc>
                          <a:spcPct val="100000"/>
                        </a:lnSpc>
                      </a:pPr>
                      <a:r>
                        <a:rPr sz="1250" spc="70" dirty="0">
                          <a:latin typeface="Microsoft Sans Serif"/>
                          <a:cs typeface="Microsoft Sans Serif"/>
                        </a:rPr>
                        <a:t>Внесение</a:t>
                      </a:r>
                      <a:endParaRPr sz="1250">
                        <a:latin typeface="Microsoft Sans Serif"/>
                        <a:cs typeface="Microsoft Sans Serif"/>
                      </a:endParaRPr>
                    </a:p>
                    <a:p>
                      <a:pPr marR="8191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50" spc="70" dirty="0">
                          <a:latin typeface="Microsoft Sans Serif"/>
                          <a:cs typeface="Microsoft Sans Serif"/>
                        </a:rPr>
                        <a:t>исправлений</a:t>
                      </a:r>
                      <a:endParaRPr sz="12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250" spc="25" dirty="0">
                          <a:latin typeface="Microsoft Sans Serif"/>
                          <a:cs typeface="Microsoft Sans Serif"/>
                        </a:rPr>
                        <a:t>1.2</a:t>
                      </a:r>
                      <a:endParaRPr sz="12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3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5066628" y="3570780"/>
            <a:ext cx="106680" cy="101600"/>
          </a:xfrm>
          <a:custGeom>
            <a:avLst/>
            <a:gdLst/>
            <a:ahLst/>
            <a:cxnLst/>
            <a:rect l="l" t="t" r="r" b="b"/>
            <a:pathLst>
              <a:path w="106679" h="101600">
                <a:moveTo>
                  <a:pt x="0" y="101294"/>
                </a:moveTo>
                <a:lnTo>
                  <a:pt x="106407" y="0"/>
                </a:lnTo>
              </a:path>
            </a:pathLst>
          </a:custGeom>
          <a:ln w="21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14712" y="423851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74772" y="0"/>
                </a:lnTo>
              </a:path>
              <a:path w="181610">
                <a:moveTo>
                  <a:pt x="127976" y="0"/>
                </a:moveTo>
                <a:lnTo>
                  <a:pt x="181180" y="0"/>
                </a:lnTo>
              </a:path>
            </a:pathLst>
          </a:custGeom>
          <a:ln w="102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49096" y="4238514"/>
            <a:ext cx="53340" cy="0"/>
          </a:xfrm>
          <a:custGeom>
            <a:avLst/>
            <a:gdLst/>
            <a:ahLst/>
            <a:cxnLst/>
            <a:rect l="l" t="t" r="r" b="b"/>
            <a:pathLst>
              <a:path w="53339">
                <a:moveTo>
                  <a:pt x="0" y="0"/>
                </a:moveTo>
                <a:lnTo>
                  <a:pt x="53203" y="0"/>
                </a:lnTo>
              </a:path>
            </a:pathLst>
          </a:custGeom>
          <a:ln w="100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55504" y="4238514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614" y="0"/>
                </a:lnTo>
              </a:path>
            </a:pathLst>
          </a:custGeom>
          <a:ln w="100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62528" y="4238514"/>
            <a:ext cx="53340" cy="0"/>
          </a:xfrm>
          <a:custGeom>
            <a:avLst/>
            <a:gdLst/>
            <a:ahLst/>
            <a:cxnLst/>
            <a:rect l="l" t="t" r="r" b="b"/>
            <a:pathLst>
              <a:path w="53339">
                <a:moveTo>
                  <a:pt x="0" y="0"/>
                </a:moveTo>
                <a:lnTo>
                  <a:pt x="53203" y="0"/>
                </a:lnTo>
              </a:path>
            </a:pathLst>
          </a:custGeom>
          <a:ln w="100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68935" y="4238514"/>
            <a:ext cx="53340" cy="0"/>
          </a:xfrm>
          <a:custGeom>
            <a:avLst/>
            <a:gdLst/>
            <a:ahLst/>
            <a:cxnLst/>
            <a:rect l="l" t="t" r="r" b="b"/>
            <a:pathLst>
              <a:path w="53339">
                <a:moveTo>
                  <a:pt x="0" y="0"/>
                </a:moveTo>
                <a:lnTo>
                  <a:pt x="53203" y="0"/>
                </a:lnTo>
              </a:path>
            </a:pathLst>
          </a:custGeom>
          <a:ln w="100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75753" y="4238514"/>
            <a:ext cx="53340" cy="0"/>
          </a:xfrm>
          <a:custGeom>
            <a:avLst/>
            <a:gdLst/>
            <a:ahLst/>
            <a:cxnLst/>
            <a:rect l="l" t="t" r="r" b="b"/>
            <a:pathLst>
              <a:path w="53339">
                <a:moveTo>
                  <a:pt x="0" y="0"/>
                </a:moveTo>
                <a:lnTo>
                  <a:pt x="53203" y="0"/>
                </a:lnTo>
              </a:path>
            </a:pathLst>
          </a:custGeom>
          <a:ln w="100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4882161" y="4192813"/>
            <a:ext cx="197485" cy="91440"/>
            <a:chOff x="4882161" y="4192813"/>
            <a:chExt cx="197485" cy="91440"/>
          </a:xfrm>
        </p:grpSpPr>
        <p:sp>
          <p:nvSpPr>
            <p:cNvPr id="28" name="object 28"/>
            <p:cNvSpPr/>
            <p:nvPr/>
          </p:nvSpPr>
          <p:spPr>
            <a:xfrm>
              <a:off x="4882161" y="4238514"/>
              <a:ext cx="64135" cy="0"/>
            </a:xfrm>
            <a:custGeom>
              <a:avLst/>
              <a:gdLst/>
              <a:ahLst/>
              <a:cxnLst/>
              <a:rect l="l" t="t" r="r" b="b"/>
              <a:pathLst>
                <a:path w="64135">
                  <a:moveTo>
                    <a:pt x="0" y="0"/>
                  </a:moveTo>
                  <a:lnTo>
                    <a:pt x="63680" y="0"/>
                  </a:lnTo>
                </a:path>
              </a:pathLst>
            </a:custGeom>
            <a:ln w="100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1837" y="4192813"/>
              <a:ext cx="127282" cy="9140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2785872" y="5766815"/>
            <a:ext cx="4160520" cy="437515"/>
            <a:chOff x="2785872" y="5766815"/>
            <a:chExt cx="4160520" cy="437515"/>
          </a:xfrm>
        </p:grpSpPr>
        <p:sp>
          <p:nvSpPr>
            <p:cNvPr id="31" name="object 31"/>
            <p:cNvSpPr/>
            <p:nvPr/>
          </p:nvSpPr>
          <p:spPr>
            <a:xfrm>
              <a:off x="2785872" y="5945123"/>
              <a:ext cx="4160520" cy="76200"/>
            </a:xfrm>
            <a:custGeom>
              <a:avLst/>
              <a:gdLst/>
              <a:ahLst/>
              <a:cxnLst/>
              <a:rect l="l" t="t" r="r" b="b"/>
              <a:pathLst>
                <a:path w="4160520" h="76200">
                  <a:moveTo>
                    <a:pt x="4084320" y="0"/>
                  </a:moveTo>
                  <a:lnTo>
                    <a:pt x="4084320" y="76200"/>
                  </a:lnTo>
                  <a:lnTo>
                    <a:pt x="4147820" y="44450"/>
                  </a:lnTo>
                  <a:lnTo>
                    <a:pt x="4097020" y="44450"/>
                  </a:lnTo>
                  <a:lnTo>
                    <a:pt x="4097020" y="31750"/>
                  </a:lnTo>
                  <a:lnTo>
                    <a:pt x="4147820" y="31750"/>
                  </a:lnTo>
                  <a:lnTo>
                    <a:pt x="4084320" y="0"/>
                  </a:lnTo>
                  <a:close/>
                </a:path>
                <a:path w="4160520" h="76200">
                  <a:moveTo>
                    <a:pt x="408432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084320" y="44450"/>
                  </a:lnTo>
                  <a:lnTo>
                    <a:pt x="4084320" y="31750"/>
                  </a:lnTo>
                  <a:close/>
                </a:path>
                <a:path w="4160520" h="76200">
                  <a:moveTo>
                    <a:pt x="4147820" y="31750"/>
                  </a:moveTo>
                  <a:lnTo>
                    <a:pt x="4097020" y="31750"/>
                  </a:lnTo>
                  <a:lnTo>
                    <a:pt x="4097020" y="44450"/>
                  </a:lnTo>
                  <a:lnTo>
                    <a:pt x="4147820" y="44450"/>
                  </a:lnTo>
                  <a:lnTo>
                    <a:pt x="4160520" y="38100"/>
                  </a:lnTo>
                  <a:lnTo>
                    <a:pt x="414782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57600" y="597865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572"/>
                  </a:moveTo>
                  <a:lnTo>
                    <a:pt x="1339" y="1339"/>
                  </a:lnTo>
                  <a:lnTo>
                    <a:pt x="4572" y="0"/>
                  </a:lnTo>
                  <a:lnTo>
                    <a:pt x="7804" y="1339"/>
                  </a:lnTo>
                  <a:lnTo>
                    <a:pt x="9144" y="4572"/>
                  </a:lnTo>
                  <a:lnTo>
                    <a:pt x="7804" y="7804"/>
                  </a:lnTo>
                  <a:lnTo>
                    <a:pt x="4572" y="9144"/>
                  </a:lnTo>
                  <a:lnTo>
                    <a:pt x="1339" y="7804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62172" y="5766815"/>
              <a:ext cx="1969135" cy="437515"/>
            </a:xfrm>
            <a:custGeom>
              <a:avLst/>
              <a:gdLst/>
              <a:ahLst/>
              <a:cxnLst/>
              <a:rect l="l" t="t" r="r" b="b"/>
              <a:pathLst>
                <a:path w="1969135" h="437514">
                  <a:moveTo>
                    <a:pt x="0" y="0"/>
                  </a:moveTo>
                  <a:lnTo>
                    <a:pt x="0" y="437388"/>
                  </a:lnTo>
                </a:path>
                <a:path w="1969135" h="437514">
                  <a:moveTo>
                    <a:pt x="655319" y="0"/>
                  </a:moveTo>
                  <a:lnTo>
                    <a:pt x="655319" y="437388"/>
                  </a:lnTo>
                </a:path>
                <a:path w="1969135" h="437514">
                  <a:moveTo>
                    <a:pt x="1312164" y="0"/>
                  </a:moveTo>
                  <a:lnTo>
                    <a:pt x="1312164" y="437388"/>
                  </a:lnTo>
                </a:path>
                <a:path w="1969135" h="437514">
                  <a:moveTo>
                    <a:pt x="1969007" y="0"/>
                  </a:moveTo>
                  <a:lnTo>
                    <a:pt x="1969007" y="4373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299840" y="6231737"/>
            <a:ext cx="17786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290" algn="l"/>
                <a:tab pos="132651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1.1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5" dirty="0">
                <a:latin typeface="Microsoft Sans Serif"/>
                <a:cs typeface="Microsoft Sans Serif"/>
              </a:rPr>
              <a:t>1.2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0" dirty="0">
                <a:latin typeface="Microsoft Sans Serif"/>
                <a:cs typeface="Microsoft Sans Serif"/>
              </a:rPr>
              <a:t>1.1</a:t>
            </a:r>
            <a:r>
              <a:rPr sz="2000" b="1" spc="-20" dirty="0">
                <a:latin typeface="Arial"/>
                <a:cs typeface="Arial"/>
              </a:rPr>
              <a:t>´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74690" y="6231737"/>
            <a:ext cx="46418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Microsoft Sans Serif"/>
                <a:cs typeface="Microsoft Sans Serif"/>
              </a:rPr>
              <a:t>1.2</a:t>
            </a:r>
            <a:r>
              <a:rPr sz="2000" b="1" spc="-20" dirty="0">
                <a:latin typeface="Arial"/>
                <a:cs typeface="Arial"/>
              </a:rPr>
              <a:t>´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590040"/>
            <a:chOff x="131063" y="0"/>
            <a:chExt cx="9013190" cy="15900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467868"/>
              <a:ext cx="4661916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4266"/>
            <a:ext cx="4025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Поток</a:t>
            </a:r>
            <a:r>
              <a:rPr sz="4000" b="1" spc="-23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объектов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1507591"/>
            <a:ext cx="8006715" cy="13976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Стрелка,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изображающая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666699"/>
                </a:solidFill>
                <a:latin typeface="Microsoft Sans Serif"/>
                <a:cs typeface="Microsoft Sans Serif"/>
              </a:rPr>
              <a:t>поток</a:t>
            </a:r>
            <a:r>
              <a:rPr sz="2000" spc="-3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666699"/>
                </a:solidFill>
                <a:latin typeface="Microsoft Sans Serif"/>
                <a:cs typeface="Microsoft Sans Serif"/>
              </a:rPr>
              <a:t>объектов</a:t>
            </a:r>
            <a:r>
              <a:rPr sz="2000" spc="-6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-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Object</a:t>
            </a:r>
            <a:r>
              <a:rPr sz="2000" i="1" spc="-90" dirty="0">
                <a:latin typeface="Arial"/>
                <a:cs typeface="Arial"/>
              </a:rPr>
              <a:t> </a:t>
            </a:r>
            <a:r>
              <a:rPr sz="2000" i="1" spc="-20" dirty="0">
                <a:latin typeface="Arial"/>
                <a:cs typeface="Arial"/>
              </a:rPr>
              <a:t>Flow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6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Применяется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описания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того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факта,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объект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используется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двух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более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единицах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работ,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например,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когда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объект </a:t>
            </a:r>
            <a:r>
              <a:rPr sz="2000" spc="-20" dirty="0">
                <a:latin typeface="Microsoft Sans Serif"/>
                <a:cs typeface="Microsoft Sans Serif"/>
              </a:rPr>
              <a:t>порождается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одной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используется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другой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57369" y="3560274"/>
            <a:ext cx="2937510" cy="1880235"/>
            <a:chOff x="1257369" y="3560274"/>
            <a:chExt cx="2937510" cy="18802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1670" y="3680817"/>
              <a:ext cx="2812895" cy="175965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68799" y="3571704"/>
              <a:ext cx="2802890" cy="1736725"/>
            </a:xfrm>
            <a:custGeom>
              <a:avLst/>
              <a:gdLst/>
              <a:ahLst/>
              <a:cxnLst/>
              <a:rect l="l" t="t" r="r" b="b"/>
              <a:pathLst>
                <a:path w="2802890" h="1736725">
                  <a:moveTo>
                    <a:pt x="0" y="1736372"/>
                  </a:moveTo>
                  <a:lnTo>
                    <a:pt x="2802355" y="1736372"/>
                  </a:lnTo>
                  <a:lnTo>
                    <a:pt x="2802355" y="63"/>
                  </a:lnTo>
                  <a:lnTo>
                    <a:pt x="0" y="63"/>
                  </a:lnTo>
                  <a:lnTo>
                    <a:pt x="0" y="1736372"/>
                  </a:lnTo>
                  <a:close/>
                </a:path>
                <a:path w="2802890" h="1736725">
                  <a:moveTo>
                    <a:pt x="1407024" y="1450814"/>
                  </a:moveTo>
                  <a:lnTo>
                    <a:pt x="1407024" y="1736372"/>
                  </a:lnTo>
                </a:path>
                <a:path w="2802890" h="1736725">
                  <a:moveTo>
                    <a:pt x="0" y="109634"/>
                  </a:moveTo>
                  <a:lnTo>
                    <a:pt x="112870" y="0"/>
                  </a:lnTo>
                </a:path>
              </a:pathLst>
            </a:custGeom>
            <a:ln w="22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68799" y="5022518"/>
            <a:ext cx="1407160" cy="285750"/>
          </a:xfrm>
          <a:prstGeom prst="rect">
            <a:avLst/>
          </a:prstGeom>
          <a:ln w="22788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470"/>
              </a:spcBef>
            </a:pPr>
            <a:r>
              <a:rPr sz="1350" spc="-25" dirty="0">
                <a:latin typeface="Microsoft Sans Serif"/>
                <a:cs typeface="Microsoft Sans Serif"/>
              </a:rPr>
              <a:t>1.1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8799" y="3571767"/>
            <a:ext cx="2802890" cy="1450975"/>
          </a:xfrm>
          <a:prstGeom prst="rect">
            <a:avLst/>
          </a:prstGeom>
          <a:ln w="2236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43915" marR="1008380" algn="ctr">
              <a:lnSpc>
                <a:spcPct val="117400"/>
              </a:lnSpc>
              <a:spcBef>
                <a:spcPts val="1055"/>
              </a:spcBef>
            </a:pPr>
            <a:r>
              <a:rPr sz="1350" spc="40" dirty="0">
                <a:latin typeface="Microsoft Sans Serif"/>
                <a:cs typeface="Microsoft Sans Serif"/>
              </a:rPr>
              <a:t>Получение </a:t>
            </a:r>
            <a:r>
              <a:rPr sz="1350" spc="-10" dirty="0">
                <a:latin typeface="Microsoft Sans Serif"/>
                <a:cs typeface="Microsoft Sans Serif"/>
              </a:rPr>
              <a:t>счета</a:t>
            </a:r>
            <a:endParaRPr sz="1350">
              <a:latin typeface="Microsoft Sans Serif"/>
              <a:cs typeface="Microsoft Sans Serif"/>
            </a:endParaRPr>
          </a:p>
          <a:p>
            <a:pPr marR="153670" algn="ctr">
              <a:lnSpc>
                <a:spcPct val="100000"/>
              </a:lnSpc>
              <a:spcBef>
                <a:spcPts val="290"/>
              </a:spcBef>
            </a:pPr>
            <a:r>
              <a:rPr sz="1350" spc="75" dirty="0">
                <a:latin typeface="Microsoft Sans Serif"/>
                <a:cs typeface="Microsoft Sans Serif"/>
              </a:rPr>
              <a:t>на</a:t>
            </a:r>
            <a:r>
              <a:rPr sz="1350" spc="10" dirty="0">
                <a:latin typeface="Microsoft Sans Serif"/>
                <a:cs typeface="Microsoft Sans Serif"/>
              </a:rPr>
              <a:t> </a:t>
            </a:r>
            <a:r>
              <a:rPr sz="1350" spc="55" dirty="0">
                <a:latin typeface="Microsoft Sans Serif"/>
                <a:cs typeface="Microsoft Sans Serif"/>
              </a:rPr>
              <a:t>оплату</a:t>
            </a:r>
            <a:r>
              <a:rPr sz="1350" spc="275" dirty="0">
                <a:latin typeface="Microsoft Sans Serif"/>
                <a:cs typeface="Microsoft Sans Serif"/>
              </a:rPr>
              <a:t> </a:t>
            </a:r>
            <a:r>
              <a:rPr sz="1350" spc="-20" dirty="0">
                <a:latin typeface="Microsoft Sans Serif"/>
                <a:cs typeface="Microsoft Sans Serif"/>
              </a:rPr>
              <a:t>услуг</a:t>
            </a:r>
            <a:endParaRPr sz="135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7334" y="3680817"/>
            <a:ext cx="2757464" cy="1814800"/>
          </a:xfrm>
          <a:prstGeom prst="rect">
            <a:avLst/>
          </a:prstGeom>
        </p:spPr>
      </p:pic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083807" y="3560577"/>
          <a:ext cx="2844800" cy="179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558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495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50" spc="40" dirty="0">
                          <a:latin typeface="Microsoft Sans Serif"/>
                          <a:cs typeface="Microsoft Sans Serif"/>
                        </a:rPr>
                        <a:t>Оплата</a:t>
                      </a:r>
                      <a:endParaRPr sz="13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115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350" spc="-25" dirty="0">
                          <a:latin typeface="Microsoft Sans Serif"/>
                          <a:cs typeface="Microsoft Sans Serif"/>
                        </a:rPr>
                        <a:t>1.2</a:t>
                      </a:r>
                      <a:endParaRPr sz="13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05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5094997" y="3571704"/>
            <a:ext cx="112395" cy="109855"/>
          </a:xfrm>
          <a:custGeom>
            <a:avLst/>
            <a:gdLst/>
            <a:ahLst/>
            <a:cxnLst/>
            <a:rect l="l" t="t" r="r" b="b"/>
            <a:pathLst>
              <a:path w="112395" h="109854">
                <a:moveTo>
                  <a:pt x="0" y="109634"/>
                </a:moveTo>
                <a:lnTo>
                  <a:pt x="112337" y="0"/>
                </a:lnTo>
              </a:path>
            </a:pathLst>
          </a:custGeom>
          <a:ln w="224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4090035" y="4245526"/>
            <a:ext cx="1018540" cy="99060"/>
            <a:chOff x="4090035" y="4245526"/>
            <a:chExt cx="1018540" cy="99060"/>
          </a:xfrm>
        </p:grpSpPr>
        <p:sp>
          <p:nvSpPr>
            <p:cNvPr id="22" name="object 22"/>
            <p:cNvSpPr/>
            <p:nvPr/>
          </p:nvSpPr>
          <p:spPr>
            <a:xfrm>
              <a:off x="4090035" y="4294978"/>
              <a:ext cx="877569" cy="0"/>
            </a:xfrm>
            <a:custGeom>
              <a:avLst/>
              <a:gdLst/>
              <a:ahLst/>
              <a:cxnLst/>
              <a:rect l="l" t="t" r="r" b="b"/>
              <a:pathLst>
                <a:path w="877570">
                  <a:moveTo>
                    <a:pt x="0" y="0"/>
                  </a:moveTo>
                  <a:lnTo>
                    <a:pt x="877443" y="0"/>
                  </a:lnTo>
                </a:path>
              </a:pathLst>
            </a:custGeom>
            <a:ln w="108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9672" y="4245526"/>
              <a:ext cx="258602" cy="98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63064"/>
            <a:chOff x="131063" y="0"/>
            <a:chExt cx="9013190" cy="166306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541019"/>
              <a:ext cx="7331964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76402"/>
            <a:ext cx="6696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Перекрестки</a:t>
            </a:r>
            <a:r>
              <a:rPr sz="4000" b="1" spc="-204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(соединения)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1510030"/>
            <a:ext cx="7994650" cy="3623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Используются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отображения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66699"/>
                </a:solidFill>
                <a:latin typeface="Microsoft Sans Serif"/>
                <a:cs typeface="Microsoft Sans Serif"/>
              </a:rPr>
              <a:t>логики</a:t>
            </a:r>
            <a:r>
              <a:rPr sz="2000" spc="-65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666699"/>
                </a:solidFill>
                <a:latin typeface="Microsoft Sans Serif"/>
                <a:cs typeface="Microsoft Sans Serif"/>
              </a:rPr>
              <a:t>взаимодействия</a:t>
            </a:r>
            <a:r>
              <a:rPr sz="2000" spc="-7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стрелок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слиянии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i="1" spc="-10" dirty="0">
                <a:latin typeface="Arial"/>
                <a:cs typeface="Arial"/>
              </a:rPr>
              <a:t>разветвлении</a:t>
            </a:r>
            <a:r>
              <a:rPr sz="2000" spc="-10" dirty="0">
                <a:latin typeface="Microsoft Sans Serif"/>
                <a:cs typeface="Microsoft Sans Serif"/>
              </a:rPr>
              <a:t>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отображения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множества </a:t>
            </a:r>
            <a:r>
              <a:rPr sz="2000" dirty="0">
                <a:latin typeface="Microsoft Sans Serif"/>
                <a:cs typeface="Microsoft Sans Serif"/>
              </a:rPr>
              <a:t>событий,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которые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могут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должны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быть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завершены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перед </a:t>
            </a:r>
            <a:r>
              <a:rPr sz="2000" dirty="0">
                <a:latin typeface="Microsoft Sans Serif"/>
                <a:cs typeface="Microsoft Sans Serif"/>
              </a:rPr>
              <a:t>началом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следующей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работы.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Различают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перекрестки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solidFill>
                  <a:srgbClr val="666699"/>
                </a:solidFill>
                <a:latin typeface="Arial"/>
                <a:cs typeface="Arial"/>
              </a:rPr>
              <a:t>слияния</a:t>
            </a:r>
            <a:r>
              <a:rPr sz="2000" i="1" spc="-6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i="1" spc="-20" dirty="0">
                <a:solidFill>
                  <a:srgbClr val="666699"/>
                </a:solidFill>
                <a:latin typeface="Arial"/>
                <a:cs typeface="Arial"/>
              </a:rPr>
              <a:t>разветвления</a:t>
            </a:r>
            <a:r>
              <a:rPr sz="2000" i="1" spc="-3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стрелок.</a:t>
            </a:r>
            <a:endParaRPr sz="2000">
              <a:latin typeface="Microsoft Sans Serif"/>
              <a:cs typeface="Microsoft Sans Serif"/>
            </a:endParaRPr>
          </a:p>
          <a:p>
            <a:pPr marL="355600" marR="384175" indent="-343535">
              <a:lnSpc>
                <a:spcPct val="100000"/>
              </a:lnSpc>
              <a:spcBef>
                <a:spcPts val="48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Перекрестки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не</a:t>
            </a:r>
            <a:r>
              <a:rPr sz="20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могут</a:t>
            </a:r>
            <a:r>
              <a:rPr sz="2000" u="sng" spc="-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быть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одновременно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использованы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для </a:t>
            </a:r>
            <a:r>
              <a:rPr sz="2000" dirty="0">
                <a:latin typeface="Microsoft Sans Serif"/>
                <a:cs typeface="Microsoft Sans Serif"/>
              </a:rPr>
              <a:t>слияния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разветвления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стрелок.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Все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перекрестки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диаграммах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нумеруются</a:t>
            </a:r>
            <a:r>
              <a:rPr sz="2000" spc="-20" dirty="0">
                <a:latin typeface="Microsoft Sans Serif"/>
                <a:cs typeface="Microsoft Sans Serif"/>
              </a:rPr>
              <a:t>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каждый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номер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имеет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префикс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b="1" spc="-25" dirty="0">
                <a:solidFill>
                  <a:srgbClr val="666699"/>
                </a:solidFill>
                <a:latin typeface="Arial"/>
                <a:cs typeface="Arial"/>
              </a:rPr>
              <a:t>J</a:t>
            </a:r>
            <a:r>
              <a:rPr sz="2000" spc="-25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355600" marR="364490" indent="-343535">
              <a:lnSpc>
                <a:spcPct val="100000"/>
              </a:lnSpc>
              <a:spcBef>
                <a:spcPts val="484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отличие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других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методологий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(IDEF0,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DFD)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стрелки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могут </a:t>
            </a:r>
            <a:r>
              <a:rPr sz="2000" dirty="0">
                <a:latin typeface="Microsoft Sans Serif"/>
                <a:cs typeface="Microsoft Sans Serif"/>
              </a:rPr>
              <a:t>сливаться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разветвляться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только</a:t>
            </a:r>
            <a:r>
              <a:rPr sz="2000" u="sng" spc="-4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через</a:t>
            </a:r>
            <a:r>
              <a:rPr sz="2000" u="sng" spc="-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перекрестки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26235"/>
            <a:chOff x="131063" y="0"/>
            <a:chExt cx="9013190" cy="16262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504444"/>
              <a:ext cx="5568696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39825"/>
            <a:ext cx="49314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Типы</a:t>
            </a:r>
            <a:r>
              <a:rPr sz="4000" b="1" spc="-254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перекрестков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20675" y="1543113"/>
          <a:ext cx="8735060" cy="4745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7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3745">
                <a:tc>
                  <a:txBody>
                    <a:bodyPr/>
                    <a:lstStyle/>
                    <a:p>
                      <a:pPr marL="262255" marR="120014" indent="-1371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latin typeface="Arial"/>
                          <a:cs typeface="Arial"/>
                        </a:rPr>
                        <a:t>Обозна- чение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1009" marR="137795" indent="-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Наименов </a:t>
                      </a:r>
                      <a:r>
                        <a:rPr sz="2000" b="1" spc="-20" dirty="0">
                          <a:latin typeface="Times New Roman"/>
                          <a:cs typeface="Times New Roman"/>
                        </a:rPr>
                        <a:t>ание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2434" marR="422909" indent="501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Смысл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20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случае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слияния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стрелок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765" marR="271780" indent="3473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Смысл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20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случае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разветвления</a:t>
                      </a:r>
                      <a:r>
                        <a:rPr sz="20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стрелок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435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Асинхрон- </a:t>
                      </a:r>
                      <a:r>
                        <a:rPr sz="2000" i="1" dirty="0">
                          <a:latin typeface="Arial"/>
                          <a:cs typeface="Arial"/>
                        </a:rPr>
                        <a:t>ное</a:t>
                      </a:r>
                      <a:r>
                        <a:rPr sz="2000" i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25" dirty="0">
                          <a:latin typeface="Arial"/>
                          <a:cs typeface="Arial"/>
                        </a:rPr>
                        <a:t>«И»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1048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Все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предшествующие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процессы</a:t>
                      </a:r>
                      <a:r>
                        <a:rPr sz="20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должны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быть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завершены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Все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последующие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процессы</a:t>
                      </a:r>
                      <a:r>
                        <a:rPr sz="2000" spc="-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должны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быть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запущены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Синхрон-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i="1" dirty="0">
                          <a:latin typeface="Arial"/>
                          <a:cs typeface="Arial"/>
                        </a:rPr>
                        <a:t>ное</a:t>
                      </a:r>
                      <a:r>
                        <a:rPr sz="2000" i="1" spc="-25" dirty="0">
                          <a:latin typeface="Arial"/>
                          <a:cs typeface="Arial"/>
                        </a:rPr>
                        <a:t> «И»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1048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Все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предшествующие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процессы</a:t>
                      </a:r>
                      <a:r>
                        <a:rPr sz="20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должны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быть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завершены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одновременно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Все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последующие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процессы</a:t>
                      </a:r>
                      <a:r>
                        <a:rPr sz="20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запускаются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одновременно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435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Асинхрон- </a:t>
                      </a:r>
                      <a:r>
                        <a:rPr sz="2000" i="1" spc="-25" dirty="0">
                          <a:latin typeface="Arial"/>
                          <a:cs typeface="Arial"/>
                        </a:rPr>
                        <a:t>ное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«ИЛИ»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219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Один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или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несколько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предшествующих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процессов</a:t>
                      </a:r>
                      <a:r>
                        <a:rPr sz="20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должны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быть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завершены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3321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Один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или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несколько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следующих</a:t>
                      </a:r>
                      <a:r>
                        <a:rPr sz="20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процессов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должны</a:t>
                      </a:r>
                      <a:r>
                        <a:rPr sz="20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быть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запущены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123" y="2457588"/>
            <a:ext cx="615848" cy="6830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4970" y="3883761"/>
            <a:ext cx="717005" cy="6339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3885" y="5252313"/>
            <a:ext cx="564849" cy="633983"/>
          </a:xfrm>
          <a:prstGeom prst="rect">
            <a:avLst/>
          </a:prstGeom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346" y="870746"/>
            <a:ext cx="4911875" cy="50379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712088"/>
            <a:ext cx="49314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Типы</a:t>
            </a:r>
            <a:r>
              <a:rPr sz="4000" b="1" spc="-254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перекрестков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4305" y="2654807"/>
            <a:ext cx="539634" cy="56946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6536" y="4307982"/>
            <a:ext cx="551383" cy="547847"/>
          </a:xfrm>
          <a:prstGeom prst="rect">
            <a:avLst/>
          </a:prstGeom>
        </p:spPr>
      </p:pic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54025" y="1685988"/>
          <a:ext cx="8335009" cy="4070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7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4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8820">
                <a:tc>
                  <a:txBody>
                    <a:bodyPr/>
                    <a:lstStyle/>
                    <a:p>
                      <a:pPr marL="233679" marR="90805" indent="-1371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latin typeface="Arial"/>
                          <a:cs typeface="Arial"/>
                        </a:rPr>
                        <a:t>Обозна- чение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7355" marR="103505" indent="-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Наименов </a:t>
                      </a:r>
                      <a:r>
                        <a:rPr sz="2000" b="1" spc="-20" dirty="0">
                          <a:latin typeface="Times New Roman"/>
                          <a:cs typeface="Times New Roman"/>
                        </a:rPr>
                        <a:t>ание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6395" marR="358775" indent="501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Смысл</a:t>
                      </a:r>
                      <a:r>
                        <a:rPr sz="20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20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случае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слияния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стрелок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8279" marR="198755" indent="3473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Смысл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20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случае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разветвления</a:t>
                      </a:r>
                      <a:r>
                        <a:rPr sz="20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стрелок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43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155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Синхронн </a:t>
                      </a:r>
                      <a:r>
                        <a:rPr sz="2000" i="1" dirty="0">
                          <a:latin typeface="Arial"/>
                          <a:cs typeface="Arial"/>
                        </a:rPr>
                        <a:t>ое</a:t>
                      </a:r>
                      <a:r>
                        <a:rPr sz="2000" i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10" dirty="0">
                          <a:latin typeface="Arial"/>
                          <a:cs typeface="Arial"/>
                        </a:rPr>
                        <a:t>«ИЛИ»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 marR="1917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Один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или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несколько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предшествующих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процессов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должны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быть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завершены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 marR="1892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Один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или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несколько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следующих</a:t>
                      </a:r>
                      <a:r>
                        <a:rPr sz="20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процессов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должны</a:t>
                      </a:r>
                      <a:r>
                        <a:rPr sz="2000" spc="-114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быть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запущены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2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одновременно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одновременно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504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Эксклюзи </a:t>
                      </a:r>
                      <a:r>
                        <a:rPr sz="2000" i="1" spc="-20" dirty="0">
                          <a:latin typeface="Arial"/>
                          <a:cs typeface="Arial"/>
                        </a:rPr>
                        <a:t>вное </a:t>
                      </a:r>
                      <a:r>
                        <a:rPr sz="2000" i="1" spc="-10" dirty="0">
                          <a:latin typeface="Arial"/>
                          <a:cs typeface="Arial"/>
                        </a:rPr>
                        <a:t>(исключа ющее)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i="1" spc="-10" dirty="0">
                          <a:latin typeface="Arial"/>
                          <a:cs typeface="Arial"/>
                        </a:rPr>
                        <a:t>«ИЛИ»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857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40" dirty="0">
                          <a:latin typeface="Microsoft Sans Serif"/>
                          <a:cs typeface="Microsoft Sans Serif"/>
                        </a:rPr>
                        <a:t>Только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один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предшествующий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процесс</a:t>
                      </a:r>
                      <a:r>
                        <a:rPr sz="20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должен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быть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завершен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40" dirty="0">
                          <a:latin typeface="Microsoft Sans Serif"/>
                          <a:cs typeface="Microsoft Sans Serif"/>
                        </a:rPr>
                        <a:t>Только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один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следующий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процесс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запускается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1626235"/>
            <a:chOff x="0" y="0"/>
            <a:chExt cx="9144000" cy="16262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6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20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04444"/>
              <a:ext cx="8833105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1691" y="639825"/>
            <a:ext cx="8272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Правила</a:t>
            </a:r>
            <a:r>
              <a:rPr sz="4000" b="1" spc="-22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создания</a:t>
            </a:r>
            <a:r>
              <a:rPr sz="4000" b="1" spc="-22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перекрестков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65" y="1654251"/>
            <a:ext cx="7463790" cy="1626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100" indent="-2794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21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Каждому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перекрестку</a:t>
            </a:r>
            <a:r>
              <a:rPr sz="2000" i="1" spc="-10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для</a:t>
            </a:r>
            <a:r>
              <a:rPr sz="2000" i="1" spc="-9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слияния</a:t>
            </a:r>
            <a:r>
              <a:rPr sz="2000" i="1" spc="-105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должен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предшествовать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перекресток</a:t>
            </a:r>
            <a:r>
              <a:rPr sz="2000" i="1" spc="-7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для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разветвления</a:t>
            </a:r>
            <a:r>
              <a:rPr sz="2000" spc="-1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292735" marR="640080" indent="-280035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AutoNum type="arabicPeriod" startAt="2"/>
              <a:tabLst>
                <a:tab pos="355600" algn="l"/>
              </a:tabLst>
            </a:pPr>
            <a:r>
              <a:rPr sz="2000" spc="-25" dirty="0">
                <a:solidFill>
                  <a:srgbClr val="666699"/>
                </a:solidFill>
                <a:latin typeface="Microsoft Sans Serif"/>
                <a:cs typeface="Microsoft Sans Serif"/>
              </a:rPr>
              <a:t>Перекресток</a:t>
            </a:r>
            <a:r>
              <a:rPr sz="2000" spc="-5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66699"/>
                </a:solidFill>
                <a:latin typeface="Microsoft Sans Serif"/>
                <a:cs typeface="Microsoft Sans Serif"/>
              </a:rPr>
              <a:t>для</a:t>
            </a:r>
            <a:r>
              <a:rPr sz="2000" spc="-25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66699"/>
                </a:solidFill>
                <a:latin typeface="Microsoft Sans Serif"/>
                <a:cs typeface="Microsoft Sans Serif"/>
              </a:rPr>
              <a:t>слияния</a:t>
            </a:r>
            <a:r>
              <a:rPr sz="2000" spc="-4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66699"/>
                </a:solidFill>
                <a:latin typeface="Microsoft Sans Serif"/>
                <a:cs typeface="Microsoft Sans Serif"/>
              </a:rPr>
              <a:t>«И»</a:t>
            </a:r>
            <a:r>
              <a:rPr sz="2000" spc="-3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может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следовать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 	</a:t>
            </a:r>
            <a:r>
              <a:rPr sz="2000" spc="-30" dirty="0">
                <a:latin typeface="Microsoft Sans Serif"/>
                <a:cs typeface="Microsoft Sans Serif"/>
              </a:rPr>
              <a:t>перекрестком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разветвления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типа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синхронного</a:t>
            </a:r>
            <a:r>
              <a:rPr sz="2000" spc="-25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или 	</a:t>
            </a:r>
            <a:r>
              <a:rPr sz="20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асинхронного</a:t>
            </a:r>
            <a:r>
              <a:rPr sz="2000" spc="-75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«ИЛИ»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1548" y="4305060"/>
            <a:ext cx="1736089" cy="890269"/>
            <a:chOff x="511548" y="4305060"/>
            <a:chExt cx="1736089" cy="890269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216" y="4426051"/>
              <a:ext cx="1617010" cy="76885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2661" y="4316172"/>
              <a:ext cx="1606550" cy="747395"/>
            </a:xfrm>
            <a:custGeom>
              <a:avLst/>
              <a:gdLst/>
              <a:ahLst/>
              <a:cxnLst/>
              <a:rect l="l" t="t" r="r" b="b"/>
              <a:pathLst>
                <a:path w="1606550" h="747395">
                  <a:moveTo>
                    <a:pt x="0" y="747006"/>
                  </a:moveTo>
                  <a:lnTo>
                    <a:pt x="1606206" y="747006"/>
                  </a:lnTo>
                  <a:lnTo>
                    <a:pt x="1606206" y="0"/>
                  </a:lnTo>
                  <a:lnTo>
                    <a:pt x="0" y="0"/>
                  </a:lnTo>
                  <a:lnTo>
                    <a:pt x="0" y="747006"/>
                  </a:lnTo>
                  <a:close/>
                </a:path>
                <a:path w="1606550" h="747395">
                  <a:moveTo>
                    <a:pt x="0" y="460893"/>
                  </a:moveTo>
                  <a:lnTo>
                    <a:pt x="1595381" y="460893"/>
                  </a:lnTo>
                </a:path>
                <a:path w="1606550" h="747395">
                  <a:moveTo>
                    <a:pt x="808505" y="460893"/>
                  </a:moveTo>
                  <a:lnTo>
                    <a:pt x="808505" y="747006"/>
                  </a:lnTo>
                </a:path>
                <a:path w="1606550" h="747395">
                  <a:moveTo>
                    <a:pt x="0" y="109401"/>
                  </a:moveTo>
                  <a:lnTo>
                    <a:pt x="107554" y="0"/>
                  </a:lnTo>
                </a:path>
              </a:pathLst>
            </a:custGeom>
            <a:ln w="21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2661" y="4777066"/>
            <a:ext cx="808990" cy="286385"/>
          </a:xfrm>
          <a:prstGeom prst="rect">
            <a:avLst/>
          </a:prstGeom>
          <a:ln w="21614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465"/>
              </a:spcBef>
            </a:pPr>
            <a:r>
              <a:rPr sz="1350" spc="-10" dirty="0">
                <a:latin typeface="Microsoft Sans Serif"/>
                <a:cs typeface="Microsoft Sans Serif"/>
              </a:rPr>
              <a:t>2.1.5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53081" y="3480623"/>
            <a:ext cx="1736089" cy="890905"/>
            <a:chOff x="3853081" y="3480623"/>
            <a:chExt cx="1736089" cy="89090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2233" y="3602090"/>
              <a:ext cx="1616588" cy="7688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864194" y="3491735"/>
              <a:ext cx="1606550" cy="747395"/>
            </a:xfrm>
            <a:custGeom>
              <a:avLst/>
              <a:gdLst/>
              <a:ahLst/>
              <a:cxnLst/>
              <a:rect l="l" t="t" r="r" b="b"/>
              <a:pathLst>
                <a:path w="1606550" h="747395">
                  <a:moveTo>
                    <a:pt x="0" y="747092"/>
                  </a:moveTo>
                  <a:lnTo>
                    <a:pt x="1606206" y="747092"/>
                  </a:lnTo>
                  <a:lnTo>
                    <a:pt x="1606206" y="85"/>
                  </a:lnTo>
                  <a:lnTo>
                    <a:pt x="0" y="85"/>
                  </a:lnTo>
                  <a:lnTo>
                    <a:pt x="0" y="747092"/>
                  </a:lnTo>
                  <a:close/>
                </a:path>
                <a:path w="1606550" h="747395">
                  <a:moveTo>
                    <a:pt x="0" y="461622"/>
                  </a:moveTo>
                  <a:lnTo>
                    <a:pt x="1595528" y="461622"/>
                  </a:lnTo>
                </a:path>
                <a:path w="1606550" h="747395">
                  <a:moveTo>
                    <a:pt x="808505" y="461622"/>
                  </a:moveTo>
                  <a:lnTo>
                    <a:pt x="808505" y="747092"/>
                  </a:lnTo>
                </a:path>
                <a:path w="1606550" h="747395">
                  <a:moveTo>
                    <a:pt x="0" y="110216"/>
                  </a:moveTo>
                  <a:lnTo>
                    <a:pt x="108039" y="0"/>
                  </a:lnTo>
                </a:path>
              </a:pathLst>
            </a:custGeom>
            <a:ln w="21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64194" y="3953358"/>
            <a:ext cx="808990" cy="285750"/>
          </a:xfrm>
          <a:prstGeom prst="rect">
            <a:avLst/>
          </a:prstGeom>
          <a:ln w="21614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465"/>
              </a:spcBef>
            </a:pPr>
            <a:r>
              <a:rPr sz="1350" spc="-10" dirty="0">
                <a:latin typeface="Microsoft Sans Serif"/>
                <a:cs typeface="Microsoft Sans Serif"/>
              </a:rPr>
              <a:t>2.1.6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53081" y="5238804"/>
            <a:ext cx="1736089" cy="855980"/>
            <a:chOff x="3853081" y="5238804"/>
            <a:chExt cx="1736089" cy="85598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2233" y="5360215"/>
              <a:ext cx="1616588" cy="7342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64194" y="5249917"/>
              <a:ext cx="1606550" cy="747395"/>
            </a:xfrm>
            <a:custGeom>
              <a:avLst/>
              <a:gdLst/>
              <a:ahLst/>
              <a:cxnLst/>
              <a:rect l="l" t="t" r="r" b="b"/>
              <a:pathLst>
                <a:path w="1606550" h="747395">
                  <a:moveTo>
                    <a:pt x="0" y="747006"/>
                  </a:moveTo>
                  <a:lnTo>
                    <a:pt x="1606206" y="747006"/>
                  </a:lnTo>
                  <a:lnTo>
                    <a:pt x="1606206" y="0"/>
                  </a:lnTo>
                  <a:lnTo>
                    <a:pt x="0" y="0"/>
                  </a:lnTo>
                  <a:lnTo>
                    <a:pt x="0" y="747006"/>
                  </a:lnTo>
                  <a:close/>
                </a:path>
                <a:path w="1606550" h="747395">
                  <a:moveTo>
                    <a:pt x="0" y="461545"/>
                  </a:moveTo>
                  <a:lnTo>
                    <a:pt x="1595528" y="461545"/>
                  </a:lnTo>
                </a:path>
                <a:path w="1606550" h="747395">
                  <a:moveTo>
                    <a:pt x="808505" y="461545"/>
                  </a:moveTo>
                  <a:lnTo>
                    <a:pt x="808505" y="747006"/>
                  </a:lnTo>
                </a:path>
                <a:path w="1606550" h="747395">
                  <a:moveTo>
                    <a:pt x="0" y="110032"/>
                  </a:moveTo>
                  <a:lnTo>
                    <a:pt x="108039" y="8"/>
                  </a:lnTo>
                </a:path>
              </a:pathLst>
            </a:custGeom>
            <a:ln w="21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64194" y="5711462"/>
            <a:ext cx="808990" cy="285750"/>
          </a:xfrm>
          <a:prstGeom prst="rect">
            <a:avLst/>
          </a:prstGeom>
          <a:ln w="21614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465"/>
              </a:spcBef>
            </a:pPr>
            <a:r>
              <a:rPr sz="1350" spc="-10" dirty="0">
                <a:latin typeface="Microsoft Sans Serif"/>
                <a:cs typeface="Microsoft Sans Serif"/>
              </a:rPr>
              <a:t>2.1.7</a:t>
            </a:r>
            <a:endParaRPr sz="1350">
              <a:latin typeface="Microsoft Sans Serif"/>
              <a:cs typeface="Microsoft Sans Serif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59747" y="4536254"/>
            <a:ext cx="1617010" cy="768859"/>
          </a:xfrm>
          <a:prstGeom prst="rect">
            <a:avLst/>
          </a:prstGeom>
        </p:spPr>
      </p:pic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7140738" y="4414604"/>
          <a:ext cx="1704339" cy="746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8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00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115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350" spc="-10" dirty="0">
                          <a:latin typeface="Microsoft Sans Serif"/>
                          <a:cs typeface="Microsoft Sans Serif"/>
                        </a:rPr>
                        <a:t>2.1.8</a:t>
                      </a:r>
                      <a:endParaRPr sz="13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0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7151707" y="4425574"/>
            <a:ext cx="108585" cy="110489"/>
          </a:xfrm>
          <a:custGeom>
            <a:avLst/>
            <a:gdLst/>
            <a:ahLst/>
            <a:cxnLst/>
            <a:rect l="l" t="t" r="r" b="b"/>
            <a:pathLst>
              <a:path w="108584" h="110489">
                <a:moveTo>
                  <a:pt x="0" y="110045"/>
                </a:moveTo>
                <a:lnTo>
                  <a:pt x="108039" y="0"/>
                </a:lnTo>
              </a:path>
            </a:pathLst>
          </a:custGeom>
          <a:ln w="21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721511" y="4469806"/>
            <a:ext cx="549910" cy="560070"/>
            <a:chOff x="2721511" y="4469806"/>
            <a:chExt cx="549910" cy="56007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0031" y="4590074"/>
              <a:ext cx="431315" cy="4395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732624" y="4480918"/>
              <a:ext cx="421005" cy="428625"/>
            </a:xfrm>
            <a:custGeom>
              <a:avLst/>
              <a:gdLst/>
              <a:ahLst/>
              <a:cxnLst/>
              <a:rect l="l" t="t" r="r" b="b"/>
              <a:pathLst>
                <a:path w="421005" h="428625">
                  <a:moveTo>
                    <a:pt x="0" y="417514"/>
                  </a:moveTo>
                  <a:lnTo>
                    <a:pt x="420468" y="417514"/>
                  </a:lnTo>
                  <a:lnTo>
                    <a:pt x="420468" y="0"/>
                  </a:lnTo>
                  <a:lnTo>
                    <a:pt x="0" y="0"/>
                  </a:lnTo>
                  <a:lnTo>
                    <a:pt x="0" y="417514"/>
                  </a:lnTo>
                  <a:close/>
                </a:path>
                <a:path w="421005" h="428625">
                  <a:moveTo>
                    <a:pt x="64655" y="10678"/>
                  </a:moveTo>
                  <a:lnTo>
                    <a:pt x="64655" y="428193"/>
                  </a:lnTo>
                </a:path>
              </a:pathLst>
            </a:custGeom>
            <a:ln w="21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849023" y="4440359"/>
            <a:ext cx="564515" cy="81661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950" b="1" spc="-30" dirty="0">
                <a:latin typeface="Times New Roman"/>
                <a:cs typeface="Times New Roman"/>
              </a:rPr>
              <a:t>O</a:t>
            </a:r>
            <a:endParaRPr sz="195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spcBef>
                <a:spcPts val="770"/>
              </a:spcBef>
            </a:pPr>
            <a:r>
              <a:rPr sz="1950" b="1" spc="-25" dirty="0">
                <a:latin typeface="Times New Roman"/>
                <a:cs typeface="Times New Roman"/>
              </a:rPr>
              <a:t>J1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009025" y="4524507"/>
            <a:ext cx="549910" cy="560705"/>
            <a:chOff x="6009025" y="4524507"/>
            <a:chExt cx="549910" cy="560705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8177" y="4645176"/>
              <a:ext cx="430683" cy="43953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020137" y="4535619"/>
              <a:ext cx="421005" cy="428625"/>
            </a:xfrm>
            <a:custGeom>
              <a:avLst/>
              <a:gdLst/>
              <a:ahLst/>
              <a:cxnLst/>
              <a:rect l="l" t="t" r="r" b="b"/>
              <a:pathLst>
                <a:path w="421004" h="428625">
                  <a:moveTo>
                    <a:pt x="0" y="417514"/>
                  </a:moveTo>
                  <a:lnTo>
                    <a:pt x="420468" y="417514"/>
                  </a:lnTo>
                  <a:lnTo>
                    <a:pt x="420468" y="0"/>
                  </a:lnTo>
                  <a:lnTo>
                    <a:pt x="0" y="0"/>
                  </a:lnTo>
                  <a:lnTo>
                    <a:pt x="0" y="417514"/>
                  </a:lnTo>
                  <a:close/>
                </a:path>
                <a:path w="421004" h="428625">
                  <a:moveTo>
                    <a:pt x="64865" y="11321"/>
                  </a:moveTo>
                  <a:lnTo>
                    <a:pt x="64865" y="428193"/>
                  </a:lnTo>
                </a:path>
              </a:pathLst>
            </a:custGeom>
            <a:ln w="21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136958" y="4495661"/>
            <a:ext cx="563880" cy="81661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950" b="1" spc="-35" dirty="0">
                <a:latin typeface="Times New Roman"/>
                <a:cs typeface="Times New Roman"/>
              </a:rPr>
              <a:t>&amp;</a:t>
            </a:r>
            <a:endParaRPr sz="195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  <a:spcBef>
                <a:spcPts val="775"/>
              </a:spcBef>
            </a:pPr>
            <a:r>
              <a:rPr sz="1950" b="1" spc="-25" dirty="0">
                <a:latin typeface="Times New Roman"/>
                <a:cs typeface="Times New Roman"/>
              </a:rPr>
              <a:t>J2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47126" y="3836216"/>
            <a:ext cx="5017770" cy="1868170"/>
            <a:chOff x="2147126" y="3836216"/>
            <a:chExt cx="5017770" cy="1868170"/>
          </a:xfrm>
        </p:grpSpPr>
        <p:sp>
          <p:nvSpPr>
            <p:cNvPr id="37" name="object 37"/>
            <p:cNvSpPr/>
            <p:nvPr/>
          </p:nvSpPr>
          <p:spPr>
            <a:xfrm>
              <a:off x="2147126" y="4654777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>
                  <a:moveTo>
                    <a:pt x="0" y="0"/>
                  </a:moveTo>
                  <a:lnTo>
                    <a:pt x="463137" y="0"/>
                  </a:lnTo>
                </a:path>
              </a:pathLst>
            </a:custGeom>
            <a:ln w="11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5747" y="4605287"/>
              <a:ext cx="129715" cy="9895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418768" y="4577433"/>
              <a:ext cx="54610" cy="44450"/>
            </a:xfrm>
            <a:custGeom>
              <a:avLst/>
              <a:gdLst/>
              <a:ahLst/>
              <a:cxnLst/>
              <a:rect l="l" t="t" r="r" b="b"/>
              <a:pathLst>
                <a:path w="54610" h="44450">
                  <a:moveTo>
                    <a:pt x="0" y="44022"/>
                  </a:moveTo>
                  <a:lnTo>
                    <a:pt x="22139" y="41829"/>
                  </a:lnTo>
                  <a:lnTo>
                    <a:pt x="39224" y="34506"/>
                  </a:lnTo>
                  <a:lnTo>
                    <a:pt x="50228" y="20936"/>
                  </a:lnTo>
                  <a:lnTo>
                    <a:pt x="54124" y="0"/>
                  </a:lnTo>
                </a:path>
              </a:pathLst>
            </a:custGeom>
            <a:ln w="10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71310" y="4654777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458" y="0"/>
                  </a:lnTo>
                </a:path>
              </a:pathLst>
            </a:custGeom>
            <a:ln w="11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18768" y="4709478"/>
              <a:ext cx="65405" cy="55880"/>
            </a:xfrm>
            <a:custGeom>
              <a:avLst/>
              <a:gdLst/>
              <a:ahLst/>
              <a:cxnLst/>
              <a:rect l="l" t="t" r="r" b="b"/>
              <a:pathLst>
                <a:path w="65404" h="55879">
                  <a:moveTo>
                    <a:pt x="54124" y="55322"/>
                  </a:moveTo>
                  <a:lnTo>
                    <a:pt x="64865" y="55322"/>
                  </a:lnTo>
                  <a:lnTo>
                    <a:pt x="59291" y="32620"/>
                  </a:lnTo>
                  <a:lnTo>
                    <a:pt x="44595" y="15165"/>
                  </a:lnTo>
                  <a:lnTo>
                    <a:pt x="23817" y="3958"/>
                  </a:lnTo>
                  <a:lnTo>
                    <a:pt x="0" y="0"/>
                  </a:lnTo>
                </a:path>
              </a:pathLst>
            </a:custGeom>
            <a:ln w="10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71310" y="4709478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458" y="0"/>
                  </a:lnTo>
                </a:path>
              </a:pathLst>
            </a:custGeom>
            <a:ln w="11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9241" y="3836216"/>
              <a:ext cx="318002" cy="990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682751" y="3940535"/>
              <a:ext cx="65405" cy="55244"/>
            </a:xfrm>
            <a:custGeom>
              <a:avLst/>
              <a:gdLst/>
              <a:ahLst/>
              <a:cxnLst/>
              <a:rect l="l" t="t" r="r" b="b"/>
              <a:pathLst>
                <a:path w="65404" h="55245">
                  <a:moveTo>
                    <a:pt x="53914" y="54636"/>
                  </a:moveTo>
                  <a:lnTo>
                    <a:pt x="64865" y="54636"/>
                  </a:lnTo>
                  <a:lnTo>
                    <a:pt x="59291" y="32304"/>
                  </a:lnTo>
                  <a:lnTo>
                    <a:pt x="44595" y="15055"/>
                  </a:lnTo>
                  <a:lnTo>
                    <a:pt x="23817" y="3938"/>
                  </a:lnTo>
                  <a:lnTo>
                    <a:pt x="0" y="0"/>
                  </a:lnTo>
                </a:path>
              </a:pathLst>
            </a:custGeom>
            <a:ln w="109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88786" y="3940535"/>
              <a:ext cx="194310" cy="0"/>
            </a:xfrm>
            <a:custGeom>
              <a:avLst/>
              <a:gdLst/>
              <a:ahLst/>
              <a:cxnLst/>
              <a:rect l="l" t="t" r="r" b="b"/>
              <a:pathLst>
                <a:path w="194310">
                  <a:moveTo>
                    <a:pt x="0" y="0"/>
                  </a:moveTo>
                  <a:lnTo>
                    <a:pt x="193965" y="0"/>
                  </a:lnTo>
                </a:path>
              </a:pathLst>
            </a:custGeom>
            <a:ln w="11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78172" y="3880394"/>
              <a:ext cx="75789" cy="6560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494375" y="3962471"/>
              <a:ext cx="0" cy="626745"/>
            </a:xfrm>
            <a:custGeom>
              <a:avLst/>
              <a:gdLst/>
              <a:ahLst/>
              <a:cxnLst/>
              <a:rect l="l" t="t" r="r" b="b"/>
              <a:pathLst>
                <a:path h="626745">
                  <a:moveTo>
                    <a:pt x="0" y="626282"/>
                  </a:moveTo>
                  <a:lnTo>
                    <a:pt x="0" y="0"/>
                  </a:lnTo>
                </a:path>
              </a:pathLst>
            </a:custGeom>
            <a:ln w="108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59241" y="5593741"/>
              <a:ext cx="318002" cy="989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682751" y="5621230"/>
              <a:ext cx="53975" cy="44450"/>
            </a:xfrm>
            <a:custGeom>
              <a:avLst/>
              <a:gdLst/>
              <a:ahLst/>
              <a:cxnLst/>
              <a:rect l="l" t="t" r="r" b="b"/>
              <a:pathLst>
                <a:path w="53975" h="44450">
                  <a:moveTo>
                    <a:pt x="0" y="44000"/>
                  </a:moveTo>
                  <a:lnTo>
                    <a:pt x="22106" y="41811"/>
                  </a:lnTo>
                  <a:lnTo>
                    <a:pt x="39119" y="34496"/>
                  </a:lnTo>
                  <a:lnTo>
                    <a:pt x="50051" y="20932"/>
                  </a:lnTo>
                  <a:lnTo>
                    <a:pt x="53914" y="0"/>
                  </a:lnTo>
                </a:path>
              </a:pathLst>
            </a:custGeom>
            <a:ln w="10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488786" y="5698553"/>
              <a:ext cx="194310" cy="0"/>
            </a:xfrm>
            <a:custGeom>
              <a:avLst/>
              <a:gdLst/>
              <a:ahLst/>
              <a:cxnLst/>
              <a:rect l="l" t="t" r="r" b="b"/>
              <a:pathLst>
                <a:path w="194310">
                  <a:moveTo>
                    <a:pt x="0" y="0"/>
                  </a:moveTo>
                  <a:lnTo>
                    <a:pt x="193965" y="0"/>
                  </a:lnTo>
                </a:path>
              </a:pathLst>
            </a:custGeom>
            <a:ln w="11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88922" y="5561055"/>
              <a:ext cx="65031" cy="6562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494375" y="4775501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1007"/>
                  </a:lnTo>
                </a:path>
              </a:pathLst>
            </a:custGeom>
            <a:ln w="108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22802" y="4659988"/>
              <a:ext cx="210173" cy="9898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458823" y="4764801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>
                  <a:moveTo>
                    <a:pt x="0" y="0"/>
                  </a:moveTo>
                  <a:lnTo>
                    <a:pt x="571155" y="0"/>
                  </a:lnTo>
                </a:path>
              </a:pathLst>
            </a:custGeom>
            <a:ln w="11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35462" y="4715332"/>
              <a:ext cx="129295" cy="9833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22802" y="4770033"/>
              <a:ext cx="210173" cy="989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2905" y="4627303"/>
              <a:ext cx="64398" cy="6562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758358" y="4006494"/>
              <a:ext cx="0" cy="626745"/>
            </a:xfrm>
            <a:custGeom>
              <a:avLst/>
              <a:gdLst/>
              <a:ahLst/>
              <a:cxnLst/>
              <a:rect l="l" t="t" r="r" b="b"/>
              <a:pathLst>
                <a:path h="626745">
                  <a:moveTo>
                    <a:pt x="0" y="0"/>
                  </a:moveTo>
                  <a:lnTo>
                    <a:pt x="0" y="626261"/>
                  </a:lnTo>
                </a:path>
              </a:pathLst>
            </a:custGeom>
            <a:ln w="108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42156" y="4814061"/>
              <a:ext cx="75156" cy="6562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758358" y="4896224"/>
              <a:ext cx="0" cy="736600"/>
            </a:xfrm>
            <a:custGeom>
              <a:avLst/>
              <a:gdLst/>
              <a:ahLst/>
              <a:cxnLst/>
              <a:rect l="l" t="t" r="r" b="b"/>
              <a:pathLst>
                <a:path h="736600">
                  <a:moveTo>
                    <a:pt x="0" y="736306"/>
                  </a:moveTo>
                  <a:lnTo>
                    <a:pt x="0" y="0"/>
                  </a:lnTo>
                </a:path>
              </a:pathLst>
            </a:custGeom>
            <a:ln w="108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7255" y="85343"/>
            <a:ext cx="6541008" cy="11216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69770" y="220725"/>
            <a:ext cx="58978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Языки</a:t>
            </a:r>
            <a:r>
              <a:rPr sz="4000" spc="-1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программирования</a:t>
            </a:r>
            <a:endParaRPr sz="4000">
              <a:latin typeface="Franklin Gothic Medium"/>
              <a:cs typeface="Franklin Gothic Mediu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196" y="2133600"/>
            <a:ext cx="4572000" cy="32857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34644" y="1050493"/>
            <a:ext cx="7755890" cy="3108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4970" indent="-382270">
              <a:lnSpc>
                <a:spcPts val="3279"/>
              </a:lnSpc>
              <a:spcBef>
                <a:spcPts val="95"/>
              </a:spcBef>
              <a:buChar char="■"/>
              <a:tabLst>
                <a:tab pos="394970" algn="l"/>
                <a:tab pos="5309235" algn="l"/>
              </a:tabLst>
            </a:pPr>
            <a:r>
              <a:rPr sz="28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Фортран</a:t>
            </a:r>
            <a:r>
              <a:rPr sz="2800" spc="-1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(FORmula</a:t>
            </a:r>
            <a:r>
              <a:rPr sz="2800" spc="-1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TRANslator)</a:t>
            </a:r>
            <a:r>
              <a:rPr sz="28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	(1954)</a:t>
            </a:r>
            <a:r>
              <a:rPr sz="28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–</a:t>
            </a:r>
            <a:r>
              <a:rPr sz="28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первый</a:t>
            </a:r>
            <a:endParaRPr sz="2400">
              <a:latin typeface="Franklin Gothic Medium"/>
              <a:cs typeface="Franklin Gothic Medium"/>
            </a:endParaRPr>
          </a:p>
          <a:p>
            <a:pPr marL="394970">
              <a:lnSpc>
                <a:spcPts val="2800"/>
              </a:lnSpc>
            </a:pPr>
            <a:r>
              <a:rPr sz="24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высокоуровневый </a:t>
            </a:r>
            <a:r>
              <a:rPr sz="24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язык</a:t>
            </a:r>
            <a:r>
              <a:rPr sz="2400" spc="-7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программирования</a:t>
            </a:r>
            <a:endParaRPr sz="24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Franklin Gothic Medium"/>
              <a:cs typeface="Franklin Gothic Medium"/>
            </a:endParaRPr>
          </a:p>
          <a:p>
            <a:pPr marL="5541010" marR="287655" lvl="1" indent="-342900">
              <a:lnSpc>
                <a:spcPct val="100000"/>
              </a:lnSpc>
              <a:buFont typeface="Microsoft Sans Serif"/>
              <a:buChar char="•"/>
              <a:tabLst>
                <a:tab pos="5541010" algn="l"/>
              </a:tabLst>
            </a:pPr>
            <a:r>
              <a:rPr sz="2400" spc="-45" dirty="0">
                <a:latin typeface="Franklin Gothic Medium"/>
                <a:cs typeface="Franklin Gothic Medium"/>
              </a:rPr>
              <a:t>Сотрудник</a:t>
            </a:r>
            <a:r>
              <a:rPr sz="2400" spc="-75" dirty="0">
                <a:latin typeface="Franklin Gothic Medium"/>
                <a:cs typeface="Franklin Gothic Medium"/>
              </a:rPr>
              <a:t> </a:t>
            </a:r>
            <a:r>
              <a:rPr sz="2400" spc="-25" dirty="0">
                <a:latin typeface="Franklin Gothic Medium"/>
                <a:cs typeface="Franklin Gothic Medium"/>
              </a:rPr>
              <a:t>IBM </a:t>
            </a:r>
            <a:r>
              <a:rPr sz="2400" dirty="0">
                <a:latin typeface="Franklin Gothic Medium"/>
                <a:cs typeface="Franklin Gothic Medium"/>
              </a:rPr>
              <a:t>Джон</a:t>
            </a:r>
            <a:r>
              <a:rPr sz="2400" spc="-145" dirty="0">
                <a:latin typeface="Franklin Gothic Medium"/>
                <a:cs typeface="Franklin Gothic Medium"/>
              </a:rPr>
              <a:t> </a:t>
            </a:r>
            <a:r>
              <a:rPr sz="2400" spc="-20" dirty="0">
                <a:latin typeface="Franklin Gothic Medium"/>
                <a:cs typeface="Franklin Gothic Medium"/>
              </a:rPr>
              <a:t>Бэкус</a:t>
            </a:r>
            <a:endParaRPr sz="2400">
              <a:latin typeface="Franklin Gothic Medium"/>
              <a:cs typeface="Franklin Gothic Medium"/>
            </a:endParaRPr>
          </a:p>
          <a:p>
            <a:pPr marL="5198110">
              <a:lnSpc>
                <a:spcPct val="100000"/>
              </a:lnSpc>
              <a:spcBef>
                <a:spcPts val="575"/>
              </a:spcBef>
              <a:tabLst>
                <a:tab pos="6139815" algn="l"/>
              </a:tabLst>
            </a:pPr>
            <a:r>
              <a:rPr sz="2400" spc="-10" dirty="0">
                <a:latin typeface="Franklin Gothic Medium"/>
                <a:cs typeface="Franklin Gothic Medium"/>
              </a:rPr>
              <a:t>(1924</a:t>
            </a:r>
            <a:r>
              <a:rPr sz="2400" dirty="0">
                <a:latin typeface="Franklin Gothic Medium"/>
                <a:cs typeface="Franklin Gothic Medium"/>
              </a:rPr>
              <a:t>	—</a:t>
            </a:r>
            <a:r>
              <a:rPr sz="2400" spc="-85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Franklin Gothic Medium"/>
                <a:cs typeface="Franklin Gothic Medium"/>
              </a:rPr>
              <a:t>2007</a:t>
            </a:r>
            <a:r>
              <a:rPr sz="2400" spc="-45" dirty="0">
                <a:latin typeface="Franklin Gothic Medium"/>
                <a:cs typeface="Franklin Gothic Medium"/>
              </a:rPr>
              <a:t> </a:t>
            </a:r>
            <a:r>
              <a:rPr sz="2400" spc="-50" dirty="0">
                <a:latin typeface="Franklin Gothic Medium"/>
                <a:cs typeface="Franklin Gothic Medium"/>
              </a:rPr>
              <a:t>)</a:t>
            </a:r>
            <a:endParaRPr sz="2400">
              <a:latin typeface="Franklin Gothic Medium"/>
              <a:cs typeface="Franklin Gothic Medium"/>
            </a:endParaRPr>
          </a:p>
          <a:p>
            <a:pPr marL="5198110" marR="417195">
              <a:lnSpc>
                <a:spcPct val="100000"/>
              </a:lnSpc>
              <a:spcBef>
                <a:spcPts val="580"/>
              </a:spcBef>
            </a:pPr>
            <a:r>
              <a:rPr sz="2400" spc="-25" dirty="0">
                <a:latin typeface="Franklin Gothic Medium"/>
                <a:cs typeface="Franklin Gothic Medium"/>
              </a:rPr>
              <a:t>Лауреат</a:t>
            </a:r>
            <a:r>
              <a:rPr sz="2400" spc="-85" dirty="0">
                <a:latin typeface="Franklin Gothic Medium"/>
                <a:cs typeface="Franklin Gothic Medium"/>
              </a:rPr>
              <a:t> </a:t>
            </a:r>
            <a:r>
              <a:rPr sz="2400" spc="-40" dirty="0">
                <a:latin typeface="Franklin Gothic Medium"/>
                <a:cs typeface="Franklin Gothic Medium"/>
              </a:rPr>
              <a:t>премии </a:t>
            </a:r>
            <a:r>
              <a:rPr sz="2400" spc="-10" dirty="0">
                <a:latin typeface="Franklin Gothic Medium"/>
                <a:cs typeface="Franklin Gothic Medium"/>
              </a:rPr>
              <a:t>Тьюринга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</a:pPr>
            <a:r>
              <a:rPr sz="3600" b="1" dirty="0">
                <a:latin typeface="Corbel"/>
                <a:cs typeface="Corbel"/>
              </a:rPr>
              <a:t>1.</a:t>
            </a:r>
            <a:r>
              <a:rPr sz="3600" b="1" spc="-120" dirty="0">
                <a:latin typeface="Corbel"/>
                <a:cs typeface="Corbel"/>
              </a:rPr>
              <a:t> </a:t>
            </a:r>
            <a:r>
              <a:rPr sz="3600" b="1" dirty="0">
                <a:latin typeface="Corbel"/>
                <a:cs typeface="Corbel"/>
              </a:rPr>
              <a:t>ЖИЗНЕННЫЙ</a:t>
            </a:r>
            <a:r>
              <a:rPr sz="3600" b="1" spc="10" dirty="0">
                <a:latin typeface="Corbel"/>
                <a:cs typeface="Corbel"/>
              </a:rPr>
              <a:t> </a:t>
            </a:r>
            <a:r>
              <a:rPr sz="3600" b="1" dirty="0">
                <a:latin typeface="Corbel"/>
                <a:cs typeface="Corbel"/>
              </a:rPr>
              <a:t>ЦИКЛ</a:t>
            </a:r>
            <a:r>
              <a:rPr sz="3600" b="1" spc="-15" dirty="0">
                <a:latin typeface="Corbel"/>
                <a:cs typeface="Corbel"/>
              </a:rPr>
              <a:t> </a:t>
            </a:r>
            <a:r>
              <a:rPr sz="3600" b="1" spc="-25" dirty="0">
                <a:latin typeface="Corbel"/>
                <a:cs typeface="Corbel"/>
              </a:rPr>
              <a:t>ПО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5863" y="3724655"/>
            <a:ext cx="8272780" cy="2757170"/>
          </a:xfrm>
          <a:custGeom>
            <a:avLst/>
            <a:gdLst/>
            <a:ahLst/>
            <a:cxnLst/>
            <a:rect l="l" t="t" r="r" b="b"/>
            <a:pathLst>
              <a:path w="8272780" h="2757170">
                <a:moveTo>
                  <a:pt x="8272272" y="0"/>
                </a:moveTo>
                <a:lnTo>
                  <a:pt x="0" y="0"/>
                </a:lnTo>
                <a:lnTo>
                  <a:pt x="0" y="2756916"/>
                </a:lnTo>
                <a:lnTo>
                  <a:pt x="8272272" y="2756916"/>
                </a:lnTo>
                <a:lnTo>
                  <a:pt x="827227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3890" y="2007195"/>
            <a:ext cx="8159115" cy="4504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27735" indent="68580">
              <a:lnSpc>
                <a:spcPct val="110000"/>
              </a:lnSpc>
              <a:spcBef>
                <a:spcPts val="95"/>
              </a:spcBef>
            </a:pP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–</a:t>
            </a:r>
            <a:r>
              <a:rPr sz="2400" spc="-3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это</a:t>
            </a:r>
            <a:r>
              <a:rPr sz="2400" spc="-6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непрерывный</a:t>
            </a:r>
            <a:r>
              <a:rPr sz="2400" spc="-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процесс</a:t>
            </a:r>
            <a:r>
              <a:rPr sz="2400" spc="-2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(совокупность</a:t>
            </a:r>
            <a:r>
              <a:rPr sz="2400" spc="-5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alibri"/>
                <a:cs typeface="Calibri"/>
              </a:rPr>
              <a:t>процессов),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который</a:t>
            </a:r>
            <a:r>
              <a:rPr sz="2400" spc="-6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начинается</a:t>
            </a:r>
            <a:r>
              <a:rPr sz="2400" spc="-4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с</a:t>
            </a:r>
            <a:r>
              <a:rPr sz="2400" spc="-5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момента</a:t>
            </a:r>
            <a:r>
              <a:rPr sz="2400" spc="-3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принятия</a:t>
            </a:r>
            <a:r>
              <a:rPr sz="2400" spc="-3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решения</a:t>
            </a:r>
            <a:r>
              <a:rPr sz="2400" spc="-4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3C3C3C"/>
                </a:solidFill>
                <a:latin typeface="Calibri"/>
                <a:cs typeface="Calibri"/>
              </a:rPr>
              <a:t>о</a:t>
            </a:r>
            <a:endParaRPr sz="2400">
              <a:latin typeface="Calibri"/>
              <a:cs typeface="Calibri"/>
            </a:endParaRPr>
          </a:p>
          <a:p>
            <a:pPr marL="12700" marR="424180">
              <a:lnSpc>
                <a:spcPct val="110000"/>
              </a:lnSpc>
              <a:spcBef>
                <a:spcPts val="5"/>
              </a:spcBef>
            </a:pPr>
            <a:r>
              <a:rPr sz="2400" spc="-10" dirty="0">
                <a:solidFill>
                  <a:srgbClr val="3C3C3C"/>
                </a:solidFill>
                <a:latin typeface="Calibri"/>
                <a:cs typeface="Calibri"/>
              </a:rPr>
              <a:t>необходимости</a:t>
            </a:r>
            <a:r>
              <a:rPr sz="2400" spc="-5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его</a:t>
            </a:r>
            <a:r>
              <a:rPr sz="2400" spc="-4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создания</a:t>
            </a:r>
            <a:r>
              <a:rPr sz="2400" spc="-4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и</a:t>
            </a:r>
            <a:r>
              <a:rPr sz="2400" spc="-3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заканчивается</a:t>
            </a:r>
            <a:r>
              <a:rPr sz="2400" spc="-5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в</a:t>
            </a:r>
            <a:r>
              <a:rPr sz="2400" spc="-3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момент</a:t>
            </a:r>
            <a:r>
              <a:rPr sz="2400" spc="-3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3C3C3C"/>
                </a:solidFill>
                <a:latin typeface="Calibri"/>
                <a:cs typeface="Calibri"/>
              </a:rPr>
              <a:t>его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полного</a:t>
            </a:r>
            <a:r>
              <a:rPr sz="2400" spc="-5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изъятия</a:t>
            </a:r>
            <a:r>
              <a:rPr sz="2400" spc="-6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из</a:t>
            </a:r>
            <a:r>
              <a:rPr sz="2400" spc="-4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alibri"/>
                <a:cs typeface="Calibri"/>
              </a:rPr>
              <a:t>эксплуатации</a:t>
            </a:r>
            <a:endParaRPr sz="2400">
              <a:latin typeface="Calibri"/>
              <a:cs typeface="Calibri"/>
            </a:endParaRPr>
          </a:p>
          <a:p>
            <a:pPr marL="83820" marR="591185">
              <a:lnSpc>
                <a:spcPct val="100000"/>
              </a:lnSpc>
              <a:spcBef>
                <a:spcPts val="985"/>
              </a:spcBef>
            </a:pPr>
            <a:r>
              <a:rPr sz="2000" b="1" dirty="0">
                <a:solidFill>
                  <a:srgbClr val="1A315F"/>
                </a:solidFill>
                <a:latin typeface="Corbel"/>
                <a:cs typeface="Corbel"/>
              </a:rPr>
              <a:t>Процесс</a:t>
            </a:r>
            <a:r>
              <a:rPr sz="2000" b="1" spc="-75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–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совокупность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взаимосвязанных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взаимодействующих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видов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деятельности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(работ),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преобразующих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входы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выходы.</a:t>
            </a:r>
            <a:endParaRPr sz="2000">
              <a:latin typeface="Corbel"/>
              <a:cs typeface="Corbel"/>
            </a:endParaRPr>
          </a:p>
          <a:p>
            <a:pPr marL="83820" marR="67945">
              <a:lnSpc>
                <a:spcPct val="100000"/>
              </a:lnSpc>
              <a:spcBef>
                <a:spcPts val="605"/>
              </a:spcBef>
            </a:pPr>
            <a:r>
              <a:rPr sz="2000" b="1" dirty="0">
                <a:solidFill>
                  <a:srgbClr val="1A315F"/>
                </a:solidFill>
                <a:latin typeface="Corbel"/>
                <a:cs typeface="Corbel"/>
              </a:rPr>
              <a:t>Выход</a:t>
            </a:r>
            <a:r>
              <a:rPr sz="2000" b="1" spc="-60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1A315F"/>
                </a:solidFill>
                <a:latin typeface="Corbel"/>
                <a:cs typeface="Corbel"/>
              </a:rPr>
              <a:t>процесса</a:t>
            </a:r>
            <a:r>
              <a:rPr sz="2000" b="1" spc="285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–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наблюдаемый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результат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успешного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достижения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цели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процесса:</a:t>
            </a:r>
            <a:endParaRPr sz="2000">
              <a:latin typeface="Corbel"/>
              <a:cs typeface="Corbel"/>
            </a:endParaRPr>
          </a:p>
          <a:p>
            <a:pPr marL="390525" indent="-30670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9052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изготовление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какого-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либо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артефакта;</a:t>
            </a:r>
            <a:endParaRPr sz="2000">
              <a:latin typeface="Corbel"/>
              <a:cs typeface="Corbel"/>
            </a:endParaRPr>
          </a:p>
          <a:p>
            <a:pPr marL="390525" indent="-30670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9052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существенное</a:t>
            </a:r>
            <a:r>
              <a:rPr sz="20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изменение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состояния;</a:t>
            </a:r>
            <a:endParaRPr sz="2000">
              <a:latin typeface="Corbel"/>
              <a:cs typeface="Corbel"/>
            </a:endParaRPr>
          </a:p>
          <a:p>
            <a:pPr marL="390525" marR="5080" indent="-30670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90525" algn="l"/>
              </a:tabLst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удовлетворение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заданных</a:t>
            </a:r>
            <a:r>
              <a:rPr sz="20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ограничений,</a:t>
            </a:r>
            <a:r>
              <a:rPr sz="2000" spc="3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требований,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конечных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целей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т.п.</a:t>
            </a:r>
            <a:endParaRPr sz="20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26235"/>
            <a:chOff x="131063" y="0"/>
            <a:chExt cx="9013190" cy="16262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504444"/>
              <a:ext cx="8909304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39825"/>
            <a:ext cx="8276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Правила</a:t>
            </a:r>
            <a:r>
              <a:rPr sz="4000" b="1" spc="-21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создания</a:t>
            </a:r>
            <a:r>
              <a:rPr sz="4000" b="1" spc="-2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перекрестков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85715" y="1504188"/>
            <a:ext cx="2612390" cy="1045844"/>
            <a:chOff x="4585715" y="1504188"/>
            <a:chExt cx="2612390" cy="1045844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5715" y="1504188"/>
              <a:ext cx="963167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5583" y="1869948"/>
              <a:ext cx="1382267" cy="67970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90168" y="1583182"/>
            <a:ext cx="79819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Microsoft Sans Serif"/>
                <a:cs typeface="Microsoft Sans Serif"/>
              </a:rPr>
              <a:t>3.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Перекресток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для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слияния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«И»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не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может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следовать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за перекрестком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типа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исключающего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«ИЛИ»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4459" y="3623238"/>
            <a:ext cx="1751330" cy="953135"/>
            <a:chOff x="424459" y="3623238"/>
            <a:chExt cx="1751330" cy="95313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978" y="3752409"/>
              <a:ext cx="1630532" cy="82390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6524" y="3634986"/>
              <a:ext cx="1619885" cy="801370"/>
            </a:xfrm>
            <a:custGeom>
              <a:avLst/>
              <a:gdLst/>
              <a:ahLst/>
              <a:cxnLst/>
              <a:rect l="l" t="t" r="r" b="b"/>
              <a:pathLst>
                <a:path w="1619885" h="801370">
                  <a:moveTo>
                    <a:pt x="0" y="800917"/>
                  </a:moveTo>
                  <a:lnTo>
                    <a:pt x="1619637" y="800917"/>
                  </a:lnTo>
                  <a:lnTo>
                    <a:pt x="1619637" y="0"/>
                  </a:lnTo>
                  <a:lnTo>
                    <a:pt x="0" y="0"/>
                  </a:lnTo>
                  <a:lnTo>
                    <a:pt x="0" y="800917"/>
                  </a:lnTo>
                  <a:close/>
                </a:path>
                <a:path w="1619885" h="801370">
                  <a:moveTo>
                    <a:pt x="0" y="494178"/>
                  </a:moveTo>
                  <a:lnTo>
                    <a:pt x="1608722" y="494178"/>
                  </a:lnTo>
                </a:path>
                <a:path w="1619885" h="801370">
                  <a:moveTo>
                    <a:pt x="815266" y="494178"/>
                  </a:moveTo>
                  <a:lnTo>
                    <a:pt x="815266" y="800917"/>
                  </a:lnTo>
                </a:path>
                <a:path w="1619885" h="801370">
                  <a:moveTo>
                    <a:pt x="0" y="117320"/>
                  </a:moveTo>
                  <a:lnTo>
                    <a:pt x="108454" y="0"/>
                  </a:lnTo>
                </a:path>
              </a:pathLst>
            </a:custGeom>
            <a:ln w="22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36524" y="4129165"/>
            <a:ext cx="815340" cy="307340"/>
          </a:xfrm>
          <a:prstGeom prst="rect">
            <a:avLst/>
          </a:prstGeom>
          <a:ln w="21794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495"/>
              </a:spcBef>
            </a:pPr>
            <a:r>
              <a:rPr sz="1450" spc="-10" dirty="0">
                <a:latin typeface="Microsoft Sans Serif"/>
                <a:cs typeface="Microsoft Sans Serif"/>
              </a:rPr>
              <a:t>2.1.5</a:t>
            </a:r>
            <a:endParaRPr sz="14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93935" y="2739395"/>
            <a:ext cx="1751330" cy="953769"/>
            <a:chOff x="3793935" y="2739395"/>
            <a:chExt cx="1751330" cy="953769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4943" y="2869083"/>
              <a:ext cx="1630107" cy="82390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806000" y="2751073"/>
              <a:ext cx="1619885" cy="801370"/>
            </a:xfrm>
            <a:custGeom>
              <a:avLst/>
              <a:gdLst/>
              <a:ahLst/>
              <a:cxnLst/>
              <a:rect l="l" t="t" r="r" b="b"/>
              <a:pathLst>
                <a:path w="1619885" h="801370">
                  <a:moveTo>
                    <a:pt x="0" y="800985"/>
                  </a:moveTo>
                  <a:lnTo>
                    <a:pt x="1619637" y="800986"/>
                  </a:lnTo>
                  <a:lnTo>
                    <a:pt x="1619637" y="68"/>
                  </a:lnTo>
                  <a:lnTo>
                    <a:pt x="0" y="68"/>
                  </a:lnTo>
                  <a:lnTo>
                    <a:pt x="0" y="800985"/>
                  </a:lnTo>
                  <a:close/>
                </a:path>
                <a:path w="1619885" h="801370">
                  <a:moveTo>
                    <a:pt x="0" y="494983"/>
                  </a:moveTo>
                  <a:lnTo>
                    <a:pt x="1608871" y="494983"/>
                  </a:lnTo>
                </a:path>
                <a:path w="1619885" h="801370">
                  <a:moveTo>
                    <a:pt x="815266" y="494983"/>
                  </a:moveTo>
                  <a:lnTo>
                    <a:pt x="815266" y="800986"/>
                  </a:lnTo>
                </a:path>
                <a:path w="1619885" h="801370">
                  <a:moveTo>
                    <a:pt x="0" y="118170"/>
                  </a:moveTo>
                  <a:lnTo>
                    <a:pt x="108942" y="0"/>
                  </a:lnTo>
                </a:path>
              </a:pathLst>
            </a:custGeom>
            <a:ln w="22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06000" y="3246057"/>
            <a:ext cx="815340" cy="306070"/>
          </a:xfrm>
          <a:prstGeom prst="rect">
            <a:avLst/>
          </a:prstGeom>
          <a:ln w="21794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495"/>
              </a:spcBef>
            </a:pPr>
            <a:r>
              <a:rPr sz="1450" spc="-10" dirty="0">
                <a:latin typeface="Microsoft Sans Serif"/>
                <a:cs typeface="Microsoft Sans Serif"/>
              </a:rPr>
              <a:t>2.1.6</a:t>
            </a:r>
            <a:endParaRPr sz="145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93935" y="4624381"/>
            <a:ext cx="1751330" cy="954405"/>
            <a:chOff x="3793935" y="4624381"/>
            <a:chExt cx="1751330" cy="95440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4943" y="4754567"/>
              <a:ext cx="1630107" cy="82390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06000" y="4636126"/>
              <a:ext cx="1619885" cy="801370"/>
            </a:xfrm>
            <a:custGeom>
              <a:avLst/>
              <a:gdLst/>
              <a:ahLst/>
              <a:cxnLst/>
              <a:rect l="l" t="t" r="r" b="b"/>
              <a:pathLst>
                <a:path w="1619885" h="801370">
                  <a:moveTo>
                    <a:pt x="0" y="800919"/>
                  </a:moveTo>
                  <a:lnTo>
                    <a:pt x="1619637" y="800919"/>
                  </a:lnTo>
                  <a:lnTo>
                    <a:pt x="1619637" y="2"/>
                  </a:lnTo>
                  <a:lnTo>
                    <a:pt x="0" y="2"/>
                  </a:lnTo>
                  <a:lnTo>
                    <a:pt x="0" y="800919"/>
                  </a:lnTo>
                  <a:close/>
                </a:path>
                <a:path w="1619885" h="801370">
                  <a:moveTo>
                    <a:pt x="0" y="494845"/>
                  </a:moveTo>
                  <a:lnTo>
                    <a:pt x="1608871" y="494845"/>
                  </a:lnTo>
                </a:path>
                <a:path w="1619885" h="801370">
                  <a:moveTo>
                    <a:pt x="815266" y="494845"/>
                  </a:moveTo>
                  <a:lnTo>
                    <a:pt x="815266" y="800919"/>
                  </a:lnTo>
                </a:path>
                <a:path w="1619885" h="801370">
                  <a:moveTo>
                    <a:pt x="0" y="117986"/>
                  </a:moveTo>
                  <a:lnTo>
                    <a:pt x="108942" y="0"/>
                  </a:lnTo>
                </a:path>
              </a:pathLst>
            </a:custGeom>
            <a:ln w="22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06000" y="5130972"/>
            <a:ext cx="815340" cy="306070"/>
          </a:xfrm>
          <a:prstGeom prst="rect">
            <a:avLst/>
          </a:prstGeom>
          <a:ln w="21794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495"/>
              </a:spcBef>
            </a:pPr>
            <a:r>
              <a:rPr sz="1450" spc="-10" dirty="0">
                <a:latin typeface="Microsoft Sans Serif"/>
                <a:cs typeface="Microsoft Sans Serif"/>
              </a:rPr>
              <a:t>2.1.7</a:t>
            </a:r>
            <a:endParaRPr sz="1450">
              <a:latin typeface="Microsoft Sans Serif"/>
              <a:cs typeface="Microsoft Sans Serif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29948" y="3869921"/>
            <a:ext cx="1630532" cy="825229"/>
          </a:xfrm>
          <a:prstGeom prst="rect">
            <a:avLst/>
          </a:prstGeom>
        </p:spPr>
      </p:pic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7109363" y="3740641"/>
          <a:ext cx="1719580" cy="800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6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50" spc="-10" dirty="0">
                          <a:latin typeface="Microsoft Sans Serif"/>
                          <a:cs typeface="Microsoft Sans Serif"/>
                        </a:rPr>
                        <a:t>2.1.8</a:t>
                      </a:r>
                      <a:endParaRPr sz="14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8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7121005" y="3752306"/>
            <a:ext cx="109220" cy="118110"/>
          </a:xfrm>
          <a:custGeom>
            <a:avLst/>
            <a:gdLst/>
            <a:ahLst/>
            <a:cxnLst/>
            <a:rect l="l" t="t" r="r" b="b"/>
            <a:pathLst>
              <a:path w="109220" h="118110">
                <a:moveTo>
                  <a:pt x="0" y="117963"/>
                </a:moveTo>
                <a:lnTo>
                  <a:pt x="108942" y="0"/>
                </a:lnTo>
              </a:path>
            </a:pathLst>
          </a:custGeom>
          <a:ln w="22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2653538" y="3800191"/>
            <a:ext cx="554990" cy="600710"/>
            <a:chOff x="2653538" y="3800191"/>
            <a:chExt cx="554990" cy="60071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3273" y="3929338"/>
              <a:ext cx="434921" cy="47137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664968" y="3811621"/>
              <a:ext cx="424180" cy="459740"/>
            </a:xfrm>
            <a:custGeom>
              <a:avLst/>
              <a:gdLst/>
              <a:ahLst/>
              <a:cxnLst/>
              <a:rect l="l" t="t" r="r" b="b"/>
              <a:pathLst>
                <a:path w="424180" h="459739">
                  <a:moveTo>
                    <a:pt x="0" y="447646"/>
                  </a:moveTo>
                  <a:lnTo>
                    <a:pt x="423985" y="447646"/>
                  </a:lnTo>
                  <a:lnTo>
                    <a:pt x="423985" y="0"/>
                  </a:lnTo>
                  <a:lnTo>
                    <a:pt x="0" y="0"/>
                  </a:lnTo>
                  <a:lnTo>
                    <a:pt x="0" y="447646"/>
                  </a:lnTo>
                  <a:close/>
                </a:path>
                <a:path w="424180" h="459739">
                  <a:moveTo>
                    <a:pt x="65195" y="11472"/>
                  </a:moveTo>
                  <a:lnTo>
                    <a:pt x="65195" y="459118"/>
                  </a:lnTo>
                </a:path>
              </a:pathLst>
            </a:custGeom>
            <a:ln w="22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793277" y="3769029"/>
            <a:ext cx="558165" cy="87376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050" b="1" spc="-90" dirty="0">
                <a:latin typeface="Times New Roman"/>
                <a:cs typeface="Times New Roman"/>
              </a:rPr>
              <a:t>X</a:t>
            </a:r>
            <a:endParaRPr sz="2050">
              <a:latin typeface="Times New Roman"/>
              <a:cs typeface="Times New Roman"/>
            </a:endParaRPr>
          </a:p>
          <a:p>
            <a:pPr marL="306070">
              <a:lnSpc>
                <a:spcPct val="100000"/>
              </a:lnSpc>
              <a:spcBef>
                <a:spcPts val="880"/>
              </a:spcBef>
            </a:pPr>
            <a:r>
              <a:rPr sz="2050" b="1" spc="-65" dirty="0">
                <a:latin typeface="Times New Roman"/>
                <a:cs typeface="Times New Roman"/>
              </a:rPr>
              <a:t>J1</a:t>
            </a:r>
            <a:endParaRPr sz="205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968543" y="3858840"/>
            <a:ext cx="554990" cy="601345"/>
            <a:chOff x="5968543" y="3858840"/>
            <a:chExt cx="554990" cy="601345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8915" y="3988755"/>
              <a:ext cx="434284" cy="47137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979973" y="3870270"/>
              <a:ext cx="424180" cy="459740"/>
            </a:xfrm>
            <a:custGeom>
              <a:avLst/>
              <a:gdLst/>
              <a:ahLst/>
              <a:cxnLst/>
              <a:rect l="l" t="t" r="r" b="b"/>
              <a:pathLst>
                <a:path w="424179" h="459739">
                  <a:moveTo>
                    <a:pt x="0" y="447646"/>
                  </a:moveTo>
                  <a:lnTo>
                    <a:pt x="423985" y="447646"/>
                  </a:lnTo>
                  <a:lnTo>
                    <a:pt x="423985" y="0"/>
                  </a:lnTo>
                  <a:lnTo>
                    <a:pt x="0" y="0"/>
                  </a:lnTo>
                  <a:lnTo>
                    <a:pt x="0" y="447646"/>
                  </a:lnTo>
                  <a:close/>
                </a:path>
                <a:path w="424179" h="459739">
                  <a:moveTo>
                    <a:pt x="65408" y="12138"/>
                  </a:moveTo>
                  <a:lnTo>
                    <a:pt x="65408" y="459118"/>
                  </a:lnTo>
                </a:path>
              </a:pathLst>
            </a:custGeom>
            <a:ln w="22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097876" y="3828390"/>
            <a:ext cx="568325" cy="87376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050" b="1" spc="-105" dirty="0">
                <a:latin typeface="Times New Roman"/>
                <a:cs typeface="Times New Roman"/>
              </a:rPr>
              <a:t>&amp;</a:t>
            </a:r>
            <a:endParaRPr sz="2050">
              <a:latin typeface="Times New Roman"/>
              <a:cs typeface="Times New Roman"/>
            </a:endParaRPr>
          </a:p>
          <a:p>
            <a:pPr marL="316230">
              <a:lnSpc>
                <a:spcPct val="100000"/>
              </a:lnSpc>
              <a:spcBef>
                <a:spcPts val="880"/>
              </a:spcBef>
            </a:pPr>
            <a:r>
              <a:rPr sz="2050" b="1" spc="-65" dirty="0">
                <a:latin typeface="Times New Roman"/>
                <a:cs typeface="Times New Roman"/>
              </a:rPr>
              <a:t>J2</a:t>
            </a:r>
            <a:endParaRPr sz="205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74574" y="3120535"/>
            <a:ext cx="5060315" cy="2002789"/>
            <a:chOff x="2074574" y="3120535"/>
            <a:chExt cx="5060315" cy="2002789"/>
          </a:xfrm>
        </p:grpSpPr>
        <p:sp>
          <p:nvSpPr>
            <p:cNvPr id="40" name="object 40"/>
            <p:cNvSpPr/>
            <p:nvPr/>
          </p:nvSpPr>
          <p:spPr>
            <a:xfrm>
              <a:off x="2074574" y="3998027"/>
              <a:ext cx="467359" cy="0"/>
            </a:xfrm>
            <a:custGeom>
              <a:avLst/>
              <a:gdLst/>
              <a:ahLst/>
              <a:cxnLst/>
              <a:rect l="l" t="t" r="r" b="b"/>
              <a:pathLst>
                <a:path w="467360">
                  <a:moveTo>
                    <a:pt x="0" y="0"/>
                  </a:moveTo>
                  <a:lnTo>
                    <a:pt x="467010" y="0"/>
                  </a:lnTo>
                </a:path>
              </a:pathLst>
            </a:custGeom>
            <a:ln w="117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6884" y="3945085"/>
              <a:ext cx="131259" cy="10588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356850" y="3915101"/>
              <a:ext cx="54610" cy="47625"/>
            </a:xfrm>
            <a:custGeom>
              <a:avLst/>
              <a:gdLst/>
              <a:ahLst/>
              <a:cxnLst/>
              <a:rect l="l" t="t" r="r" b="b"/>
              <a:pathLst>
                <a:path w="54610" h="47625">
                  <a:moveTo>
                    <a:pt x="0" y="47199"/>
                  </a:moveTo>
                  <a:lnTo>
                    <a:pt x="22324" y="44848"/>
                  </a:lnTo>
                  <a:lnTo>
                    <a:pt x="39552" y="36997"/>
                  </a:lnTo>
                  <a:lnTo>
                    <a:pt x="50648" y="22447"/>
                  </a:lnTo>
                  <a:lnTo>
                    <a:pt x="54577" y="0"/>
                  </a:lnTo>
                </a:path>
              </a:pathLst>
            </a:custGeom>
            <a:ln w="1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07322" y="3998027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527" y="0"/>
                  </a:lnTo>
                </a:path>
              </a:pathLst>
            </a:custGeom>
            <a:ln w="117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56850" y="4056676"/>
              <a:ext cx="65405" cy="59690"/>
            </a:xfrm>
            <a:custGeom>
              <a:avLst/>
              <a:gdLst/>
              <a:ahLst/>
              <a:cxnLst/>
              <a:rect l="l" t="t" r="r" b="b"/>
              <a:pathLst>
                <a:path w="65404" h="59689">
                  <a:moveTo>
                    <a:pt x="54577" y="59338"/>
                  </a:moveTo>
                  <a:lnTo>
                    <a:pt x="65408" y="59338"/>
                  </a:lnTo>
                  <a:lnTo>
                    <a:pt x="59787" y="34994"/>
                  </a:lnTo>
                  <a:lnTo>
                    <a:pt x="44968" y="16271"/>
                  </a:lnTo>
                  <a:lnTo>
                    <a:pt x="24017" y="4247"/>
                  </a:lnTo>
                  <a:lnTo>
                    <a:pt x="0" y="0"/>
                  </a:lnTo>
                </a:path>
              </a:pathLst>
            </a:custGeom>
            <a:ln w="11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07322" y="4056676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527" y="0"/>
                  </a:lnTo>
                </a:path>
              </a:pathLst>
            </a:custGeom>
            <a:ln w="117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98497" y="3120535"/>
              <a:ext cx="320890" cy="10597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639765" y="3232263"/>
              <a:ext cx="65405" cy="59055"/>
            </a:xfrm>
            <a:custGeom>
              <a:avLst/>
              <a:gdLst/>
              <a:ahLst/>
              <a:cxnLst/>
              <a:rect l="l" t="t" r="r" b="b"/>
              <a:pathLst>
                <a:path w="65404" h="59054">
                  <a:moveTo>
                    <a:pt x="54365" y="58625"/>
                  </a:moveTo>
                  <a:lnTo>
                    <a:pt x="65408" y="58625"/>
                  </a:lnTo>
                  <a:lnTo>
                    <a:pt x="59787" y="34625"/>
                  </a:lnTo>
                  <a:lnTo>
                    <a:pt x="44968" y="16122"/>
                  </a:lnTo>
                  <a:lnTo>
                    <a:pt x="24017" y="4213"/>
                  </a:lnTo>
                  <a:lnTo>
                    <a:pt x="0" y="0"/>
                  </a:lnTo>
                </a:path>
              </a:pathLst>
            </a:custGeom>
            <a:ln w="11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44177" y="3232263"/>
              <a:ext cx="196215" cy="0"/>
            </a:xfrm>
            <a:custGeom>
              <a:avLst/>
              <a:gdLst/>
              <a:ahLst/>
              <a:cxnLst/>
              <a:rect l="l" t="t" r="r" b="b"/>
              <a:pathLst>
                <a:path w="196214">
                  <a:moveTo>
                    <a:pt x="0" y="0"/>
                  </a:moveTo>
                  <a:lnTo>
                    <a:pt x="195587" y="0"/>
                  </a:lnTo>
                </a:path>
              </a:pathLst>
            </a:custGeom>
            <a:ln w="117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16543" y="3167692"/>
              <a:ext cx="72318" cy="7028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433089" y="3255713"/>
              <a:ext cx="0" cy="671830"/>
            </a:xfrm>
            <a:custGeom>
              <a:avLst/>
              <a:gdLst/>
              <a:ahLst/>
              <a:cxnLst/>
              <a:rect l="l" t="t" r="r" b="b"/>
              <a:pathLst>
                <a:path h="671829">
                  <a:moveTo>
                    <a:pt x="0" y="671526"/>
                  </a:moveTo>
                  <a:lnTo>
                    <a:pt x="0" y="0"/>
                  </a:lnTo>
                </a:path>
              </a:pathLst>
            </a:custGeom>
            <a:ln w="108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98497" y="5004898"/>
              <a:ext cx="320890" cy="1058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39765" y="5034228"/>
              <a:ext cx="54610" cy="47625"/>
            </a:xfrm>
            <a:custGeom>
              <a:avLst/>
              <a:gdLst/>
              <a:ahLst/>
              <a:cxnLst/>
              <a:rect l="l" t="t" r="r" b="b"/>
              <a:pathLst>
                <a:path w="54610" h="47625">
                  <a:moveTo>
                    <a:pt x="0" y="47199"/>
                  </a:moveTo>
                  <a:lnTo>
                    <a:pt x="22291" y="44848"/>
                  </a:lnTo>
                  <a:lnTo>
                    <a:pt x="39446" y="36997"/>
                  </a:lnTo>
                  <a:lnTo>
                    <a:pt x="50469" y="22447"/>
                  </a:lnTo>
                  <a:lnTo>
                    <a:pt x="54365" y="0"/>
                  </a:lnTo>
                </a:path>
              </a:pathLst>
            </a:custGeom>
            <a:ln w="114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44177" y="5117155"/>
              <a:ext cx="196215" cy="0"/>
            </a:xfrm>
            <a:custGeom>
              <a:avLst/>
              <a:gdLst/>
              <a:ahLst/>
              <a:cxnLst/>
              <a:rect l="l" t="t" r="r" b="b"/>
              <a:pathLst>
                <a:path w="196214">
                  <a:moveTo>
                    <a:pt x="0" y="0"/>
                  </a:moveTo>
                  <a:lnTo>
                    <a:pt x="195587" y="0"/>
                  </a:lnTo>
                </a:path>
              </a:pathLst>
            </a:custGeom>
            <a:ln w="117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27413" y="4969904"/>
              <a:ext cx="65928" cy="6999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433089" y="4127463"/>
              <a:ext cx="0" cy="848360"/>
            </a:xfrm>
            <a:custGeom>
              <a:avLst/>
              <a:gdLst/>
              <a:ahLst/>
              <a:cxnLst/>
              <a:rect l="l" t="t" r="r" b="b"/>
              <a:pathLst>
                <a:path h="848360">
                  <a:moveTo>
                    <a:pt x="0" y="0"/>
                  </a:moveTo>
                  <a:lnTo>
                    <a:pt x="0" y="848116"/>
                  </a:lnTo>
                </a:path>
              </a:pathLst>
            </a:custGeom>
            <a:ln w="108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80987" y="4003757"/>
              <a:ext cx="212160" cy="10586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422327" y="4116014"/>
              <a:ext cx="575945" cy="0"/>
            </a:xfrm>
            <a:custGeom>
              <a:avLst/>
              <a:gdLst/>
              <a:ahLst/>
              <a:cxnLst/>
              <a:rect l="l" t="t" r="r" b="b"/>
              <a:pathLst>
                <a:path w="575945">
                  <a:moveTo>
                    <a:pt x="0" y="0"/>
                  </a:moveTo>
                  <a:lnTo>
                    <a:pt x="575931" y="0"/>
                  </a:lnTo>
                </a:path>
              </a:pathLst>
            </a:custGeom>
            <a:ln w="117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03558" y="4063071"/>
              <a:ext cx="130836" cy="10519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80987" y="4121721"/>
              <a:ext cx="212160" cy="10588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10331" y="3973432"/>
              <a:ext cx="65286" cy="6532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716004" y="3303073"/>
              <a:ext cx="0" cy="671830"/>
            </a:xfrm>
            <a:custGeom>
              <a:avLst/>
              <a:gdLst/>
              <a:ahLst/>
              <a:cxnLst/>
              <a:rect l="l" t="t" r="r" b="b"/>
              <a:pathLst>
                <a:path h="671829">
                  <a:moveTo>
                    <a:pt x="0" y="0"/>
                  </a:moveTo>
                  <a:lnTo>
                    <a:pt x="0" y="671366"/>
                  </a:lnTo>
                </a:path>
              </a:pathLst>
            </a:custGeom>
            <a:ln w="108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99460" y="4168949"/>
              <a:ext cx="76198" cy="7007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716004" y="4256922"/>
              <a:ext cx="0" cy="789940"/>
            </a:xfrm>
            <a:custGeom>
              <a:avLst/>
              <a:gdLst/>
              <a:ahLst/>
              <a:cxnLst/>
              <a:rect l="l" t="t" r="r" b="b"/>
              <a:pathLst>
                <a:path h="789939">
                  <a:moveTo>
                    <a:pt x="0" y="789444"/>
                  </a:moveTo>
                  <a:lnTo>
                    <a:pt x="0" y="0"/>
                  </a:lnTo>
                </a:path>
              </a:pathLst>
            </a:custGeom>
            <a:ln w="108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1663064"/>
            <a:chOff x="0" y="0"/>
            <a:chExt cx="9144000" cy="166306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6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20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41019"/>
              <a:ext cx="8897113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5089" y="676402"/>
            <a:ext cx="8272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Правила</a:t>
            </a:r>
            <a:r>
              <a:rPr sz="4000" b="1" spc="-22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создания</a:t>
            </a:r>
            <a:r>
              <a:rPr sz="4000" b="1" spc="-22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перекрестков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217" y="1510030"/>
            <a:ext cx="78149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4.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Перекресток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слияния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типа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666699"/>
                </a:solidFill>
                <a:latin typeface="Microsoft Sans Serif"/>
                <a:cs typeface="Microsoft Sans Serif"/>
              </a:rPr>
              <a:t>исключающего</a:t>
            </a:r>
            <a:r>
              <a:rPr sz="2000" spc="-45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«ИЛИ»</a:t>
            </a:r>
            <a:r>
              <a:rPr sz="2000" spc="-35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может следовать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перекрестком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для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разветвления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типа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666699"/>
                </a:solidFill>
                <a:latin typeface="Microsoft Sans Serif"/>
                <a:cs typeface="Microsoft Sans Serif"/>
              </a:rPr>
              <a:t>«И»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4837" y="3431989"/>
            <a:ext cx="1685925" cy="889635"/>
            <a:chOff x="574837" y="3431989"/>
            <a:chExt cx="1685925" cy="8896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403" y="3552803"/>
              <a:ext cx="1570054" cy="76839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5950" y="3443080"/>
              <a:ext cx="1560195" cy="747395"/>
            </a:xfrm>
            <a:custGeom>
              <a:avLst/>
              <a:gdLst/>
              <a:ahLst/>
              <a:cxnLst/>
              <a:rect l="l" t="t" r="r" b="b"/>
              <a:pathLst>
                <a:path w="1560195" h="747395">
                  <a:moveTo>
                    <a:pt x="0" y="747060"/>
                  </a:moveTo>
                  <a:lnTo>
                    <a:pt x="1559585" y="747060"/>
                  </a:lnTo>
                  <a:lnTo>
                    <a:pt x="1559585" y="21"/>
                  </a:lnTo>
                  <a:lnTo>
                    <a:pt x="0" y="21"/>
                  </a:lnTo>
                  <a:lnTo>
                    <a:pt x="0" y="747060"/>
                  </a:lnTo>
                  <a:close/>
                </a:path>
                <a:path w="1560195" h="747395">
                  <a:moveTo>
                    <a:pt x="0" y="460956"/>
                  </a:moveTo>
                  <a:lnTo>
                    <a:pt x="1549094" y="460956"/>
                  </a:lnTo>
                </a:path>
                <a:path w="1560195" h="747395">
                  <a:moveTo>
                    <a:pt x="785037" y="460956"/>
                  </a:moveTo>
                  <a:lnTo>
                    <a:pt x="785037" y="747060"/>
                  </a:lnTo>
                </a:path>
                <a:path w="1560195" h="747395">
                  <a:moveTo>
                    <a:pt x="0" y="109449"/>
                  </a:moveTo>
                  <a:lnTo>
                    <a:pt x="104453" y="0"/>
                  </a:lnTo>
                </a:path>
              </a:pathLst>
            </a:custGeom>
            <a:ln w="21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5950" y="3904037"/>
            <a:ext cx="785495" cy="286385"/>
          </a:xfrm>
          <a:prstGeom prst="rect">
            <a:avLst/>
          </a:prstGeom>
          <a:ln w="20986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465"/>
              </a:spcBef>
            </a:pPr>
            <a:r>
              <a:rPr sz="1350" spc="-10" dirty="0">
                <a:latin typeface="Microsoft Sans Serif"/>
                <a:cs typeface="Microsoft Sans Serif"/>
              </a:rPr>
              <a:t>2.1.5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19483" y="2607517"/>
            <a:ext cx="1685925" cy="890905"/>
            <a:chOff x="3819483" y="2607517"/>
            <a:chExt cx="1685925" cy="89090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5499" y="2728502"/>
              <a:ext cx="1569461" cy="76969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830595" y="2618629"/>
              <a:ext cx="1560195" cy="747395"/>
            </a:xfrm>
            <a:custGeom>
              <a:avLst/>
              <a:gdLst/>
              <a:ahLst/>
              <a:cxnLst/>
              <a:rect l="l" t="t" r="r" b="b"/>
              <a:pathLst>
                <a:path w="1560195" h="747395">
                  <a:moveTo>
                    <a:pt x="0" y="747038"/>
                  </a:moveTo>
                  <a:lnTo>
                    <a:pt x="1559585" y="747038"/>
                  </a:lnTo>
                  <a:lnTo>
                    <a:pt x="1559585" y="0"/>
                  </a:lnTo>
                  <a:lnTo>
                    <a:pt x="0" y="0"/>
                  </a:lnTo>
                  <a:lnTo>
                    <a:pt x="0" y="747038"/>
                  </a:lnTo>
                  <a:close/>
                </a:path>
                <a:path w="1560195" h="747395">
                  <a:moveTo>
                    <a:pt x="0" y="461621"/>
                  </a:moveTo>
                  <a:lnTo>
                    <a:pt x="1549012" y="461621"/>
                  </a:lnTo>
                </a:path>
                <a:path w="1560195" h="747395">
                  <a:moveTo>
                    <a:pt x="785037" y="461621"/>
                  </a:moveTo>
                  <a:lnTo>
                    <a:pt x="785037" y="747038"/>
                  </a:lnTo>
                </a:path>
                <a:path w="1560195" h="747395">
                  <a:moveTo>
                    <a:pt x="0" y="110156"/>
                  </a:moveTo>
                  <a:lnTo>
                    <a:pt x="104903" y="150"/>
                  </a:lnTo>
                </a:path>
              </a:pathLst>
            </a:custGeom>
            <a:ln w="21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30595" y="3080251"/>
            <a:ext cx="785495" cy="285750"/>
          </a:xfrm>
          <a:prstGeom prst="rect">
            <a:avLst/>
          </a:prstGeom>
          <a:ln w="20986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465"/>
              </a:spcBef>
            </a:pPr>
            <a:r>
              <a:rPr sz="1350" spc="-10" dirty="0">
                <a:latin typeface="Microsoft Sans Serif"/>
                <a:cs typeface="Microsoft Sans Serif"/>
              </a:rPr>
              <a:t>2.1.6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19483" y="4365783"/>
            <a:ext cx="1685925" cy="890269"/>
            <a:chOff x="3819483" y="4365783"/>
            <a:chExt cx="1685925" cy="890269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5499" y="4486316"/>
              <a:ext cx="1569461" cy="76969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30595" y="4376895"/>
              <a:ext cx="1560195" cy="747395"/>
            </a:xfrm>
            <a:custGeom>
              <a:avLst/>
              <a:gdLst/>
              <a:ahLst/>
              <a:cxnLst/>
              <a:rect l="l" t="t" r="r" b="b"/>
              <a:pathLst>
                <a:path w="1560195" h="747395">
                  <a:moveTo>
                    <a:pt x="0" y="747038"/>
                  </a:moveTo>
                  <a:lnTo>
                    <a:pt x="1559585" y="747038"/>
                  </a:lnTo>
                  <a:lnTo>
                    <a:pt x="1559585" y="0"/>
                  </a:lnTo>
                  <a:lnTo>
                    <a:pt x="0" y="0"/>
                  </a:lnTo>
                  <a:lnTo>
                    <a:pt x="0" y="747038"/>
                  </a:lnTo>
                  <a:close/>
                </a:path>
                <a:path w="1560195" h="747395">
                  <a:moveTo>
                    <a:pt x="0" y="461557"/>
                  </a:moveTo>
                  <a:lnTo>
                    <a:pt x="1549012" y="461557"/>
                  </a:lnTo>
                </a:path>
                <a:path w="1560195" h="747395">
                  <a:moveTo>
                    <a:pt x="785037" y="461557"/>
                  </a:moveTo>
                  <a:lnTo>
                    <a:pt x="785037" y="747038"/>
                  </a:lnTo>
                </a:path>
                <a:path w="1560195" h="747395">
                  <a:moveTo>
                    <a:pt x="0" y="110049"/>
                  </a:moveTo>
                  <a:lnTo>
                    <a:pt x="104903" y="0"/>
                  </a:lnTo>
                </a:path>
              </a:pathLst>
            </a:custGeom>
            <a:ln w="21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30595" y="4838452"/>
            <a:ext cx="785495" cy="285750"/>
          </a:xfrm>
          <a:prstGeom prst="rect">
            <a:avLst/>
          </a:prstGeom>
          <a:ln w="20986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465"/>
              </a:spcBef>
            </a:pPr>
            <a:r>
              <a:rPr sz="1350" spc="-10" dirty="0">
                <a:latin typeface="Microsoft Sans Serif"/>
                <a:cs typeface="Microsoft Sans Serif"/>
              </a:rPr>
              <a:t>2.1.7</a:t>
            </a:r>
            <a:endParaRPr sz="1350">
              <a:latin typeface="Microsoft Sans Serif"/>
              <a:cs typeface="Microsoft Sans Serif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27590" y="3662016"/>
            <a:ext cx="1570075" cy="769693"/>
          </a:xfrm>
          <a:prstGeom prst="rect">
            <a:avLst/>
          </a:prstGeom>
        </p:spPr>
      </p:pic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7011771" y="3541592"/>
          <a:ext cx="1657985" cy="746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00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115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350" spc="-10" dirty="0">
                          <a:latin typeface="Microsoft Sans Serif"/>
                          <a:cs typeface="Microsoft Sans Serif"/>
                        </a:rPr>
                        <a:t>2.1.8</a:t>
                      </a:r>
                      <a:endParaRPr sz="13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0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7022686" y="3552530"/>
            <a:ext cx="105410" cy="110489"/>
          </a:xfrm>
          <a:custGeom>
            <a:avLst/>
            <a:gdLst/>
            <a:ahLst/>
            <a:cxnLst/>
            <a:rect l="l" t="t" r="r" b="b"/>
            <a:pathLst>
              <a:path w="105409" h="110489">
                <a:moveTo>
                  <a:pt x="0" y="110028"/>
                </a:moveTo>
                <a:lnTo>
                  <a:pt x="104903" y="0"/>
                </a:lnTo>
              </a:path>
            </a:pathLst>
          </a:custGeom>
          <a:ln w="21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720870" y="3597060"/>
            <a:ext cx="534670" cy="560705"/>
            <a:chOff x="2720870" y="3597060"/>
            <a:chExt cx="534670" cy="56070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6160" y="3717923"/>
              <a:ext cx="418795" cy="43945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731665" y="3607855"/>
              <a:ext cx="408305" cy="428625"/>
            </a:xfrm>
            <a:custGeom>
              <a:avLst/>
              <a:gdLst/>
              <a:ahLst/>
              <a:cxnLst/>
              <a:rect l="l" t="t" r="r" b="b"/>
              <a:pathLst>
                <a:path w="408305" h="428625">
                  <a:moveTo>
                    <a:pt x="0" y="417532"/>
                  </a:moveTo>
                  <a:lnTo>
                    <a:pt x="408264" y="417532"/>
                  </a:lnTo>
                  <a:lnTo>
                    <a:pt x="408264" y="0"/>
                  </a:lnTo>
                  <a:lnTo>
                    <a:pt x="0" y="0"/>
                  </a:lnTo>
                  <a:lnTo>
                    <a:pt x="0" y="417532"/>
                  </a:lnTo>
                  <a:close/>
                </a:path>
                <a:path w="408305" h="428625">
                  <a:moveTo>
                    <a:pt x="62982" y="10700"/>
                  </a:moveTo>
                  <a:lnTo>
                    <a:pt x="62982" y="428233"/>
                  </a:lnTo>
                </a:path>
              </a:pathLst>
            </a:custGeom>
            <a:ln w="21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844318" y="3567273"/>
            <a:ext cx="549275" cy="81661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950" b="1" spc="-80" dirty="0">
                <a:latin typeface="Times New Roman"/>
                <a:cs typeface="Times New Roman"/>
              </a:rPr>
              <a:t>&amp;</a:t>
            </a:r>
            <a:endParaRPr sz="1950">
              <a:latin typeface="Times New Roman"/>
              <a:cs typeface="Times New Roman"/>
            </a:endParaRPr>
          </a:p>
          <a:p>
            <a:pPr marL="306070">
              <a:lnSpc>
                <a:spcPct val="100000"/>
              </a:lnSpc>
              <a:spcBef>
                <a:spcPts val="775"/>
              </a:spcBef>
            </a:pPr>
            <a:r>
              <a:rPr sz="1950" b="1" spc="-50" dirty="0">
                <a:latin typeface="Times New Roman"/>
                <a:cs typeface="Times New Roman"/>
              </a:rPr>
              <a:t>J1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912961" y="3651763"/>
            <a:ext cx="534670" cy="560705"/>
            <a:chOff x="5912961" y="3651763"/>
            <a:chExt cx="534670" cy="560705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8660" y="3772529"/>
              <a:ext cx="418386" cy="43945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923756" y="3662558"/>
              <a:ext cx="408305" cy="428625"/>
            </a:xfrm>
            <a:custGeom>
              <a:avLst/>
              <a:gdLst/>
              <a:ahLst/>
              <a:cxnLst/>
              <a:rect l="l" t="t" r="r" b="b"/>
              <a:pathLst>
                <a:path w="408304" h="428625">
                  <a:moveTo>
                    <a:pt x="0" y="417532"/>
                  </a:moveTo>
                  <a:lnTo>
                    <a:pt x="408264" y="417532"/>
                  </a:lnTo>
                  <a:lnTo>
                    <a:pt x="408264" y="0"/>
                  </a:lnTo>
                  <a:lnTo>
                    <a:pt x="0" y="0"/>
                  </a:lnTo>
                  <a:lnTo>
                    <a:pt x="0" y="417532"/>
                  </a:lnTo>
                  <a:close/>
                </a:path>
                <a:path w="408304" h="428625">
                  <a:moveTo>
                    <a:pt x="62982" y="11322"/>
                  </a:moveTo>
                  <a:lnTo>
                    <a:pt x="62982" y="428233"/>
                  </a:lnTo>
                </a:path>
              </a:pathLst>
            </a:custGeom>
            <a:ln w="21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47042" y="3622642"/>
            <a:ext cx="538480" cy="81661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950" b="1" spc="-70" dirty="0">
                <a:latin typeface="Times New Roman"/>
                <a:cs typeface="Times New Roman"/>
              </a:rPr>
              <a:t>X</a:t>
            </a:r>
            <a:endParaRPr sz="1950">
              <a:latin typeface="Times New Roman"/>
              <a:cs typeface="Times New Roman"/>
            </a:endParaRPr>
          </a:p>
          <a:p>
            <a:pPr marL="295275">
              <a:lnSpc>
                <a:spcPct val="100000"/>
              </a:lnSpc>
              <a:spcBef>
                <a:spcPts val="775"/>
              </a:spcBef>
            </a:pPr>
            <a:r>
              <a:rPr sz="1950" b="1" spc="-50" dirty="0">
                <a:latin typeface="Times New Roman"/>
                <a:cs typeface="Times New Roman"/>
              </a:rPr>
              <a:t>J2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63264" y="2963329"/>
            <a:ext cx="4872355" cy="1868170"/>
            <a:chOff x="2163264" y="2963329"/>
            <a:chExt cx="4872355" cy="1868170"/>
          </a:xfrm>
        </p:grpSpPr>
        <p:sp>
          <p:nvSpPr>
            <p:cNvPr id="37" name="object 37"/>
            <p:cNvSpPr/>
            <p:nvPr/>
          </p:nvSpPr>
          <p:spPr>
            <a:xfrm>
              <a:off x="2163264" y="3781721"/>
              <a:ext cx="450215" cy="0"/>
            </a:xfrm>
            <a:custGeom>
              <a:avLst/>
              <a:gdLst/>
              <a:ahLst/>
              <a:cxnLst/>
              <a:rect l="l" t="t" r="r" b="b"/>
              <a:pathLst>
                <a:path w="450214">
                  <a:moveTo>
                    <a:pt x="0" y="0"/>
                  </a:moveTo>
                  <a:lnTo>
                    <a:pt x="449796" y="0"/>
                  </a:lnTo>
                </a:path>
              </a:pathLst>
            </a:custGeom>
            <a:ln w="11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076" y="3732305"/>
              <a:ext cx="126364" cy="9885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398098" y="3704373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44024"/>
                  </a:moveTo>
                  <a:lnTo>
                    <a:pt x="21465" y="41834"/>
                  </a:lnTo>
                  <a:lnTo>
                    <a:pt x="37984" y="34516"/>
                  </a:lnTo>
                  <a:lnTo>
                    <a:pt x="48598" y="20946"/>
                  </a:lnTo>
                  <a:lnTo>
                    <a:pt x="52349" y="0"/>
                  </a:lnTo>
                </a:path>
              </a:pathLst>
            </a:custGeom>
            <a:ln w="107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57618" y="3781721"/>
              <a:ext cx="240665" cy="0"/>
            </a:xfrm>
            <a:custGeom>
              <a:avLst/>
              <a:gdLst/>
              <a:ahLst/>
              <a:cxnLst/>
              <a:rect l="l" t="t" r="r" b="b"/>
              <a:pathLst>
                <a:path w="240664">
                  <a:moveTo>
                    <a:pt x="0" y="0"/>
                  </a:moveTo>
                  <a:lnTo>
                    <a:pt x="240480" y="0"/>
                  </a:lnTo>
                </a:path>
              </a:pathLst>
            </a:custGeom>
            <a:ln w="11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98098" y="3836425"/>
              <a:ext cx="63500" cy="55880"/>
            </a:xfrm>
            <a:custGeom>
              <a:avLst/>
              <a:gdLst/>
              <a:ahLst/>
              <a:cxnLst/>
              <a:rect l="l" t="t" r="r" b="b"/>
              <a:pathLst>
                <a:path w="63500" h="55879">
                  <a:moveTo>
                    <a:pt x="52349" y="55346"/>
                  </a:moveTo>
                  <a:lnTo>
                    <a:pt x="62982" y="55346"/>
                  </a:lnTo>
                  <a:lnTo>
                    <a:pt x="57570" y="32640"/>
                  </a:lnTo>
                  <a:lnTo>
                    <a:pt x="43300" y="15176"/>
                  </a:lnTo>
                  <a:lnTo>
                    <a:pt x="23126" y="3961"/>
                  </a:lnTo>
                  <a:lnTo>
                    <a:pt x="0" y="0"/>
                  </a:lnTo>
                </a:path>
              </a:pathLst>
            </a:custGeom>
            <a:ln w="10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57618" y="3836425"/>
              <a:ext cx="240665" cy="0"/>
            </a:xfrm>
            <a:custGeom>
              <a:avLst/>
              <a:gdLst/>
              <a:ahLst/>
              <a:cxnLst/>
              <a:rect l="l" t="t" r="r" b="b"/>
              <a:pathLst>
                <a:path w="240664">
                  <a:moveTo>
                    <a:pt x="0" y="0"/>
                  </a:moveTo>
                  <a:lnTo>
                    <a:pt x="240480" y="0"/>
                  </a:lnTo>
                </a:path>
              </a:pathLst>
            </a:custGeom>
            <a:ln w="11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34493" y="2963329"/>
              <a:ext cx="308672" cy="9874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596163" y="3067384"/>
              <a:ext cx="63500" cy="55244"/>
            </a:xfrm>
            <a:custGeom>
              <a:avLst/>
              <a:gdLst/>
              <a:ahLst/>
              <a:cxnLst/>
              <a:rect l="l" t="t" r="r" b="b"/>
              <a:pathLst>
                <a:path w="63500" h="55244">
                  <a:moveTo>
                    <a:pt x="52553" y="54681"/>
                  </a:moveTo>
                  <a:lnTo>
                    <a:pt x="62982" y="54681"/>
                  </a:lnTo>
                  <a:lnTo>
                    <a:pt x="57570" y="32386"/>
                  </a:lnTo>
                  <a:lnTo>
                    <a:pt x="43300" y="15117"/>
                  </a:lnTo>
                  <a:lnTo>
                    <a:pt x="23126" y="3960"/>
                  </a:lnTo>
                  <a:lnTo>
                    <a:pt x="0" y="0"/>
                  </a:lnTo>
                </a:path>
              </a:pathLst>
            </a:custGeom>
            <a:ln w="107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07828" y="3067384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5">
                  <a:moveTo>
                    <a:pt x="0" y="0"/>
                  </a:moveTo>
                  <a:lnTo>
                    <a:pt x="188335" y="0"/>
                  </a:lnTo>
                </a:path>
              </a:pathLst>
            </a:custGeom>
            <a:ln w="11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55683" y="3007304"/>
              <a:ext cx="73779" cy="6547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471510" y="3089471"/>
              <a:ext cx="0" cy="626745"/>
            </a:xfrm>
            <a:custGeom>
              <a:avLst/>
              <a:gdLst/>
              <a:ahLst/>
              <a:cxnLst/>
              <a:rect l="l" t="t" r="r" b="b"/>
              <a:pathLst>
                <a:path h="626745">
                  <a:moveTo>
                    <a:pt x="0" y="626224"/>
                  </a:moveTo>
                  <a:lnTo>
                    <a:pt x="0" y="0"/>
                  </a:lnTo>
                </a:path>
              </a:pathLst>
            </a:custGeom>
            <a:ln w="10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34493" y="4720802"/>
              <a:ext cx="308672" cy="9885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596163" y="4748216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44024"/>
                  </a:moveTo>
                  <a:lnTo>
                    <a:pt x="21497" y="41831"/>
                  </a:lnTo>
                  <a:lnTo>
                    <a:pt x="38086" y="34508"/>
                  </a:lnTo>
                  <a:lnTo>
                    <a:pt x="48770" y="20937"/>
                  </a:lnTo>
                  <a:lnTo>
                    <a:pt x="52553" y="0"/>
                  </a:lnTo>
                </a:path>
              </a:pathLst>
            </a:custGeom>
            <a:ln w="107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407828" y="4825564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5">
                  <a:moveTo>
                    <a:pt x="0" y="0"/>
                  </a:moveTo>
                  <a:lnTo>
                    <a:pt x="188335" y="0"/>
                  </a:lnTo>
                </a:path>
              </a:pathLst>
            </a:custGeom>
            <a:ln w="11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471510" y="4693513"/>
              <a:ext cx="52705" cy="55244"/>
            </a:xfrm>
            <a:custGeom>
              <a:avLst/>
              <a:gdLst/>
              <a:ahLst/>
              <a:cxnLst/>
              <a:rect l="l" t="t" r="r" b="b"/>
              <a:pathLst>
                <a:path w="52704" h="55245">
                  <a:moveTo>
                    <a:pt x="0" y="0"/>
                  </a:moveTo>
                  <a:lnTo>
                    <a:pt x="3783" y="22343"/>
                  </a:lnTo>
                  <a:lnTo>
                    <a:pt x="14467" y="39614"/>
                  </a:lnTo>
                  <a:lnTo>
                    <a:pt x="31056" y="50754"/>
                  </a:lnTo>
                  <a:lnTo>
                    <a:pt x="52553" y="54703"/>
                  </a:lnTo>
                  <a:lnTo>
                    <a:pt x="52553" y="44024"/>
                  </a:lnTo>
                </a:path>
              </a:pathLst>
            </a:custGeom>
            <a:ln w="107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71510" y="3902450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1063"/>
                  </a:lnTo>
                </a:path>
              </a:pathLst>
            </a:custGeom>
            <a:ln w="10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32149" y="3787008"/>
              <a:ext cx="204382" cy="9885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349709" y="3891771"/>
              <a:ext cx="554990" cy="0"/>
            </a:xfrm>
            <a:custGeom>
              <a:avLst/>
              <a:gdLst/>
              <a:ahLst/>
              <a:cxnLst/>
              <a:rect l="l" t="t" r="r" b="b"/>
              <a:pathLst>
                <a:path w="554990">
                  <a:moveTo>
                    <a:pt x="0" y="0"/>
                  </a:moveTo>
                  <a:lnTo>
                    <a:pt x="554781" y="0"/>
                  </a:lnTo>
                </a:path>
              </a:pathLst>
            </a:custGeom>
            <a:ln w="11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9506" y="3842333"/>
              <a:ext cx="125751" cy="9823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32149" y="3897037"/>
              <a:ext cx="204382" cy="9887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669780" y="3759720"/>
              <a:ext cx="52069" cy="55244"/>
            </a:xfrm>
            <a:custGeom>
              <a:avLst/>
              <a:gdLst/>
              <a:ahLst/>
              <a:cxnLst/>
              <a:rect l="l" t="t" r="r" b="b"/>
              <a:pathLst>
                <a:path w="52070" h="55245">
                  <a:moveTo>
                    <a:pt x="0" y="0"/>
                  </a:moveTo>
                  <a:lnTo>
                    <a:pt x="3687" y="22343"/>
                  </a:lnTo>
                  <a:lnTo>
                    <a:pt x="14160" y="39614"/>
                  </a:lnTo>
                  <a:lnTo>
                    <a:pt x="30539" y="50754"/>
                  </a:lnTo>
                  <a:lnTo>
                    <a:pt x="51940" y="54703"/>
                  </a:lnTo>
                  <a:lnTo>
                    <a:pt x="51940" y="44024"/>
                  </a:lnTo>
                </a:path>
              </a:pathLst>
            </a:custGeom>
            <a:ln w="10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69780" y="3133431"/>
              <a:ext cx="0" cy="626745"/>
            </a:xfrm>
            <a:custGeom>
              <a:avLst/>
              <a:gdLst/>
              <a:ahLst/>
              <a:cxnLst/>
              <a:rect l="l" t="t" r="r" b="b"/>
              <a:pathLst>
                <a:path h="626745">
                  <a:moveTo>
                    <a:pt x="0" y="0"/>
                  </a:moveTo>
                  <a:lnTo>
                    <a:pt x="0" y="626288"/>
                  </a:lnTo>
                </a:path>
              </a:pathLst>
            </a:custGeom>
            <a:ln w="10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53748" y="3941077"/>
              <a:ext cx="73368" cy="6549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669780" y="4023200"/>
              <a:ext cx="0" cy="736600"/>
            </a:xfrm>
            <a:custGeom>
              <a:avLst/>
              <a:gdLst/>
              <a:ahLst/>
              <a:cxnLst/>
              <a:rect l="l" t="t" r="r" b="b"/>
              <a:pathLst>
                <a:path h="736600">
                  <a:moveTo>
                    <a:pt x="0" y="736338"/>
                  </a:moveTo>
                  <a:lnTo>
                    <a:pt x="0" y="0"/>
                  </a:lnTo>
                </a:path>
              </a:pathLst>
            </a:custGeom>
            <a:ln w="10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47217" y="5697423"/>
            <a:ext cx="78397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Microsoft Sans Serif"/>
                <a:cs typeface="Microsoft Sans Serif"/>
              </a:rPr>
              <a:t>5.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Перекресток,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имеющий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одну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стрелку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одной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стороне,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должен иметь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более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одной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стрелки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другой.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26235"/>
            <a:chOff x="131063" y="0"/>
            <a:chExt cx="9013190" cy="16262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504444"/>
              <a:ext cx="3049524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39825"/>
            <a:ext cx="2413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Примеры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6201" y="3337714"/>
            <a:ext cx="1659255" cy="1151255"/>
            <a:chOff x="446201" y="3337714"/>
            <a:chExt cx="1659255" cy="115125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183" y="3463856"/>
              <a:ext cx="1540946" cy="102483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7631" y="3349077"/>
              <a:ext cx="1530350" cy="1003300"/>
            </a:xfrm>
            <a:custGeom>
              <a:avLst/>
              <a:gdLst/>
              <a:ahLst/>
              <a:cxnLst/>
              <a:rect l="l" t="t" r="r" b="b"/>
              <a:pathLst>
                <a:path w="1530350" h="1003300">
                  <a:moveTo>
                    <a:pt x="0" y="1002898"/>
                  </a:moveTo>
                  <a:lnTo>
                    <a:pt x="1530290" y="1002898"/>
                  </a:lnTo>
                  <a:lnTo>
                    <a:pt x="1530290" y="66"/>
                  </a:lnTo>
                  <a:lnTo>
                    <a:pt x="0" y="66"/>
                  </a:lnTo>
                  <a:lnTo>
                    <a:pt x="0" y="1002898"/>
                  </a:lnTo>
                  <a:close/>
                </a:path>
                <a:path w="1530350" h="1003300">
                  <a:moveTo>
                    <a:pt x="765153" y="752362"/>
                  </a:moveTo>
                  <a:lnTo>
                    <a:pt x="765153" y="1002898"/>
                  </a:lnTo>
                </a:path>
                <a:path w="1530350" h="1003300">
                  <a:moveTo>
                    <a:pt x="0" y="114365"/>
                  </a:moveTo>
                  <a:lnTo>
                    <a:pt x="106552" y="0"/>
                  </a:lnTo>
                </a:path>
              </a:pathLst>
            </a:custGeom>
            <a:ln w="22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7631" y="4101440"/>
            <a:ext cx="765175" cy="250825"/>
          </a:xfrm>
          <a:prstGeom prst="rect">
            <a:avLst/>
          </a:prstGeom>
          <a:ln w="21309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15"/>
              </a:spcBef>
            </a:pPr>
            <a:r>
              <a:rPr sz="1200" spc="-25" dirty="0">
                <a:latin typeface="Microsoft Sans Serif"/>
                <a:cs typeface="Microsoft Sans Serif"/>
              </a:rPr>
              <a:t>1.1</a:t>
            </a:r>
            <a:r>
              <a:rPr sz="1200" spc="-17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.2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631" y="3349144"/>
            <a:ext cx="1530350" cy="752475"/>
          </a:xfrm>
          <a:prstGeom prst="rect">
            <a:avLst/>
          </a:prstGeom>
          <a:ln w="22419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478155" marR="316230" indent="-255270">
              <a:lnSpc>
                <a:spcPct val="112400"/>
              </a:lnSpc>
            </a:pPr>
            <a:r>
              <a:rPr sz="1200" spc="-10" dirty="0">
                <a:latin typeface="Microsoft Sans Serif"/>
                <a:cs typeface="Microsoft Sans Serif"/>
              </a:rPr>
              <a:t>Обнаружение пожара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93898" y="1684448"/>
            <a:ext cx="1659255" cy="1209675"/>
            <a:chOff x="3793898" y="1684448"/>
            <a:chExt cx="1659255" cy="120967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1845" y="1809667"/>
              <a:ext cx="1541066" cy="10839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805328" y="1695878"/>
              <a:ext cx="1530350" cy="1060450"/>
            </a:xfrm>
            <a:custGeom>
              <a:avLst/>
              <a:gdLst/>
              <a:ahLst/>
              <a:cxnLst/>
              <a:rect l="l" t="t" r="r" b="b"/>
              <a:pathLst>
                <a:path w="1530350" h="1060450">
                  <a:moveTo>
                    <a:pt x="0" y="1060236"/>
                  </a:moveTo>
                  <a:lnTo>
                    <a:pt x="1530290" y="1060236"/>
                  </a:lnTo>
                  <a:lnTo>
                    <a:pt x="1530290" y="0"/>
                  </a:lnTo>
                  <a:lnTo>
                    <a:pt x="0" y="0"/>
                  </a:lnTo>
                  <a:lnTo>
                    <a:pt x="0" y="1060236"/>
                  </a:lnTo>
                  <a:close/>
                </a:path>
                <a:path w="1530350" h="1060450">
                  <a:moveTo>
                    <a:pt x="765134" y="809700"/>
                  </a:moveTo>
                  <a:lnTo>
                    <a:pt x="765134" y="1060236"/>
                  </a:lnTo>
                </a:path>
                <a:path w="1530350" h="1060450">
                  <a:moveTo>
                    <a:pt x="0" y="114164"/>
                  </a:moveTo>
                  <a:lnTo>
                    <a:pt x="106516" y="22"/>
                  </a:lnTo>
                </a:path>
              </a:pathLst>
            </a:custGeom>
            <a:ln w="22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05328" y="2505579"/>
            <a:ext cx="765175" cy="250825"/>
          </a:xfrm>
          <a:prstGeom prst="rect">
            <a:avLst/>
          </a:prstGeom>
          <a:ln w="21309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409"/>
              </a:spcBef>
            </a:pPr>
            <a:r>
              <a:rPr sz="1200" spc="-25" dirty="0">
                <a:latin typeface="Microsoft Sans Serif"/>
                <a:cs typeface="Microsoft Sans Serif"/>
              </a:rPr>
              <a:t>1.1</a:t>
            </a:r>
            <a:r>
              <a:rPr sz="1200" spc="-17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.3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05328" y="1695878"/>
            <a:ext cx="1530350" cy="810260"/>
          </a:xfrm>
          <a:prstGeom prst="rect">
            <a:avLst/>
          </a:prstGeom>
          <a:ln w="22385">
            <a:solidFill>
              <a:srgbClr val="0000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393065" marR="381000" indent="-53340">
              <a:lnSpc>
                <a:spcPct val="112400"/>
              </a:lnSpc>
              <a:spcBef>
                <a:spcPts val="685"/>
              </a:spcBef>
            </a:pPr>
            <a:r>
              <a:rPr sz="1200" spc="-10" dirty="0">
                <a:latin typeface="Microsoft Sans Serif"/>
                <a:cs typeface="Microsoft Sans Serif"/>
              </a:rPr>
              <a:t>Включение пожарной</a:t>
            </a:r>
            <a:endParaRPr sz="1200">
              <a:latin typeface="Microsoft Sans Serif"/>
              <a:cs typeface="Microsoft Sans Serif"/>
            </a:endParaRPr>
          </a:p>
          <a:p>
            <a:pPr marL="254635">
              <a:lnSpc>
                <a:spcPct val="100000"/>
              </a:lnSpc>
              <a:spcBef>
                <a:spcPts val="175"/>
              </a:spcBef>
            </a:pPr>
            <a:r>
              <a:rPr sz="1200" spc="-10" dirty="0">
                <a:latin typeface="Microsoft Sans Serif"/>
                <a:cs typeface="Microsoft Sans Serif"/>
              </a:rPr>
              <a:t>сигнализации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740743" y="3337736"/>
            <a:ext cx="1765300" cy="1209040"/>
            <a:chOff x="3740743" y="3337736"/>
            <a:chExt cx="1765300" cy="120904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8690" y="3463856"/>
              <a:ext cx="1646960" cy="108264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752173" y="3349077"/>
              <a:ext cx="1637030" cy="1060450"/>
            </a:xfrm>
            <a:custGeom>
              <a:avLst/>
              <a:gdLst/>
              <a:ahLst/>
              <a:cxnLst/>
              <a:rect l="l" t="t" r="r" b="b"/>
              <a:pathLst>
                <a:path w="1637029" h="1060450">
                  <a:moveTo>
                    <a:pt x="0" y="1060325"/>
                  </a:moveTo>
                  <a:lnTo>
                    <a:pt x="1636828" y="1060325"/>
                  </a:lnTo>
                  <a:lnTo>
                    <a:pt x="1636828" y="89"/>
                  </a:lnTo>
                  <a:lnTo>
                    <a:pt x="0" y="89"/>
                  </a:lnTo>
                  <a:lnTo>
                    <a:pt x="0" y="1060325"/>
                  </a:lnTo>
                  <a:close/>
                </a:path>
                <a:path w="1637029" h="1060450">
                  <a:moveTo>
                    <a:pt x="818289" y="809122"/>
                  </a:moveTo>
                  <a:lnTo>
                    <a:pt x="818289" y="1060325"/>
                  </a:lnTo>
                </a:path>
                <a:path w="1637029" h="1060450">
                  <a:moveTo>
                    <a:pt x="0" y="114365"/>
                  </a:moveTo>
                  <a:lnTo>
                    <a:pt x="106516" y="0"/>
                  </a:lnTo>
                </a:path>
              </a:pathLst>
            </a:custGeom>
            <a:ln w="22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52173" y="4158200"/>
            <a:ext cx="818515" cy="251460"/>
          </a:xfrm>
          <a:prstGeom prst="rect">
            <a:avLst/>
          </a:prstGeom>
          <a:ln w="21309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15"/>
              </a:spcBef>
            </a:pPr>
            <a:r>
              <a:rPr sz="1200" spc="-25" dirty="0">
                <a:latin typeface="Microsoft Sans Serif"/>
                <a:cs typeface="Microsoft Sans Serif"/>
              </a:rPr>
              <a:t>1.1</a:t>
            </a:r>
            <a:r>
              <a:rPr sz="1200" spc="-17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.4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52173" y="3349166"/>
            <a:ext cx="1637030" cy="809625"/>
          </a:xfrm>
          <a:prstGeom prst="rect">
            <a:avLst/>
          </a:prstGeom>
          <a:ln w="22426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509905" marR="581660" indent="-1270" algn="ctr">
              <a:lnSpc>
                <a:spcPct val="112200"/>
              </a:lnSpc>
              <a:spcBef>
                <a:spcPts val="690"/>
              </a:spcBef>
            </a:pPr>
            <a:r>
              <a:rPr sz="1200" spc="-10" dirty="0">
                <a:latin typeface="Microsoft Sans Serif"/>
                <a:cs typeface="Microsoft Sans Serif"/>
              </a:rPr>
              <a:t>Набор номера </a:t>
            </a:r>
            <a:r>
              <a:rPr sz="1200" spc="-25" dirty="0">
                <a:latin typeface="Microsoft Sans Serif"/>
                <a:cs typeface="Microsoft Sans Serif"/>
              </a:rPr>
              <a:t>01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40743" y="4876865"/>
            <a:ext cx="1871980" cy="1216660"/>
            <a:chOff x="3740743" y="4876865"/>
            <a:chExt cx="1871980" cy="121666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690" y="5002422"/>
              <a:ext cx="1753477" cy="109052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752173" y="4888295"/>
              <a:ext cx="1743075" cy="1117600"/>
            </a:xfrm>
            <a:custGeom>
              <a:avLst/>
              <a:gdLst/>
              <a:ahLst/>
              <a:cxnLst/>
              <a:rect l="l" t="t" r="r" b="b"/>
              <a:pathLst>
                <a:path w="1743075" h="1117600">
                  <a:moveTo>
                    <a:pt x="0" y="1117018"/>
                  </a:moveTo>
                  <a:lnTo>
                    <a:pt x="1742888" y="1117018"/>
                  </a:lnTo>
                  <a:lnTo>
                    <a:pt x="1742887" y="0"/>
                  </a:lnTo>
                  <a:lnTo>
                    <a:pt x="0" y="0"/>
                  </a:lnTo>
                  <a:lnTo>
                    <a:pt x="0" y="1117018"/>
                  </a:lnTo>
                  <a:close/>
                </a:path>
                <a:path w="1743075" h="1117600">
                  <a:moveTo>
                    <a:pt x="871651" y="866478"/>
                  </a:moveTo>
                  <a:lnTo>
                    <a:pt x="871651" y="1117018"/>
                  </a:lnTo>
                </a:path>
                <a:path w="1743075" h="1117600">
                  <a:moveTo>
                    <a:pt x="0" y="113537"/>
                  </a:moveTo>
                  <a:lnTo>
                    <a:pt x="106516" y="17"/>
                  </a:lnTo>
                </a:path>
              </a:pathLst>
            </a:custGeom>
            <a:ln w="22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752173" y="5754773"/>
            <a:ext cx="871855" cy="250825"/>
          </a:xfrm>
          <a:prstGeom prst="rect">
            <a:avLst/>
          </a:prstGeom>
          <a:ln w="21309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09"/>
              </a:spcBef>
            </a:pPr>
            <a:r>
              <a:rPr sz="1200" spc="-25" dirty="0">
                <a:latin typeface="Microsoft Sans Serif"/>
                <a:cs typeface="Microsoft Sans Serif"/>
              </a:rPr>
              <a:t>1.1</a:t>
            </a:r>
            <a:r>
              <a:rPr sz="1200" spc="-17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.5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52173" y="4888295"/>
            <a:ext cx="1743075" cy="866775"/>
          </a:xfrm>
          <a:prstGeom prst="rect">
            <a:avLst/>
          </a:prstGeom>
          <a:ln w="22433">
            <a:solidFill>
              <a:srgbClr val="0000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170180" marR="262890" algn="ctr">
              <a:lnSpc>
                <a:spcPct val="112000"/>
              </a:lnSpc>
              <a:spcBef>
                <a:spcPts val="960"/>
              </a:spcBef>
            </a:pPr>
            <a:r>
              <a:rPr sz="1200" spc="-10" dirty="0">
                <a:latin typeface="Microsoft Sans Serif"/>
                <a:cs typeface="Microsoft Sans Serif"/>
              </a:rPr>
              <a:t>Самостоятельное тушение</a:t>
            </a:r>
            <a:endParaRPr sz="1200">
              <a:latin typeface="Microsoft Sans Serif"/>
              <a:cs typeface="Microsoft Sans Serif"/>
            </a:endParaRPr>
          </a:p>
          <a:p>
            <a:pPr marR="40005" algn="ctr">
              <a:lnSpc>
                <a:spcPct val="100000"/>
              </a:lnSpc>
              <a:spcBef>
                <a:spcPts val="175"/>
              </a:spcBef>
            </a:pPr>
            <a:r>
              <a:rPr sz="1200" spc="-10" dirty="0">
                <a:latin typeface="Microsoft Sans Serif"/>
                <a:cs typeface="Microsoft Sans Serif"/>
              </a:rPr>
              <a:t>пожара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982340" y="3394496"/>
            <a:ext cx="1765300" cy="1209040"/>
            <a:chOff x="6982340" y="3394496"/>
            <a:chExt cx="1765300" cy="1209040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99871" y="3520353"/>
              <a:ext cx="1647583" cy="108264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93770" y="3405815"/>
              <a:ext cx="1636395" cy="1060450"/>
            </a:xfrm>
            <a:custGeom>
              <a:avLst/>
              <a:gdLst/>
              <a:ahLst/>
              <a:cxnLst/>
              <a:rect l="l" t="t" r="r" b="b"/>
              <a:pathLst>
                <a:path w="1636395" h="1060450">
                  <a:moveTo>
                    <a:pt x="0" y="1060347"/>
                  </a:moveTo>
                  <a:lnTo>
                    <a:pt x="1636329" y="1060347"/>
                  </a:lnTo>
                  <a:lnTo>
                    <a:pt x="1636329" y="111"/>
                  </a:lnTo>
                  <a:lnTo>
                    <a:pt x="0" y="111"/>
                  </a:lnTo>
                  <a:lnTo>
                    <a:pt x="0" y="1060347"/>
                  </a:lnTo>
                  <a:close/>
                </a:path>
                <a:path w="1636395" h="1060450">
                  <a:moveTo>
                    <a:pt x="818497" y="809812"/>
                  </a:moveTo>
                  <a:lnTo>
                    <a:pt x="818497" y="1060347"/>
                  </a:lnTo>
                </a:path>
                <a:path w="1636395" h="1060450">
                  <a:moveTo>
                    <a:pt x="0" y="114365"/>
                  </a:moveTo>
                  <a:lnTo>
                    <a:pt x="106101" y="0"/>
                  </a:lnTo>
                </a:path>
              </a:pathLst>
            </a:custGeom>
            <a:ln w="22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993770" y="4215627"/>
            <a:ext cx="818515" cy="250825"/>
          </a:xfrm>
          <a:prstGeom prst="rect">
            <a:avLst/>
          </a:prstGeom>
          <a:ln w="21309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09"/>
              </a:spcBef>
            </a:pPr>
            <a:r>
              <a:rPr sz="1200" spc="-25" dirty="0">
                <a:latin typeface="Microsoft Sans Serif"/>
                <a:cs typeface="Microsoft Sans Serif"/>
              </a:rPr>
              <a:t>1.1</a:t>
            </a:r>
            <a:r>
              <a:rPr sz="1200" spc="-17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.6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93770" y="3405926"/>
            <a:ext cx="1636395" cy="810260"/>
          </a:xfrm>
          <a:prstGeom prst="rect">
            <a:avLst/>
          </a:prstGeom>
          <a:ln w="22426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434975" marR="475615" indent="85090">
              <a:lnSpc>
                <a:spcPct val="112200"/>
              </a:lnSpc>
              <a:spcBef>
                <a:spcPts val="690"/>
              </a:spcBef>
            </a:pPr>
            <a:r>
              <a:rPr sz="1200" spc="-20" dirty="0">
                <a:latin typeface="Microsoft Sans Serif"/>
                <a:cs typeface="Microsoft Sans Serif"/>
              </a:rPr>
              <a:t>Запис</a:t>
            </a:r>
            <a:r>
              <a:rPr sz="1200" spc="-90" dirty="0">
                <a:latin typeface="Microsoft Sans Serif"/>
                <a:cs typeface="Microsoft Sans Serif"/>
              </a:rPr>
              <a:t> </a:t>
            </a:r>
            <a:r>
              <a:rPr sz="1200" spc="-50" dirty="0">
                <a:latin typeface="Microsoft Sans Serif"/>
                <a:cs typeface="Microsoft Sans Serif"/>
              </a:rPr>
              <a:t>ь</a:t>
            </a:r>
            <a:r>
              <a:rPr sz="1200" spc="50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в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журнале </a:t>
            </a:r>
            <a:r>
              <a:rPr sz="1200" spc="-40" dirty="0">
                <a:latin typeface="Microsoft Sans Serif"/>
                <a:cs typeface="Microsoft Sans Serif"/>
              </a:rPr>
              <a:t>дежурс</a:t>
            </a:r>
            <a:r>
              <a:rPr sz="1200" spc="-8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тв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65974" y="3508979"/>
            <a:ext cx="648970" cy="694690"/>
            <a:chOff x="2465974" y="3508979"/>
            <a:chExt cx="648970" cy="694690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83188" y="3634662"/>
              <a:ext cx="531545" cy="56891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477087" y="3520091"/>
              <a:ext cx="520700" cy="548005"/>
            </a:xfrm>
            <a:custGeom>
              <a:avLst/>
              <a:gdLst/>
              <a:ahLst/>
              <a:cxnLst/>
              <a:rect l="l" t="t" r="r" b="b"/>
              <a:pathLst>
                <a:path w="520700" h="548004">
                  <a:moveTo>
                    <a:pt x="0" y="547417"/>
                  </a:moveTo>
                  <a:lnTo>
                    <a:pt x="520582" y="547417"/>
                  </a:lnTo>
                  <a:lnTo>
                    <a:pt x="520582" y="0"/>
                  </a:lnTo>
                  <a:lnTo>
                    <a:pt x="0" y="0"/>
                  </a:lnTo>
                  <a:lnTo>
                    <a:pt x="0" y="547417"/>
                  </a:lnTo>
                  <a:close/>
                </a:path>
              </a:pathLst>
            </a:custGeom>
            <a:ln w="220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41038" y="3520091"/>
            <a:ext cx="457200" cy="537845"/>
          </a:xfrm>
          <a:prstGeom prst="rect">
            <a:avLst/>
          </a:prstGeom>
          <a:ln w="22086">
            <a:solidFill>
              <a:srgbClr val="000000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50"/>
              </a:spcBef>
            </a:pPr>
            <a:r>
              <a:rPr sz="2000" b="1" spc="-90" dirty="0">
                <a:latin typeface="Times New Roman"/>
                <a:cs typeface="Times New Roman"/>
              </a:rPr>
              <a:t>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95517" y="4105494"/>
            <a:ext cx="259079" cy="333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-55" dirty="0">
                <a:latin typeface="Times New Roman"/>
                <a:cs typeface="Times New Roman"/>
              </a:rPr>
              <a:t>J1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26291" y="3565738"/>
            <a:ext cx="648970" cy="695960"/>
            <a:chOff x="6026291" y="3565738"/>
            <a:chExt cx="648970" cy="695960"/>
          </a:xfrm>
        </p:grpSpPr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3505" y="3691159"/>
              <a:ext cx="531130" cy="57022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037403" y="3576851"/>
              <a:ext cx="520700" cy="548005"/>
            </a:xfrm>
            <a:custGeom>
              <a:avLst/>
              <a:gdLst/>
              <a:ahLst/>
              <a:cxnLst/>
              <a:rect l="l" t="t" r="r" b="b"/>
              <a:pathLst>
                <a:path w="520700" h="548004">
                  <a:moveTo>
                    <a:pt x="0" y="547417"/>
                  </a:moveTo>
                  <a:lnTo>
                    <a:pt x="520582" y="547417"/>
                  </a:lnTo>
                  <a:lnTo>
                    <a:pt x="520582" y="0"/>
                  </a:lnTo>
                  <a:lnTo>
                    <a:pt x="0" y="0"/>
                  </a:lnTo>
                  <a:lnTo>
                    <a:pt x="0" y="547417"/>
                  </a:lnTo>
                  <a:close/>
                </a:path>
              </a:pathLst>
            </a:custGeom>
            <a:ln w="220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100732" y="3576851"/>
            <a:ext cx="457834" cy="548005"/>
          </a:xfrm>
          <a:prstGeom prst="rect">
            <a:avLst/>
          </a:prstGeom>
          <a:ln w="22086">
            <a:solidFill>
              <a:srgbClr val="000000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50"/>
              </a:spcBef>
            </a:pPr>
            <a:r>
              <a:rPr sz="2000" b="1" spc="-90" dirty="0">
                <a:latin typeface="Times New Roman"/>
                <a:cs typeface="Times New Roman"/>
              </a:rPr>
              <a:t>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55834" y="4162899"/>
            <a:ext cx="259079" cy="333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-55" dirty="0">
                <a:latin typeface="Times New Roman"/>
                <a:cs typeface="Times New Roman"/>
              </a:rPr>
              <a:t>J2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89138" y="2110182"/>
            <a:ext cx="8360409" cy="3306445"/>
            <a:chOff x="389138" y="2110182"/>
            <a:chExt cx="8360409" cy="3306445"/>
          </a:xfrm>
        </p:grpSpPr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9138" y="3724589"/>
              <a:ext cx="81428" cy="6582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005921" y="3757366"/>
              <a:ext cx="351155" cy="0"/>
            </a:xfrm>
            <a:custGeom>
              <a:avLst/>
              <a:gdLst/>
              <a:ahLst/>
              <a:cxnLst/>
              <a:rect l="l" t="t" r="r" b="b"/>
              <a:pathLst>
                <a:path w="351155">
                  <a:moveTo>
                    <a:pt x="0" y="0"/>
                  </a:moveTo>
                  <a:lnTo>
                    <a:pt x="351131" y="0"/>
                  </a:lnTo>
                </a:path>
              </a:pathLst>
            </a:custGeom>
            <a:ln w="114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13440" y="3620973"/>
              <a:ext cx="53340" cy="45720"/>
            </a:xfrm>
            <a:custGeom>
              <a:avLst/>
              <a:gdLst/>
              <a:ahLst/>
              <a:cxnLst/>
              <a:rect l="l" t="t" r="r" b="b"/>
              <a:pathLst>
                <a:path w="53339" h="45720">
                  <a:moveTo>
                    <a:pt x="0" y="45612"/>
                  </a:moveTo>
                  <a:lnTo>
                    <a:pt x="21730" y="43241"/>
                  </a:lnTo>
                  <a:lnTo>
                    <a:pt x="38360" y="35488"/>
                  </a:lnTo>
                  <a:lnTo>
                    <a:pt x="48995" y="21394"/>
                  </a:lnTo>
                  <a:lnTo>
                    <a:pt x="52739" y="0"/>
                  </a:lnTo>
                </a:path>
              </a:pathLst>
            </a:custGeom>
            <a:ln w="110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15692" y="3700405"/>
              <a:ext cx="297815" cy="0"/>
            </a:xfrm>
            <a:custGeom>
              <a:avLst/>
              <a:gdLst/>
              <a:ahLst/>
              <a:cxnLst/>
              <a:rect l="l" t="t" r="r" b="b"/>
              <a:pathLst>
                <a:path w="297814">
                  <a:moveTo>
                    <a:pt x="0" y="0"/>
                  </a:moveTo>
                  <a:lnTo>
                    <a:pt x="297748" y="0"/>
                  </a:lnTo>
                </a:path>
              </a:pathLst>
            </a:custGeom>
            <a:ln w="114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62127" y="3706621"/>
              <a:ext cx="127803" cy="10193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015692" y="3871441"/>
              <a:ext cx="616585" cy="0"/>
            </a:xfrm>
            <a:custGeom>
              <a:avLst/>
              <a:gdLst/>
              <a:ahLst/>
              <a:cxnLst/>
              <a:rect l="l" t="t" r="r" b="b"/>
              <a:pathLst>
                <a:path w="616585">
                  <a:moveTo>
                    <a:pt x="0" y="0"/>
                  </a:moveTo>
                  <a:lnTo>
                    <a:pt x="616468" y="0"/>
                  </a:lnTo>
                </a:path>
              </a:pathLst>
            </a:custGeom>
            <a:ln w="114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7173" y="3820097"/>
              <a:ext cx="127843" cy="10259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36333" y="3649216"/>
              <a:ext cx="313914" cy="10260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407024" y="3871441"/>
              <a:ext cx="510540" cy="0"/>
            </a:xfrm>
            <a:custGeom>
              <a:avLst/>
              <a:gdLst/>
              <a:ahLst/>
              <a:cxnLst/>
              <a:rect l="l" t="t" r="r" b="b"/>
              <a:pathLst>
                <a:path w="510539">
                  <a:moveTo>
                    <a:pt x="0" y="0"/>
                  </a:moveTo>
                  <a:lnTo>
                    <a:pt x="509951" y="0"/>
                  </a:lnTo>
                </a:path>
              </a:pathLst>
            </a:custGeom>
            <a:ln w="114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21988" y="3820096"/>
              <a:ext cx="128259" cy="10260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576009" y="3871441"/>
              <a:ext cx="297815" cy="0"/>
            </a:xfrm>
            <a:custGeom>
              <a:avLst/>
              <a:gdLst/>
              <a:ahLst/>
              <a:cxnLst/>
              <a:rect l="l" t="t" r="r" b="b"/>
              <a:pathLst>
                <a:path w="297815">
                  <a:moveTo>
                    <a:pt x="0" y="0"/>
                  </a:moveTo>
                  <a:lnTo>
                    <a:pt x="297333" y="0"/>
                  </a:lnTo>
                </a:path>
              </a:pathLst>
            </a:custGeom>
            <a:ln w="114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78354" y="3820096"/>
              <a:ext cx="128467" cy="10260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648206" y="3979920"/>
              <a:ext cx="100965" cy="11430"/>
            </a:xfrm>
            <a:custGeom>
              <a:avLst/>
              <a:gdLst/>
              <a:ahLst/>
              <a:cxnLst/>
              <a:rect l="l" t="t" r="r" b="b"/>
              <a:pathLst>
                <a:path w="100965" h="11429">
                  <a:moveTo>
                    <a:pt x="0" y="11418"/>
                  </a:moveTo>
                  <a:lnTo>
                    <a:pt x="100910" y="11418"/>
                  </a:lnTo>
                  <a:lnTo>
                    <a:pt x="100910" y="0"/>
                  </a:lnTo>
                  <a:lnTo>
                    <a:pt x="0" y="0"/>
                  </a:lnTo>
                  <a:lnTo>
                    <a:pt x="0" y="114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42850" y="3991132"/>
              <a:ext cx="207398" cy="10251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60628" y="4036837"/>
              <a:ext cx="75054" cy="6853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015692" y="4042388"/>
              <a:ext cx="350520" cy="0"/>
            </a:xfrm>
            <a:custGeom>
              <a:avLst/>
              <a:gdLst/>
              <a:ahLst/>
              <a:cxnLst/>
              <a:rect l="l" t="t" r="r" b="b"/>
              <a:pathLst>
                <a:path w="350520">
                  <a:moveTo>
                    <a:pt x="0" y="0"/>
                  </a:moveTo>
                  <a:lnTo>
                    <a:pt x="350487" y="0"/>
                  </a:lnTo>
                </a:path>
              </a:pathLst>
            </a:custGeom>
            <a:ln w="114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51518" y="2110182"/>
              <a:ext cx="366861" cy="10237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598256" y="2218776"/>
              <a:ext cx="64135" cy="57150"/>
            </a:xfrm>
            <a:custGeom>
              <a:avLst/>
              <a:gdLst/>
              <a:ahLst/>
              <a:cxnLst/>
              <a:rect l="l" t="t" r="r" b="b"/>
              <a:pathLst>
                <a:path w="64135" h="57150">
                  <a:moveTo>
                    <a:pt x="53362" y="56737"/>
                  </a:moveTo>
                  <a:lnTo>
                    <a:pt x="63951" y="56737"/>
                  </a:lnTo>
                  <a:lnTo>
                    <a:pt x="58455" y="33604"/>
                  </a:lnTo>
                  <a:lnTo>
                    <a:pt x="43966" y="15686"/>
                  </a:lnTo>
                  <a:lnTo>
                    <a:pt x="23482" y="4109"/>
                  </a:lnTo>
                  <a:lnTo>
                    <a:pt x="0" y="0"/>
                  </a:lnTo>
                </a:path>
              </a:pathLst>
            </a:custGeom>
            <a:ln w="11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53662" y="2218776"/>
              <a:ext cx="245110" cy="0"/>
            </a:xfrm>
            <a:custGeom>
              <a:avLst/>
              <a:gdLst/>
              <a:ahLst/>
              <a:cxnLst/>
              <a:rect l="l" t="t" r="r" b="b"/>
              <a:pathLst>
                <a:path w="245110">
                  <a:moveTo>
                    <a:pt x="0" y="0"/>
                  </a:moveTo>
                  <a:lnTo>
                    <a:pt x="244594" y="0"/>
                  </a:lnTo>
                </a:path>
              </a:pathLst>
            </a:custGeom>
            <a:ln w="114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71425" y="2155819"/>
              <a:ext cx="75055" cy="6850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387566" y="2241693"/>
              <a:ext cx="0" cy="1390650"/>
            </a:xfrm>
            <a:custGeom>
              <a:avLst/>
              <a:gdLst/>
              <a:ahLst/>
              <a:cxnLst/>
              <a:rect l="l" t="t" r="r" b="b"/>
              <a:pathLst>
                <a:path h="1390650">
                  <a:moveTo>
                    <a:pt x="0" y="1390404"/>
                  </a:moveTo>
                  <a:lnTo>
                    <a:pt x="0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4672" y="5131646"/>
              <a:ext cx="260345" cy="10184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704357" y="5330999"/>
              <a:ext cx="53340" cy="45720"/>
            </a:xfrm>
            <a:custGeom>
              <a:avLst/>
              <a:gdLst/>
              <a:ahLst/>
              <a:cxnLst/>
              <a:rect l="l" t="t" r="r" b="b"/>
              <a:pathLst>
                <a:path w="53339" h="45720">
                  <a:moveTo>
                    <a:pt x="0" y="45679"/>
                  </a:moveTo>
                  <a:lnTo>
                    <a:pt x="21795" y="43313"/>
                  </a:lnTo>
                  <a:lnTo>
                    <a:pt x="38568" y="35563"/>
                  </a:lnTo>
                  <a:lnTo>
                    <a:pt x="49345" y="21452"/>
                  </a:lnTo>
                  <a:lnTo>
                    <a:pt x="53154" y="0"/>
                  </a:lnTo>
                </a:path>
              </a:pathLst>
            </a:custGeom>
            <a:ln w="110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512918" y="5410587"/>
              <a:ext cx="191770" cy="0"/>
            </a:xfrm>
            <a:custGeom>
              <a:avLst/>
              <a:gdLst/>
              <a:ahLst/>
              <a:cxnLst/>
              <a:rect l="l" t="t" r="r" b="b"/>
              <a:pathLst>
                <a:path w="191770">
                  <a:moveTo>
                    <a:pt x="0" y="0"/>
                  </a:moveTo>
                  <a:lnTo>
                    <a:pt x="191439" y="0"/>
                  </a:lnTo>
                </a:path>
              </a:pathLst>
            </a:custGeom>
            <a:ln w="114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35411" y="5101693"/>
              <a:ext cx="64188" cy="6387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440928" y="4110896"/>
              <a:ext cx="0" cy="991869"/>
            </a:xfrm>
            <a:custGeom>
              <a:avLst/>
              <a:gdLst/>
              <a:ahLst/>
              <a:cxnLst/>
              <a:rect l="l" t="t" r="r" b="b"/>
              <a:pathLst>
                <a:path h="991870">
                  <a:moveTo>
                    <a:pt x="0" y="0"/>
                  </a:moveTo>
                  <a:lnTo>
                    <a:pt x="0" y="99175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67279" y="3615455"/>
              <a:ext cx="63774" cy="67772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672797" y="2286638"/>
              <a:ext cx="0" cy="1334770"/>
            </a:xfrm>
            <a:custGeom>
              <a:avLst/>
              <a:gdLst/>
              <a:ahLst/>
              <a:cxnLst/>
              <a:rect l="l" t="t" r="r" b="b"/>
              <a:pathLst>
                <a:path h="1334770">
                  <a:moveTo>
                    <a:pt x="0" y="0"/>
                  </a:moveTo>
                  <a:lnTo>
                    <a:pt x="0" y="1334334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62758" y="4036837"/>
              <a:ext cx="74846" cy="6852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778898" y="4122644"/>
              <a:ext cx="0" cy="1219835"/>
            </a:xfrm>
            <a:custGeom>
              <a:avLst/>
              <a:gdLst/>
              <a:ahLst/>
              <a:cxnLst/>
              <a:rect l="l" t="t" r="r" b="b"/>
              <a:pathLst>
                <a:path h="1219835">
                  <a:moveTo>
                    <a:pt x="0" y="1219435"/>
                  </a:moveTo>
                  <a:lnTo>
                    <a:pt x="0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26235"/>
            <a:chOff x="131063" y="0"/>
            <a:chExt cx="9013190" cy="16262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504444"/>
              <a:ext cx="3049524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39825"/>
            <a:ext cx="2413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Примеры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75579" y="1935704"/>
            <a:ext cx="1815464" cy="1228090"/>
            <a:chOff x="3875579" y="1935704"/>
            <a:chExt cx="1815464" cy="122809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9669" y="2052372"/>
              <a:ext cx="1690922" cy="11108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86691" y="1946817"/>
              <a:ext cx="1680210" cy="1089660"/>
            </a:xfrm>
            <a:custGeom>
              <a:avLst/>
              <a:gdLst/>
              <a:ahLst/>
              <a:cxnLst/>
              <a:rect l="l" t="t" r="r" b="b"/>
              <a:pathLst>
                <a:path w="1680210" h="1089660">
                  <a:moveTo>
                    <a:pt x="0" y="1089503"/>
                  </a:moveTo>
                  <a:lnTo>
                    <a:pt x="1679624" y="1089503"/>
                  </a:lnTo>
                  <a:lnTo>
                    <a:pt x="1679624" y="144"/>
                  </a:lnTo>
                  <a:lnTo>
                    <a:pt x="0" y="144"/>
                  </a:lnTo>
                  <a:lnTo>
                    <a:pt x="0" y="1089503"/>
                  </a:lnTo>
                  <a:close/>
                </a:path>
                <a:path w="1680210" h="1089660">
                  <a:moveTo>
                    <a:pt x="845461" y="857114"/>
                  </a:moveTo>
                  <a:lnTo>
                    <a:pt x="845461" y="1089503"/>
                  </a:lnTo>
                </a:path>
                <a:path w="1680210" h="1089660">
                  <a:moveTo>
                    <a:pt x="0" y="106081"/>
                  </a:moveTo>
                  <a:lnTo>
                    <a:pt x="112977" y="0"/>
                  </a:lnTo>
                </a:path>
              </a:pathLst>
            </a:custGeom>
            <a:ln w="218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86691" y="2803931"/>
            <a:ext cx="845819" cy="232410"/>
          </a:xfrm>
          <a:prstGeom prst="rect">
            <a:avLst/>
          </a:prstGeom>
          <a:ln w="22602">
            <a:solidFill>
              <a:srgbClr val="0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395"/>
              </a:spcBef>
            </a:pPr>
            <a:r>
              <a:rPr sz="1100" spc="55" dirty="0">
                <a:latin typeface="Microsoft Sans Serif"/>
                <a:cs typeface="Microsoft Sans Serif"/>
              </a:rPr>
              <a:t>1.1</a:t>
            </a:r>
            <a:r>
              <a:rPr sz="1100" spc="-14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.7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86691" y="1946961"/>
            <a:ext cx="1680210" cy="857250"/>
          </a:xfrm>
          <a:prstGeom prst="rect">
            <a:avLst/>
          </a:prstGeom>
          <a:ln w="21641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94970" marR="425450" indent="157480">
              <a:lnSpc>
                <a:spcPct val="113300"/>
              </a:lnSpc>
            </a:pPr>
            <a:r>
              <a:rPr sz="1100" spc="90" dirty="0">
                <a:latin typeface="Microsoft Sans Serif"/>
                <a:cs typeface="Microsoft Sans Serif"/>
              </a:rPr>
              <a:t>Оплата </a:t>
            </a:r>
            <a:r>
              <a:rPr sz="1100" spc="75" dirty="0">
                <a:latin typeface="Microsoft Sans Serif"/>
                <a:cs typeface="Microsoft Sans Serif"/>
              </a:rPr>
              <a:t>наличными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75579" y="3945042"/>
            <a:ext cx="1871345" cy="1227455"/>
            <a:chOff x="3875579" y="3945042"/>
            <a:chExt cx="1871345" cy="122745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9669" y="4062663"/>
              <a:ext cx="1746860" cy="110959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886691" y="3956155"/>
              <a:ext cx="1736725" cy="1089660"/>
            </a:xfrm>
            <a:custGeom>
              <a:avLst/>
              <a:gdLst/>
              <a:ahLst/>
              <a:cxnLst/>
              <a:rect l="l" t="t" r="r" b="b"/>
              <a:pathLst>
                <a:path w="1736725" h="1089660">
                  <a:moveTo>
                    <a:pt x="0" y="1089379"/>
                  </a:moveTo>
                  <a:lnTo>
                    <a:pt x="1736113" y="1089379"/>
                  </a:lnTo>
                  <a:lnTo>
                    <a:pt x="1736113" y="20"/>
                  </a:lnTo>
                  <a:lnTo>
                    <a:pt x="0" y="20"/>
                  </a:lnTo>
                  <a:lnTo>
                    <a:pt x="0" y="1089379"/>
                  </a:lnTo>
                  <a:close/>
                </a:path>
                <a:path w="1736725" h="1089660">
                  <a:moveTo>
                    <a:pt x="868144" y="856969"/>
                  </a:moveTo>
                  <a:lnTo>
                    <a:pt x="868144" y="1089379"/>
                  </a:lnTo>
                </a:path>
                <a:path w="1736725" h="1089660">
                  <a:moveTo>
                    <a:pt x="0" y="105916"/>
                  </a:moveTo>
                  <a:lnTo>
                    <a:pt x="112977" y="0"/>
                  </a:lnTo>
                </a:path>
              </a:pathLst>
            </a:custGeom>
            <a:ln w="218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86691" y="4813124"/>
            <a:ext cx="868680" cy="232410"/>
          </a:xfrm>
          <a:prstGeom prst="rect">
            <a:avLst/>
          </a:prstGeom>
          <a:ln w="22602">
            <a:solidFill>
              <a:srgbClr val="0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395"/>
              </a:spcBef>
            </a:pPr>
            <a:r>
              <a:rPr sz="1100" spc="55" dirty="0">
                <a:latin typeface="Microsoft Sans Serif"/>
                <a:cs typeface="Microsoft Sans Serif"/>
              </a:rPr>
              <a:t>1.1</a:t>
            </a:r>
            <a:r>
              <a:rPr sz="1100" spc="-14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.8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86691" y="3956175"/>
            <a:ext cx="1736725" cy="857250"/>
          </a:xfrm>
          <a:prstGeom prst="rect">
            <a:avLst/>
          </a:prstGeom>
          <a:ln w="21621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586105" marR="405765" indent="-248285">
              <a:lnSpc>
                <a:spcPct val="113399"/>
              </a:lnSpc>
            </a:pPr>
            <a:r>
              <a:rPr sz="1100" spc="75" dirty="0">
                <a:latin typeface="Microsoft Sans Serif"/>
                <a:cs typeface="Microsoft Sans Serif"/>
              </a:rPr>
              <a:t>Безналичная </a:t>
            </a:r>
            <a:r>
              <a:rPr sz="1100" spc="60" dirty="0">
                <a:latin typeface="Microsoft Sans Serif"/>
                <a:cs typeface="Microsoft Sans Serif"/>
              </a:rPr>
              <a:t>оп</a:t>
            </a:r>
            <a:r>
              <a:rPr sz="1100" spc="-135" dirty="0">
                <a:latin typeface="Microsoft Sans Serif"/>
                <a:cs typeface="Microsoft Sans Serif"/>
              </a:rPr>
              <a:t> </a:t>
            </a:r>
            <a:r>
              <a:rPr sz="1100" spc="60" dirty="0">
                <a:latin typeface="Microsoft Sans Serif"/>
                <a:cs typeface="Microsoft Sans Serif"/>
              </a:rPr>
              <a:t>лата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85207" y="3310802"/>
            <a:ext cx="574675" cy="541020"/>
            <a:chOff x="2185207" y="3310802"/>
            <a:chExt cx="574675" cy="54102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8791" y="3427381"/>
              <a:ext cx="450986" cy="42393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196320" y="3321915"/>
              <a:ext cx="440055" cy="412750"/>
            </a:xfrm>
            <a:custGeom>
              <a:avLst/>
              <a:gdLst/>
              <a:ahLst/>
              <a:cxnLst/>
              <a:rect l="l" t="t" r="r" b="b"/>
              <a:pathLst>
                <a:path w="440055" h="412750">
                  <a:moveTo>
                    <a:pt x="0" y="401850"/>
                  </a:moveTo>
                  <a:lnTo>
                    <a:pt x="439688" y="401851"/>
                  </a:lnTo>
                  <a:lnTo>
                    <a:pt x="439688" y="0"/>
                  </a:lnTo>
                  <a:lnTo>
                    <a:pt x="0" y="0"/>
                  </a:lnTo>
                  <a:lnTo>
                    <a:pt x="0" y="401850"/>
                  </a:lnTo>
                  <a:close/>
                </a:path>
                <a:path w="440055" h="412750">
                  <a:moveTo>
                    <a:pt x="67280" y="10298"/>
                  </a:moveTo>
                  <a:lnTo>
                    <a:pt x="67280" y="412149"/>
                  </a:lnTo>
                </a:path>
              </a:pathLst>
            </a:custGeom>
            <a:ln w="218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330006" y="3378002"/>
            <a:ext cx="20891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105" dirty="0">
                <a:latin typeface="Times New Roman"/>
                <a:cs typeface="Times New Roman"/>
              </a:rPr>
              <a:t>X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34077" y="3758678"/>
            <a:ext cx="27305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-25" dirty="0">
                <a:latin typeface="Times New Roman"/>
                <a:cs typeface="Times New Roman"/>
              </a:rPr>
              <a:t>J3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580878" y="3310802"/>
            <a:ext cx="575310" cy="541020"/>
            <a:chOff x="6580878" y="3310802"/>
            <a:chExt cx="575310" cy="54102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4969" y="3427382"/>
              <a:ext cx="451030" cy="42393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591991" y="3321915"/>
              <a:ext cx="440055" cy="412750"/>
            </a:xfrm>
            <a:custGeom>
              <a:avLst/>
              <a:gdLst/>
              <a:ahLst/>
              <a:cxnLst/>
              <a:rect l="l" t="t" r="r" b="b"/>
              <a:pathLst>
                <a:path w="440054" h="412750">
                  <a:moveTo>
                    <a:pt x="0" y="401850"/>
                  </a:moveTo>
                  <a:lnTo>
                    <a:pt x="439688" y="401851"/>
                  </a:lnTo>
                  <a:lnTo>
                    <a:pt x="439688" y="0"/>
                  </a:lnTo>
                  <a:lnTo>
                    <a:pt x="0" y="0"/>
                  </a:lnTo>
                  <a:lnTo>
                    <a:pt x="0" y="401850"/>
                  </a:lnTo>
                  <a:close/>
                </a:path>
                <a:path w="440054" h="412750">
                  <a:moveTo>
                    <a:pt x="67830" y="10298"/>
                  </a:moveTo>
                  <a:lnTo>
                    <a:pt x="67830" y="412149"/>
                  </a:lnTo>
                </a:path>
              </a:pathLst>
            </a:custGeom>
            <a:ln w="218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726184" y="3378003"/>
            <a:ext cx="20891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105" dirty="0">
                <a:latin typeface="Times New Roman"/>
                <a:cs typeface="Times New Roman"/>
              </a:rPr>
              <a:t>X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30321" y="3758679"/>
            <a:ext cx="27305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-25" dirty="0">
                <a:latin typeface="Times New Roman"/>
                <a:cs typeface="Times New Roman"/>
              </a:rPr>
              <a:t>J4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403604" y="2426587"/>
            <a:ext cx="6555105" cy="2125345"/>
            <a:chOff x="1403604" y="2426587"/>
            <a:chExt cx="6555105" cy="2125345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8448" y="2426587"/>
              <a:ext cx="78710" cy="635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342350" y="2432027"/>
              <a:ext cx="2672080" cy="52705"/>
            </a:xfrm>
            <a:custGeom>
              <a:avLst/>
              <a:gdLst/>
              <a:ahLst/>
              <a:cxnLst/>
              <a:rect l="l" t="t" r="r" b="b"/>
              <a:pathLst>
                <a:path w="2672079" h="52705">
                  <a:moveTo>
                    <a:pt x="2242971" y="0"/>
                  </a:moveTo>
                  <a:lnTo>
                    <a:pt x="2671538" y="0"/>
                  </a:lnTo>
                </a:path>
                <a:path w="2672079" h="52705">
                  <a:moveTo>
                    <a:pt x="0" y="52627"/>
                  </a:moveTo>
                  <a:lnTo>
                    <a:pt x="417048" y="52627"/>
                  </a:lnTo>
                </a:path>
              </a:pathLst>
            </a:custGeom>
            <a:ln w="10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5212" y="2436927"/>
              <a:ext cx="134606" cy="9545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8331" y="2479213"/>
              <a:ext cx="78162" cy="6351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195964" y="3362159"/>
              <a:ext cx="56515" cy="42545"/>
            </a:xfrm>
            <a:custGeom>
              <a:avLst/>
              <a:gdLst/>
              <a:ahLst/>
              <a:cxnLst/>
              <a:rect l="l" t="t" r="r" b="b"/>
              <a:pathLst>
                <a:path w="56514" h="42545">
                  <a:moveTo>
                    <a:pt x="0" y="42370"/>
                  </a:moveTo>
                  <a:lnTo>
                    <a:pt x="23137" y="40260"/>
                  </a:lnTo>
                  <a:lnTo>
                    <a:pt x="40973" y="33212"/>
                  </a:lnTo>
                  <a:lnTo>
                    <a:pt x="52450" y="20150"/>
                  </a:lnTo>
                  <a:lnTo>
                    <a:pt x="56510" y="0"/>
                  </a:lnTo>
                </a:path>
              </a:pathLst>
            </a:custGeom>
            <a:ln w="108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654573" y="3436602"/>
              <a:ext cx="541655" cy="0"/>
            </a:xfrm>
            <a:custGeom>
              <a:avLst/>
              <a:gdLst/>
              <a:ahLst/>
              <a:cxnLst/>
              <a:rect l="l" t="t" r="r" b="b"/>
              <a:pathLst>
                <a:path w="541655">
                  <a:moveTo>
                    <a:pt x="0" y="0"/>
                  </a:moveTo>
                  <a:lnTo>
                    <a:pt x="541390" y="0"/>
                  </a:lnTo>
                </a:path>
              </a:pathLst>
            </a:custGeom>
            <a:ln w="10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03604" y="3483955"/>
              <a:ext cx="665480" cy="10795"/>
            </a:xfrm>
            <a:custGeom>
              <a:avLst/>
              <a:gdLst/>
              <a:ahLst/>
              <a:cxnLst/>
              <a:rect l="l" t="t" r="r" b="b"/>
              <a:pathLst>
                <a:path w="665480" h="10795">
                  <a:moveTo>
                    <a:pt x="664894" y="0"/>
                  </a:moveTo>
                  <a:lnTo>
                    <a:pt x="0" y="0"/>
                  </a:lnTo>
                  <a:lnTo>
                    <a:pt x="0" y="10591"/>
                  </a:lnTo>
                  <a:lnTo>
                    <a:pt x="664894" y="10591"/>
                  </a:lnTo>
                  <a:lnTo>
                    <a:pt x="6648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4400" y="3441462"/>
              <a:ext cx="135134" cy="9557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0521" y="3536457"/>
              <a:ext cx="78692" cy="6415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654573" y="2558540"/>
              <a:ext cx="1104900" cy="1935480"/>
            </a:xfrm>
            <a:custGeom>
              <a:avLst/>
              <a:gdLst/>
              <a:ahLst/>
              <a:cxnLst/>
              <a:rect l="l" t="t" r="r" b="b"/>
              <a:pathLst>
                <a:path w="1104900" h="1935479">
                  <a:moveTo>
                    <a:pt x="0" y="983359"/>
                  </a:moveTo>
                  <a:lnTo>
                    <a:pt x="541390" y="983359"/>
                  </a:lnTo>
                </a:path>
                <a:path w="1104900" h="1935479">
                  <a:moveTo>
                    <a:pt x="619968" y="814516"/>
                  </a:moveTo>
                  <a:lnTo>
                    <a:pt x="619968" y="0"/>
                  </a:lnTo>
                </a:path>
                <a:path w="1104900" h="1935479">
                  <a:moveTo>
                    <a:pt x="687776" y="1935348"/>
                  </a:moveTo>
                  <a:lnTo>
                    <a:pt x="1104825" y="1935348"/>
                  </a:lnTo>
                </a:path>
              </a:pathLst>
            </a:custGeom>
            <a:ln w="10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65211" y="4446099"/>
              <a:ext cx="134607" cy="955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013888" y="4472693"/>
              <a:ext cx="56515" cy="42545"/>
            </a:xfrm>
            <a:custGeom>
              <a:avLst/>
              <a:gdLst/>
              <a:ahLst/>
              <a:cxnLst/>
              <a:rect l="l" t="t" r="r" b="b"/>
              <a:pathLst>
                <a:path w="56514" h="42545">
                  <a:moveTo>
                    <a:pt x="0" y="42370"/>
                  </a:moveTo>
                  <a:lnTo>
                    <a:pt x="23117" y="40176"/>
                  </a:lnTo>
                  <a:lnTo>
                    <a:pt x="40907" y="32987"/>
                  </a:lnTo>
                  <a:lnTo>
                    <a:pt x="52338" y="19898"/>
                  </a:lnTo>
                  <a:lnTo>
                    <a:pt x="56378" y="0"/>
                  </a:lnTo>
                </a:path>
              </a:pathLst>
            </a:custGeom>
            <a:ln w="108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41921" y="4546537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371967" y="0"/>
                  </a:lnTo>
                </a:path>
              </a:pathLst>
            </a:custGeom>
            <a:ln w="10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69069" y="4414572"/>
              <a:ext cx="67455" cy="6359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274541" y="3436603"/>
              <a:ext cx="3190240" cy="983615"/>
            </a:xfrm>
            <a:custGeom>
              <a:avLst/>
              <a:gdLst/>
              <a:ahLst/>
              <a:cxnLst/>
              <a:rect l="l" t="t" r="r" b="b"/>
              <a:pathLst>
                <a:path w="3190240" h="983614">
                  <a:moveTo>
                    <a:pt x="0" y="168842"/>
                  </a:moveTo>
                  <a:lnTo>
                    <a:pt x="0" y="983441"/>
                  </a:lnTo>
                </a:path>
                <a:path w="3190240" h="983614">
                  <a:moveTo>
                    <a:pt x="2885579" y="0"/>
                  </a:moveTo>
                  <a:lnTo>
                    <a:pt x="3190156" y="0"/>
                  </a:lnTo>
                </a:path>
              </a:pathLst>
            </a:custGeom>
            <a:ln w="10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70732" y="3388814"/>
              <a:ext cx="134604" cy="9495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60121" y="3595168"/>
              <a:ext cx="304800" cy="0"/>
            </a:xfrm>
            <a:custGeom>
              <a:avLst/>
              <a:gdLst/>
              <a:ahLst/>
              <a:cxnLst/>
              <a:rect l="l" t="t" r="r" b="b"/>
              <a:pathLst>
                <a:path w="304800">
                  <a:moveTo>
                    <a:pt x="0" y="0"/>
                  </a:moveTo>
                  <a:lnTo>
                    <a:pt x="304577" y="0"/>
                  </a:lnTo>
                </a:path>
              </a:pathLst>
            </a:custGeom>
            <a:ln w="10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70731" y="3547378"/>
              <a:ext cx="134607" cy="9555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050949" y="3595168"/>
              <a:ext cx="766445" cy="0"/>
            </a:xfrm>
            <a:custGeom>
              <a:avLst/>
              <a:gdLst/>
              <a:ahLst/>
              <a:cxnLst/>
              <a:rect l="l" t="t" r="r" b="b"/>
              <a:pathLst>
                <a:path w="766445">
                  <a:moveTo>
                    <a:pt x="0" y="0"/>
                  </a:moveTo>
                  <a:lnTo>
                    <a:pt x="766178" y="0"/>
                  </a:lnTo>
                </a:path>
              </a:pathLst>
            </a:custGeom>
            <a:ln w="10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23161" y="3547379"/>
              <a:ext cx="135046" cy="9555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7476" y="3356685"/>
              <a:ext cx="67327" cy="6421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092951" y="2495593"/>
              <a:ext cx="0" cy="866775"/>
            </a:xfrm>
            <a:custGeom>
              <a:avLst/>
              <a:gdLst/>
              <a:ahLst/>
              <a:cxnLst/>
              <a:rect l="l" t="t" r="r" b="b"/>
              <a:pathLst>
                <a:path h="866775">
                  <a:moveTo>
                    <a:pt x="0" y="0"/>
                  </a:moveTo>
                  <a:lnTo>
                    <a:pt x="0" y="866566"/>
                  </a:lnTo>
                </a:path>
              </a:pathLst>
            </a:custGeom>
            <a:ln w="113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76278" y="3589727"/>
              <a:ext cx="78491" cy="6352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092951" y="3668991"/>
              <a:ext cx="0" cy="814069"/>
            </a:xfrm>
            <a:custGeom>
              <a:avLst/>
              <a:gdLst/>
              <a:ahLst/>
              <a:cxnLst/>
              <a:rect l="l" t="t" r="r" b="b"/>
              <a:pathLst>
                <a:path h="814070">
                  <a:moveTo>
                    <a:pt x="0" y="814000"/>
                  </a:moveTo>
                  <a:lnTo>
                    <a:pt x="0" y="0"/>
                  </a:lnTo>
                </a:path>
              </a:pathLst>
            </a:custGeom>
            <a:ln w="113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26235"/>
            <a:chOff x="131063" y="0"/>
            <a:chExt cx="9013190" cy="16262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504444"/>
              <a:ext cx="3049524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39825"/>
            <a:ext cx="2413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Примеры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43424" y="3410954"/>
            <a:ext cx="1695450" cy="1181100"/>
            <a:chOff x="1043424" y="3410954"/>
            <a:chExt cx="1695450" cy="118110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159" y="3553959"/>
              <a:ext cx="1552706" cy="10377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56441" y="3423972"/>
              <a:ext cx="1540510" cy="1024890"/>
            </a:xfrm>
            <a:custGeom>
              <a:avLst/>
              <a:gdLst/>
              <a:ahLst/>
              <a:cxnLst/>
              <a:rect l="l" t="t" r="r" b="b"/>
              <a:pathLst>
                <a:path w="1540510" h="1024889">
                  <a:moveTo>
                    <a:pt x="0" y="1024761"/>
                  </a:moveTo>
                  <a:lnTo>
                    <a:pt x="1540333" y="1024761"/>
                  </a:lnTo>
                  <a:lnTo>
                    <a:pt x="1540333" y="0"/>
                  </a:lnTo>
                  <a:lnTo>
                    <a:pt x="0" y="0"/>
                  </a:lnTo>
                  <a:lnTo>
                    <a:pt x="0" y="1024761"/>
                  </a:lnTo>
                  <a:close/>
                </a:path>
                <a:path w="1540510" h="1024889">
                  <a:moveTo>
                    <a:pt x="776841" y="726440"/>
                  </a:moveTo>
                  <a:lnTo>
                    <a:pt x="776841" y="1011866"/>
                  </a:lnTo>
                </a:path>
                <a:path w="1540510" h="1024889">
                  <a:moveTo>
                    <a:pt x="0" y="129602"/>
                  </a:moveTo>
                  <a:lnTo>
                    <a:pt x="129717" y="58"/>
                  </a:lnTo>
                </a:path>
              </a:pathLst>
            </a:custGeom>
            <a:ln w="25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56441" y="4150412"/>
            <a:ext cx="777240" cy="298450"/>
          </a:xfrm>
          <a:prstGeom prst="rect">
            <a:avLst/>
          </a:prstGeom>
          <a:ln w="25752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240"/>
              </a:spcBef>
            </a:pPr>
            <a:r>
              <a:rPr sz="1600" spc="-10" dirty="0">
                <a:latin typeface="Microsoft Sans Serif"/>
                <a:cs typeface="Microsoft Sans Serif"/>
              </a:rPr>
              <a:t>1.1.2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6441" y="3423972"/>
            <a:ext cx="1540510" cy="726440"/>
          </a:xfrm>
          <a:prstGeom prst="rect">
            <a:avLst/>
          </a:prstGeom>
          <a:ln w="25801">
            <a:solidFill>
              <a:srgbClr val="000000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297815" marR="285115" indent="167640">
              <a:lnSpc>
                <a:spcPct val="101200"/>
              </a:lnSpc>
              <a:spcBef>
                <a:spcPts val="825"/>
              </a:spcBef>
            </a:pPr>
            <a:r>
              <a:rPr sz="1600" spc="-10" dirty="0">
                <a:latin typeface="Times New Roman"/>
                <a:cs typeface="Times New Roman"/>
              </a:rPr>
              <a:t>Начало состязания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732204" y="1853949"/>
            <a:ext cx="1889760" cy="1311275"/>
            <a:chOff x="4732204" y="1853949"/>
            <a:chExt cx="1889760" cy="131127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4412" y="1996088"/>
              <a:ext cx="1747194" cy="116872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45222" y="1866967"/>
              <a:ext cx="1734185" cy="1155065"/>
            </a:xfrm>
            <a:custGeom>
              <a:avLst/>
              <a:gdLst/>
              <a:ahLst/>
              <a:cxnLst/>
              <a:rect l="l" t="t" r="r" b="b"/>
              <a:pathLst>
                <a:path w="1734185" h="1155064">
                  <a:moveTo>
                    <a:pt x="0" y="1154931"/>
                  </a:moveTo>
                  <a:lnTo>
                    <a:pt x="1733943" y="1154931"/>
                  </a:lnTo>
                  <a:lnTo>
                    <a:pt x="1733943" y="117"/>
                  </a:lnTo>
                  <a:lnTo>
                    <a:pt x="0" y="117"/>
                  </a:lnTo>
                  <a:lnTo>
                    <a:pt x="0" y="1154931"/>
                  </a:lnTo>
                  <a:close/>
                </a:path>
                <a:path w="1734185" h="1155064">
                  <a:moveTo>
                    <a:pt x="866864" y="843596"/>
                  </a:moveTo>
                  <a:lnTo>
                    <a:pt x="866864" y="1142016"/>
                  </a:lnTo>
                </a:path>
                <a:path w="1734185" h="1155064">
                  <a:moveTo>
                    <a:pt x="0" y="129543"/>
                  </a:moveTo>
                  <a:lnTo>
                    <a:pt x="129190" y="0"/>
                  </a:lnTo>
                </a:path>
              </a:pathLst>
            </a:custGeom>
            <a:ln w="25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45221" y="2710564"/>
            <a:ext cx="867410" cy="311785"/>
          </a:xfrm>
          <a:prstGeom prst="rect">
            <a:avLst/>
          </a:prstGeom>
          <a:ln w="25752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335"/>
              </a:spcBef>
            </a:pPr>
            <a:r>
              <a:rPr sz="1600" spc="-10" dirty="0">
                <a:latin typeface="Microsoft Sans Serif"/>
                <a:cs typeface="Microsoft Sans Serif"/>
              </a:rPr>
              <a:t>1.1.3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45221" y="1867084"/>
            <a:ext cx="1734185" cy="843915"/>
          </a:xfrm>
          <a:prstGeom prst="rect">
            <a:avLst/>
          </a:prstGeom>
          <a:ln w="25801">
            <a:solidFill>
              <a:srgbClr val="0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440"/>
              </a:spcBef>
            </a:pPr>
            <a:r>
              <a:rPr sz="1600" spc="-10" dirty="0">
                <a:latin typeface="Times New Roman"/>
                <a:cs typeface="Times New Roman"/>
              </a:rPr>
              <a:t>Выстрел</a:t>
            </a:r>
            <a:endParaRPr sz="1600">
              <a:latin typeface="Times New Roman"/>
              <a:cs typeface="Times New Roman"/>
            </a:endParaRPr>
          </a:p>
          <a:p>
            <a:pPr marL="271145" marR="251460" algn="ctr">
              <a:lnSpc>
                <a:spcPts val="1939"/>
              </a:lnSpc>
              <a:spcBef>
                <a:spcPts val="70"/>
              </a:spcBef>
            </a:pPr>
            <a:r>
              <a:rPr sz="1600" dirty="0">
                <a:latin typeface="Times New Roman"/>
                <a:cs typeface="Times New Roman"/>
              </a:rPr>
              <a:t>из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стартового пистолета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732204" y="4773331"/>
            <a:ext cx="1889760" cy="1245870"/>
            <a:chOff x="4732204" y="4773331"/>
            <a:chExt cx="1889760" cy="124587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4412" y="4915984"/>
              <a:ext cx="1747194" cy="11025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745222" y="4786349"/>
              <a:ext cx="1734185" cy="1090295"/>
            </a:xfrm>
            <a:custGeom>
              <a:avLst/>
              <a:gdLst/>
              <a:ahLst/>
              <a:cxnLst/>
              <a:rect l="l" t="t" r="r" b="b"/>
              <a:pathLst>
                <a:path w="1734185" h="1090295">
                  <a:moveTo>
                    <a:pt x="0" y="1089787"/>
                  </a:moveTo>
                  <a:lnTo>
                    <a:pt x="1733943" y="1089787"/>
                  </a:lnTo>
                  <a:lnTo>
                    <a:pt x="1733943" y="0"/>
                  </a:lnTo>
                  <a:lnTo>
                    <a:pt x="0" y="0"/>
                  </a:lnTo>
                  <a:lnTo>
                    <a:pt x="0" y="1089787"/>
                  </a:lnTo>
                  <a:close/>
                </a:path>
                <a:path w="1734185" h="1090295">
                  <a:moveTo>
                    <a:pt x="866864" y="778473"/>
                  </a:moveTo>
                  <a:lnTo>
                    <a:pt x="866864" y="1076872"/>
                  </a:lnTo>
                </a:path>
                <a:path w="1734185" h="1090295">
                  <a:moveTo>
                    <a:pt x="0" y="129582"/>
                  </a:moveTo>
                  <a:lnTo>
                    <a:pt x="129190" y="0"/>
                  </a:lnTo>
                </a:path>
              </a:pathLst>
            </a:custGeom>
            <a:ln w="25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45221" y="5564821"/>
            <a:ext cx="867410" cy="311785"/>
          </a:xfrm>
          <a:prstGeom prst="rect">
            <a:avLst/>
          </a:prstGeom>
          <a:ln w="25752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340"/>
              </a:spcBef>
            </a:pPr>
            <a:r>
              <a:rPr sz="1600" spc="-10" dirty="0">
                <a:latin typeface="Microsoft Sans Serif"/>
                <a:cs typeface="Microsoft Sans Serif"/>
              </a:rPr>
              <a:t>1.1.5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45221" y="4786348"/>
            <a:ext cx="1734185" cy="778510"/>
          </a:xfrm>
          <a:prstGeom prst="rect">
            <a:avLst/>
          </a:prstGeom>
          <a:ln w="25802">
            <a:solidFill>
              <a:srgbClr val="000000"/>
            </a:solidFill>
          </a:ln>
        </p:spPr>
        <p:txBody>
          <a:bodyPr vert="horz" wrap="square" lIns="0" tIns="130810" rIns="0" bIns="0" rtlCol="0">
            <a:spAutoFit/>
          </a:bodyPr>
          <a:lstStyle/>
          <a:p>
            <a:pPr marL="607695" marR="510540" indent="-52069">
              <a:lnSpc>
                <a:spcPct val="101200"/>
              </a:lnSpc>
              <a:spcBef>
                <a:spcPts val="1030"/>
              </a:spcBef>
            </a:pPr>
            <a:r>
              <a:rPr sz="1600" spc="-10" dirty="0">
                <a:latin typeface="Times New Roman"/>
                <a:cs typeface="Times New Roman"/>
              </a:rPr>
              <a:t>Начало забега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32204" y="3345850"/>
            <a:ext cx="1889760" cy="1245870"/>
            <a:chOff x="4732204" y="3345850"/>
            <a:chExt cx="1889760" cy="124587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4412" y="3489101"/>
              <a:ext cx="1747194" cy="110259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45222" y="3358867"/>
              <a:ext cx="1734185" cy="1090295"/>
            </a:xfrm>
            <a:custGeom>
              <a:avLst/>
              <a:gdLst/>
              <a:ahLst/>
              <a:cxnLst/>
              <a:rect l="l" t="t" r="r" b="b"/>
              <a:pathLst>
                <a:path w="1734185" h="1090295">
                  <a:moveTo>
                    <a:pt x="0" y="1089866"/>
                  </a:moveTo>
                  <a:lnTo>
                    <a:pt x="1733943" y="1089866"/>
                  </a:lnTo>
                  <a:lnTo>
                    <a:pt x="1733943" y="78"/>
                  </a:lnTo>
                  <a:lnTo>
                    <a:pt x="0" y="78"/>
                  </a:lnTo>
                  <a:lnTo>
                    <a:pt x="0" y="1089866"/>
                  </a:lnTo>
                  <a:close/>
                </a:path>
                <a:path w="1734185" h="1090295">
                  <a:moveTo>
                    <a:pt x="866864" y="778629"/>
                  </a:moveTo>
                  <a:lnTo>
                    <a:pt x="866864" y="1076970"/>
                  </a:lnTo>
                </a:path>
                <a:path w="1734185" h="1090295">
                  <a:moveTo>
                    <a:pt x="0" y="130130"/>
                  </a:moveTo>
                  <a:lnTo>
                    <a:pt x="129190" y="0"/>
                  </a:lnTo>
                </a:path>
              </a:pathLst>
            </a:custGeom>
            <a:ln w="25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745221" y="4137497"/>
            <a:ext cx="867410" cy="311785"/>
          </a:xfrm>
          <a:prstGeom prst="rect">
            <a:avLst/>
          </a:prstGeom>
          <a:ln w="25752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340"/>
              </a:spcBef>
            </a:pPr>
            <a:r>
              <a:rPr sz="1600" spc="-10" dirty="0">
                <a:latin typeface="Microsoft Sans Serif"/>
                <a:cs typeface="Microsoft Sans Serif"/>
              </a:rPr>
              <a:t>1.1.4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45221" y="3358946"/>
            <a:ext cx="1734185" cy="779145"/>
          </a:xfrm>
          <a:prstGeom prst="rect">
            <a:avLst/>
          </a:prstGeom>
          <a:ln w="25802">
            <a:solidFill>
              <a:srgbClr val="000000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34925" algn="ctr">
              <a:lnSpc>
                <a:spcPct val="100000"/>
              </a:lnSpc>
              <a:spcBef>
                <a:spcPts val="1055"/>
              </a:spcBef>
            </a:pPr>
            <a:r>
              <a:rPr sz="1600" spc="-10" dirty="0">
                <a:latin typeface="Times New Roman"/>
                <a:cs typeface="Times New Roman"/>
              </a:rPr>
              <a:t>Запуск</a:t>
            </a:r>
            <a:endParaRPr sz="1600">
              <a:latin typeface="Times New Roman"/>
              <a:cs typeface="Times New Roman"/>
            </a:endParaRPr>
          </a:p>
          <a:p>
            <a:pPr marL="25400" algn="ctr">
              <a:lnSpc>
                <a:spcPct val="100000"/>
              </a:lnSpc>
              <a:spcBef>
                <a:spcPts val="20"/>
              </a:spcBef>
            </a:pPr>
            <a:r>
              <a:rPr sz="1600" spc="-10" dirty="0">
                <a:latin typeface="Times New Roman"/>
                <a:cs typeface="Times New Roman"/>
              </a:rPr>
              <a:t>секундомера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37957" y="3475980"/>
            <a:ext cx="725170" cy="856615"/>
            <a:chOff x="3437957" y="3475980"/>
            <a:chExt cx="725170" cy="856615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0165" y="3618818"/>
              <a:ext cx="582723" cy="71344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50974" y="3488998"/>
              <a:ext cx="569595" cy="701040"/>
            </a:xfrm>
            <a:custGeom>
              <a:avLst/>
              <a:gdLst/>
              <a:ahLst/>
              <a:cxnLst/>
              <a:rect l="l" t="t" r="r" b="b"/>
              <a:pathLst>
                <a:path w="569595" h="701039">
                  <a:moveTo>
                    <a:pt x="0" y="700551"/>
                  </a:moveTo>
                  <a:lnTo>
                    <a:pt x="569394" y="700551"/>
                  </a:lnTo>
                  <a:lnTo>
                    <a:pt x="569394" y="0"/>
                  </a:lnTo>
                  <a:lnTo>
                    <a:pt x="0" y="0"/>
                  </a:lnTo>
                  <a:lnTo>
                    <a:pt x="0" y="700551"/>
                  </a:lnTo>
                  <a:close/>
                </a:path>
                <a:path w="569595" h="701039">
                  <a:moveTo>
                    <a:pt x="77670" y="12915"/>
                  </a:moveTo>
                  <a:lnTo>
                    <a:pt x="77670" y="700551"/>
                  </a:lnTo>
                </a:path>
                <a:path w="569595" h="701039">
                  <a:moveTo>
                    <a:pt x="504467" y="12915"/>
                  </a:moveTo>
                  <a:lnTo>
                    <a:pt x="504467" y="700551"/>
                  </a:lnTo>
                </a:path>
              </a:pathLst>
            </a:custGeom>
            <a:ln w="25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541521" y="3605998"/>
            <a:ext cx="433705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10"/>
              </a:spcBef>
            </a:pPr>
            <a:r>
              <a:rPr sz="2750" b="1" dirty="0">
                <a:latin typeface="Times New Roman"/>
                <a:cs typeface="Times New Roman"/>
              </a:rPr>
              <a:t>&amp;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20412" y="4163484"/>
            <a:ext cx="387985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b="1" spc="25" dirty="0">
                <a:latin typeface="Times New Roman"/>
                <a:cs typeface="Times New Roman"/>
              </a:rPr>
              <a:t>J1</a:t>
            </a:r>
            <a:endParaRPr sz="275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320113" y="3540536"/>
            <a:ext cx="725170" cy="791845"/>
            <a:chOff x="7320113" y="3540536"/>
            <a:chExt cx="725170" cy="791845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2907" y="3683676"/>
              <a:ext cx="582333" cy="64858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333131" y="3553554"/>
              <a:ext cx="569595" cy="636270"/>
            </a:xfrm>
            <a:custGeom>
              <a:avLst/>
              <a:gdLst/>
              <a:ahLst/>
              <a:cxnLst/>
              <a:rect l="l" t="t" r="r" b="b"/>
              <a:pathLst>
                <a:path w="569595" h="636270">
                  <a:moveTo>
                    <a:pt x="0" y="635994"/>
                  </a:moveTo>
                  <a:lnTo>
                    <a:pt x="569394" y="635994"/>
                  </a:lnTo>
                  <a:lnTo>
                    <a:pt x="569394" y="0"/>
                  </a:lnTo>
                  <a:lnTo>
                    <a:pt x="0" y="0"/>
                  </a:lnTo>
                  <a:lnTo>
                    <a:pt x="0" y="635994"/>
                  </a:lnTo>
                  <a:close/>
                </a:path>
                <a:path w="569595" h="636270">
                  <a:moveTo>
                    <a:pt x="77865" y="12934"/>
                  </a:moveTo>
                  <a:lnTo>
                    <a:pt x="77865" y="635994"/>
                  </a:lnTo>
                </a:path>
                <a:path w="569595" h="636270">
                  <a:moveTo>
                    <a:pt x="505053" y="12934"/>
                  </a:moveTo>
                  <a:lnTo>
                    <a:pt x="505053" y="635994"/>
                  </a:lnTo>
                </a:path>
              </a:pathLst>
            </a:custGeom>
            <a:ln w="25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423872" y="3631828"/>
            <a:ext cx="433705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10"/>
              </a:spcBef>
            </a:pPr>
            <a:r>
              <a:rPr sz="2750" b="1" dirty="0">
                <a:latin typeface="Times New Roman"/>
                <a:cs typeface="Times New Roman"/>
              </a:rPr>
              <a:t>&amp;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02764" y="4163484"/>
            <a:ext cx="387985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b="1" spc="25" dirty="0">
                <a:latin typeface="Times New Roman"/>
                <a:cs typeface="Times New Roman"/>
              </a:rPr>
              <a:t>J2</a:t>
            </a:r>
            <a:endParaRPr sz="275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51460" y="2321740"/>
            <a:ext cx="8519160" cy="3127375"/>
            <a:chOff x="251460" y="2321740"/>
            <a:chExt cx="8519160" cy="3127375"/>
          </a:xfrm>
        </p:grpSpPr>
        <p:sp>
          <p:nvSpPr>
            <p:cNvPr id="43" name="object 43"/>
            <p:cNvSpPr/>
            <p:nvPr/>
          </p:nvSpPr>
          <p:spPr>
            <a:xfrm>
              <a:off x="251460" y="3878804"/>
              <a:ext cx="657225" cy="13335"/>
            </a:xfrm>
            <a:custGeom>
              <a:avLst/>
              <a:gdLst/>
              <a:ahLst/>
              <a:cxnLst/>
              <a:rect l="l" t="t" r="r" b="b"/>
              <a:pathLst>
                <a:path w="657225" h="13335">
                  <a:moveTo>
                    <a:pt x="656900" y="0"/>
                  </a:moveTo>
                  <a:lnTo>
                    <a:pt x="0" y="0"/>
                  </a:lnTo>
                  <a:lnTo>
                    <a:pt x="0" y="12911"/>
                  </a:lnTo>
                  <a:lnTo>
                    <a:pt x="656900" y="12911"/>
                  </a:lnTo>
                  <a:lnTo>
                    <a:pt x="656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791" y="3826562"/>
              <a:ext cx="155008" cy="11680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616505" y="3885259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763" y="0"/>
                  </a:lnTo>
                </a:path>
              </a:pathLst>
            </a:custGeom>
            <a:ln w="129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73344" y="3664331"/>
              <a:ext cx="64769" cy="65405"/>
            </a:xfrm>
            <a:custGeom>
              <a:avLst/>
              <a:gdLst/>
              <a:ahLst/>
              <a:cxnLst/>
              <a:rect l="l" t="t" r="r" b="b"/>
              <a:pathLst>
                <a:path w="64770" h="65404">
                  <a:moveTo>
                    <a:pt x="0" y="64967"/>
                  </a:moveTo>
                  <a:lnTo>
                    <a:pt x="26363" y="60319"/>
                  </a:lnTo>
                  <a:lnTo>
                    <a:pt x="46690" y="47160"/>
                  </a:lnTo>
                  <a:lnTo>
                    <a:pt x="59771" y="26662"/>
                  </a:lnTo>
                  <a:lnTo>
                    <a:pt x="64400" y="0"/>
                  </a:lnTo>
                </a:path>
              </a:pathLst>
            </a:custGeom>
            <a:ln w="1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040138" y="3755129"/>
              <a:ext cx="233679" cy="0"/>
            </a:xfrm>
            <a:custGeom>
              <a:avLst/>
              <a:gdLst/>
              <a:ahLst/>
              <a:cxnLst/>
              <a:rect l="l" t="t" r="r" b="b"/>
              <a:pathLst>
                <a:path w="233679">
                  <a:moveTo>
                    <a:pt x="0" y="0"/>
                  </a:moveTo>
                  <a:lnTo>
                    <a:pt x="233206" y="0"/>
                  </a:lnTo>
                </a:path>
              </a:pathLst>
            </a:custGeom>
            <a:ln w="129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08699" y="3826562"/>
              <a:ext cx="155554" cy="1168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040138" y="3885259"/>
              <a:ext cx="556895" cy="0"/>
            </a:xfrm>
            <a:custGeom>
              <a:avLst/>
              <a:gdLst/>
              <a:ahLst/>
              <a:cxnLst/>
              <a:rect l="l" t="t" r="r" b="b"/>
              <a:pathLst>
                <a:path w="556895">
                  <a:moveTo>
                    <a:pt x="0" y="0"/>
                  </a:moveTo>
                  <a:lnTo>
                    <a:pt x="556377" y="0"/>
                  </a:lnTo>
                </a:path>
              </a:pathLst>
            </a:custGeom>
            <a:ln w="129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4878" y="3632051"/>
              <a:ext cx="381726" cy="11661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498856" y="3885259"/>
              <a:ext cx="686435" cy="0"/>
            </a:xfrm>
            <a:custGeom>
              <a:avLst/>
              <a:gdLst/>
              <a:ahLst/>
              <a:cxnLst/>
              <a:rect l="l" t="t" r="r" b="b"/>
              <a:pathLst>
                <a:path w="686434">
                  <a:moveTo>
                    <a:pt x="0" y="0"/>
                  </a:moveTo>
                  <a:lnTo>
                    <a:pt x="686349" y="0"/>
                  </a:lnTo>
                </a:path>
              </a:pathLst>
            </a:custGeom>
            <a:ln w="129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91636" y="3826562"/>
              <a:ext cx="154969" cy="11680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02946" y="3826562"/>
              <a:ext cx="155554" cy="11680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922294" y="3885259"/>
              <a:ext cx="686435" cy="0"/>
            </a:xfrm>
            <a:custGeom>
              <a:avLst/>
              <a:gdLst/>
              <a:ahLst/>
              <a:cxnLst/>
              <a:rect l="l" t="t" r="r" b="b"/>
              <a:pathLst>
                <a:path w="686434">
                  <a:moveTo>
                    <a:pt x="0" y="0"/>
                  </a:moveTo>
                  <a:lnTo>
                    <a:pt x="686349" y="0"/>
                  </a:lnTo>
                </a:path>
              </a:pathLst>
            </a:custGeom>
            <a:ln w="129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15074" y="3826562"/>
              <a:ext cx="154969" cy="11680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273344" y="4014803"/>
              <a:ext cx="77470" cy="65405"/>
            </a:xfrm>
            <a:custGeom>
              <a:avLst/>
              <a:gdLst/>
              <a:ahLst/>
              <a:cxnLst/>
              <a:rect l="l" t="t" r="r" b="b"/>
              <a:pathLst>
                <a:path w="77470" h="65404">
                  <a:moveTo>
                    <a:pt x="64400" y="64967"/>
                  </a:moveTo>
                  <a:lnTo>
                    <a:pt x="77084" y="64967"/>
                  </a:lnTo>
                  <a:lnTo>
                    <a:pt x="70474" y="38305"/>
                  </a:lnTo>
                  <a:lnTo>
                    <a:pt x="53032" y="17807"/>
                  </a:lnTo>
                  <a:lnTo>
                    <a:pt x="28345" y="4647"/>
                  </a:lnTo>
                  <a:lnTo>
                    <a:pt x="0" y="0"/>
                  </a:lnTo>
                </a:path>
              </a:pathLst>
            </a:custGeom>
            <a:ln w="128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040138" y="4014803"/>
              <a:ext cx="233679" cy="0"/>
            </a:xfrm>
            <a:custGeom>
              <a:avLst/>
              <a:gdLst/>
              <a:ahLst/>
              <a:cxnLst/>
              <a:rect l="l" t="t" r="r" b="b"/>
              <a:pathLst>
                <a:path w="233679">
                  <a:moveTo>
                    <a:pt x="0" y="0"/>
                  </a:moveTo>
                  <a:lnTo>
                    <a:pt x="233206" y="0"/>
                  </a:lnTo>
                </a:path>
              </a:pathLst>
            </a:custGeom>
            <a:ln w="129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64878" y="4021268"/>
              <a:ext cx="381726" cy="11661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94781" y="2321748"/>
              <a:ext cx="85800" cy="7747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498856" y="2328196"/>
              <a:ext cx="297815" cy="0"/>
            </a:xfrm>
            <a:custGeom>
              <a:avLst/>
              <a:gdLst/>
              <a:ahLst/>
              <a:cxnLst/>
              <a:rect l="l" t="t" r="r" b="b"/>
              <a:pathLst>
                <a:path w="297815">
                  <a:moveTo>
                    <a:pt x="0" y="0"/>
                  </a:moveTo>
                  <a:lnTo>
                    <a:pt x="297606" y="0"/>
                  </a:lnTo>
                </a:path>
              </a:pathLst>
            </a:custGeom>
            <a:ln w="129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41175" y="2464205"/>
              <a:ext cx="317326" cy="11680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51767" y="2516455"/>
              <a:ext cx="78094" cy="7747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363895" y="2613309"/>
              <a:ext cx="0" cy="1064260"/>
            </a:xfrm>
            <a:custGeom>
              <a:avLst/>
              <a:gdLst/>
              <a:ahLst/>
              <a:cxnLst/>
              <a:rect l="l" t="t" r="r" b="b"/>
              <a:pathLst>
                <a:path h="1064260">
                  <a:moveTo>
                    <a:pt x="0" y="1063937"/>
                  </a:moveTo>
                  <a:lnTo>
                    <a:pt x="0" y="0"/>
                  </a:lnTo>
                </a:path>
              </a:pathLst>
            </a:custGeom>
            <a:ln w="12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41175" y="5254024"/>
              <a:ext cx="317326" cy="11665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796462" y="5351310"/>
              <a:ext cx="65405" cy="64769"/>
            </a:xfrm>
            <a:custGeom>
              <a:avLst/>
              <a:gdLst/>
              <a:ahLst/>
              <a:cxnLst/>
              <a:rect l="l" t="t" r="r" b="b"/>
              <a:pathLst>
                <a:path w="65404" h="64770">
                  <a:moveTo>
                    <a:pt x="0" y="64556"/>
                  </a:moveTo>
                  <a:lnTo>
                    <a:pt x="26589" y="59918"/>
                  </a:lnTo>
                  <a:lnTo>
                    <a:pt x="47031" y="46807"/>
                  </a:lnTo>
                  <a:lnTo>
                    <a:pt x="60155" y="26432"/>
                  </a:lnTo>
                  <a:lnTo>
                    <a:pt x="64790" y="0"/>
                  </a:lnTo>
                </a:path>
              </a:pathLst>
            </a:custGeom>
            <a:ln w="128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498856" y="5442166"/>
              <a:ext cx="297815" cy="0"/>
            </a:xfrm>
            <a:custGeom>
              <a:avLst/>
              <a:gdLst/>
              <a:ahLst/>
              <a:cxnLst/>
              <a:rect l="l" t="t" r="r" b="b"/>
              <a:pathLst>
                <a:path w="297815">
                  <a:moveTo>
                    <a:pt x="0" y="0"/>
                  </a:moveTo>
                  <a:lnTo>
                    <a:pt x="297606" y="0"/>
                  </a:lnTo>
                </a:path>
              </a:pathLst>
            </a:custGeom>
            <a:ln w="129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57450" y="5219593"/>
              <a:ext cx="77290" cy="8605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363895" y="4092685"/>
              <a:ext cx="0" cy="1129030"/>
            </a:xfrm>
            <a:custGeom>
              <a:avLst/>
              <a:gdLst/>
              <a:ahLst/>
              <a:cxnLst/>
              <a:rect l="l" t="t" r="r" b="b"/>
              <a:pathLst>
                <a:path h="1129029">
                  <a:moveTo>
                    <a:pt x="0" y="0"/>
                  </a:moveTo>
                  <a:lnTo>
                    <a:pt x="0" y="1128572"/>
                  </a:lnTo>
                </a:path>
              </a:pathLst>
            </a:custGeom>
            <a:ln w="12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80568" y="3598331"/>
              <a:ext cx="77876" cy="8536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887013" y="2405687"/>
              <a:ext cx="0" cy="1194435"/>
            </a:xfrm>
            <a:custGeom>
              <a:avLst/>
              <a:gdLst/>
              <a:ahLst/>
              <a:cxnLst/>
              <a:rect l="l" t="t" r="r" b="b"/>
              <a:pathLst>
                <a:path h="1194435">
                  <a:moveTo>
                    <a:pt x="0" y="0"/>
                  </a:moveTo>
                  <a:lnTo>
                    <a:pt x="0" y="1194068"/>
                  </a:lnTo>
                </a:path>
              </a:pathLst>
            </a:custGeom>
            <a:ln w="12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75132" y="4073323"/>
              <a:ext cx="78413" cy="7747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887013" y="4170764"/>
              <a:ext cx="0" cy="1193800"/>
            </a:xfrm>
            <a:custGeom>
              <a:avLst/>
              <a:gdLst/>
              <a:ahLst/>
              <a:cxnLst/>
              <a:rect l="l" t="t" r="r" b="b"/>
              <a:pathLst>
                <a:path h="1193800">
                  <a:moveTo>
                    <a:pt x="0" y="1193461"/>
                  </a:moveTo>
                  <a:lnTo>
                    <a:pt x="0" y="0"/>
                  </a:lnTo>
                </a:path>
              </a:pathLst>
            </a:custGeom>
            <a:ln w="12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26235"/>
            <a:chOff x="131063" y="0"/>
            <a:chExt cx="9013190" cy="16262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504444"/>
              <a:ext cx="7362444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39825"/>
            <a:ext cx="6726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Комбинации</a:t>
            </a:r>
            <a:r>
              <a:rPr sz="4000" b="1" spc="-22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перекрестков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65" y="1583182"/>
            <a:ext cx="7586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400" spc="-30" dirty="0">
                <a:latin typeface="Microsoft Sans Serif"/>
                <a:cs typeface="Microsoft Sans Serif"/>
              </a:rPr>
              <a:t>Перекрестки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могут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комбинироваться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для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создания </a:t>
            </a:r>
            <a:r>
              <a:rPr sz="2400" dirty="0">
                <a:latin typeface="Microsoft Sans Serif"/>
                <a:cs typeface="Microsoft Sans Serif"/>
              </a:rPr>
              <a:t>сложных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соединений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0552" y="3706964"/>
            <a:ext cx="1485265" cy="878205"/>
            <a:chOff x="440552" y="3706964"/>
            <a:chExt cx="1485265" cy="87820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330" y="3843250"/>
              <a:ext cx="1359313" cy="74155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3252" y="3719272"/>
              <a:ext cx="1348105" cy="729615"/>
            </a:xfrm>
            <a:custGeom>
              <a:avLst/>
              <a:gdLst/>
              <a:ahLst/>
              <a:cxnLst/>
              <a:rect l="l" t="t" r="r" b="b"/>
              <a:pathLst>
                <a:path w="1348105" h="729614">
                  <a:moveTo>
                    <a:pt x="0" y="729586"/>
                  </a:moveTo>
                  <a:lnTo>
                    <a:pt x="1347757" y="729586"/>
                  </a:lnTo>
                  <a:lnTo>
                    <a:pt x="1347757" y="73"/>
                  </a:lnTo>
                  <a:lnTo>
                    <a:pt x="0" y="73"/>
                  </a:lnTo>
                  <a:lnTo>
                    <a:pt x="0" y="729586"/>
                  </a:lnTo>
                  <a:close/>
                </a:path>
                <a:path w="1348105" h="729614">
                  <a:moveTo>
                    <a:pt x="0" y="445324"/>
                  </a:moveTo>
                  <a:lnTo>
                    <a:pt x="1336201" y="445324"/>
                  </a:lnTo>
                </a:path>
                <a:path w="1348105" h="729614">
                  <a:moveTo>
                    <a:pt x="679665" y="445324"/>
                  </a:moveTo>
                  <a:lnTo>
                    <a:pt x="679665" y="717396"/>
                  </a:lnTo>
                </a:path>
                <a:path w="1348105" h="729614">
                  <a:moveTo>
                    <a:pt x="0" y="123752"/>
                  </a:moveTo>
                  <a:lnTo>
                    <a:pt x="113077" y="0"/>
                  </a:lnTo>
                </a:path>
              </a:pathLst>
            </a:custGeom>
            <a:ln w="2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3252" y="4164597"/>
            <a:ext cx="680085" cy="284480"/>
          </a:xfrm>
          <a:prstGeom prst="rect">
            <a:avLst/>
          </a:prstGeom>
          <a:ln w="22696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200"/>
              </a:spcBef>
            </a:pPr>
            <a:r>
              <a:rPr sz="1550" spc="-10" dirty="0">
                <a:latin typeface="Microsoft Sans Serif"/>
                <a:cs typeface="Microsoft Sans Serif"/>
              </a:rPr>
              <a:t>1.1.2</a:t>
            </a:r>
            <a:endParaRPr sz="155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21548" y="2593485"/>
            <a:ext cx="1485265" cy="878840"/>
            <a:chOff x="4121548" y="2593485"/>
            <a:chExt cx="1485265" cy="87884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274" y="2728921"/>
              <a:ext cx="1359364" cy="74288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34248" y="2605868"/>
              <a:ext cx="1348105" cy="730250"/>
            </a:xfrm>
            <a:custGeom>
              <a:avLst/>
              <a:gdLst/>
              <a:ahLst/>
              <a:cxnLst/>
              <a:rect l="l" t="t" r="r" b="b"/>
              <a:pathLst>
                <a:path w="1348104" h="730250">
                  <a:moveTo>
                    <a:pt x="0" y="729956"/>
                  </a:moveTo>
                  <a:lnTo>
                    <a:pt x="1347757" y="729956"/>
                  </a:lnTo>
                  <a:lnTo>
                    <a:pt x="1347757" y="0"/>
                  </a:lnTo>
                  <a:lnTo>
                    <a:pt x="0" y="0"/>
                  </a:lnTo>
                  <a:lnTo>
                    <a:pt x="0" y="729956"/>
                  </a:lnTo>
                  <a:close/>
                </a:path>
                <a:path w="1348104" h="730250">
                  <a:moveTo>
                    <a:pt x="0" y="445324"/>
                  </a:moveTo>
                  <a:lnTo>
                    <a:pt x="1336218" y="445324"/>
                  </a:lnTo>
                </a:path>
                <a:path w="1348104" h="730250">
                  <a:moveTo>
                    <a:pt x="679175" y="445324"/>
                  </a:moveTo>
                  <a:lnTo>
                    <a:pt x="679175" y="717396"/>
                  </a:lnTo>
                </a:path>
                <a:path w="1348104" h="730250">
                  <a:moveTo>
                    <a:pt x="0" y="123567"/>
                  </a:moveTo>
                  <a:lnTo>
                    <a:pt x="113026" y="0"/>
                  </a:lnTo>
                </a:path>
              </a:pathLst>
            </a:custGeom>
            <a:ln w="2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134248" y="3051193"/>
            <a:ext cx="679450" cy="285115"/>
          </a:xfrm>
          <a:prstGeom prst="rect">
            <a:avLst/>
          </a:prstGeom>
          <a:ln w="22696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204"/>
              </a:spcBef>
            </a:pPr>
            <a:r>
              <a:rPr sz="1550" spc="-10" dirty="0">
                <a:latin typeface="Microsoft Sans Serif"/>
                <a:cs typeface="Microsoft Sans Serif"/>
              </a:rPr>
              <a:t>1.1.3</a:t>
            </a:r>
            <a:endParaRPr sz="155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121548" y="3706964"/>
            <a:ext cx="1485265" cy="878205"/>
            <a:chOff x="4121548" y="3706964"/>
            <a:chExt cx="1485265" cy="87820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7274" y="3843250"/>
              <a:ext cx="1359364" cy="7415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134248" y="3719272"/>
              <a:ext cx="1348105" cy="729615"/>
            </a:xfrm>
            <a:custGeom>
              <a:avLst/>
              <a:gdLst/>
              <a:ahLst/>
              <a:cxnLst/>
              <a:rect l="l" t="t" r="r" b="b"/>
              <a:pathLst>
                <a:path w="1348104" h="729614">
                  <a:moveTo>
                    <a:pt x="0" y="729586"/>
                  </a:moveTo>
                  <a:lnTo>
                    <a:pt x="1347757" y="729586"/>
                  </a:lnTo>
                  <a:lnTo>
                    <a:pt x="1347757" y="73"/>
                  </a:lnTo>
                  <a:lnTo>
                    <a:pt x="0" y="73"/>
                  </a:lnTo>
                  <a:lnTo>
                    <a:pt x="0" y="729586"/>
                  </a:lnTo>
                  <a:close/>
                </a:path>
                <a:path w="1348104" h="729614">
                  <a:moveTo>
                    <a:pt x="0" y="445324"/>
                  </a:moveTo>
                  <a:lnTo>
                    <a:pt x="1336218" y="445324"/>
                  </a:lnTo>
                </a:path>
                <a:path w="1348104" h="729614">
                  <a:moveTo>
                    <a:pt x="679175" y="445324"/>
                  </a:moveTo>
                  <a:lnTo>
                    <a:pt x="679175" y="717396"/>
                  </a:lnTo>
                </a:path>
                <a:path w="1348104" h="729614">
                  <a:moveTo>
                    <a:pt x="0" y="123752"/>
                  </a:moveTo>
                  <a:lnTo>
                    <a:pt x="113026" y="0"/>
                  </a:lnTo>
                </a:path>
              </a:pathLst>
            </a:custGeom>
            <a:ln w="2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34248" y="4164597"/>
            <a:ext cx="679450" cy="284480"/>
          </a:xfrm>
          <a:prstGeom prst="rect">
            <a:avLst/>
          </a:prstGeom>
          <a:ln w="22696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200"/>
              </a:spcBef>
            </a:pPr>
            <a:r>
              <a:rPr sz="1550" spc="-10" dirty="0">
                <a:latin typeface="Microsoft Sans Serif"/>
                <a:cs typeface="Microsoft Sans Serif"/>
              </a:rPr>
              <a:t>1.1.4</a:t>
            </a:r>
            <a:endParaRPr sz="155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121548" y="5129436"/>
            <a:ext cx="1485265" cy="878840"/>
            <a:chOff x="4121548" y="5129436"/>
            <a:chExt cx="1485265" cy="878840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7274" y="5265347"/>
              <a:ext cx="1359364" cy="7428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34248" y="5141819"/>
              <a:ext cx="1348105" cy="729615"/>
            </a:xfrm>
            <a:custGeom>
              <a:avLst/>
              <a:gdLst/>
              <a:ahLst/>
              <a:cxnLst/>
              <a:rect l="l" t="t" r="r" b="b"/>
              <a:pathLst>
                <a:path w="1348104" h="729614">
                  <a:moveTo>
                    <a:pt x="0" y="729512"/>
                  </a:moveTo>
                  <a:lnTo>
                    <a:pt x="1347757" y="729512"/>
                  </a:lnTo>
                  <a:lnTo>
                    <a:pt x="1347757" y="0"/>
                  </a:lnTo>
                  <a:lnTo>
                    <a:pt x="0" y="0"/>
                  </a:lnTo>
                  <a:lnTo>
                    <a:pt x="0" y="729512"/>
                  </a:lnTo>
                  <a:close/>
                </a:path>
                <a:path w="1348104" h="729614">
                  <a:moveTo>
                    <a:pt x="0" y="445287"/>
                  </a:moveTo>
                  <a:lnTo>
                    <a:pt x="1336218" y="445287"/>
                  </a:lnTo>
                </a:path>
                <a:path w="1348104" h="729614">
                  <a:moveTo>
                    <a:pt x="679175" y="445287"/>
                  </a:moveTo>
                  <a:lnTo>
                    <a:pt x="679175" y="717322"/>
                  </a:lnTo>
                </a:path>
                <a:path w="1348104" h="729614">
                  <a:moveTo>
                    <a:pt x="0" y="123623"/>
                  </a:moveTo>
                  <a:lnTo>
                    <a:pt x="113026" y="0"/>
                  </a:lnTo>
                </a:path>
              </a:pathLst>
            </a:custGeom>
            <a:ln w="2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134248" y="5587107"/>
            <a:ext cx="679450" cy="284480"/>
          </a:xfrm>
          <a:prstGeom prst="rect">
            <a:avLst/>
          </a:prstGeom>
          <a:ln w="22696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200"/>
              </a:spcBef>
            </a:pPr>
            <a:r>
              <a:rPr sz="1550" spc="-10" dirty="0">
                <a:latin typeface="Microsoft Sans Serif"/>
                <a:cs typeface="Microsoft Sans Serif"/>
              </a:rPr>
              <a:t>1.1.5</a:t>
            </a:r>
            <a:endParaRPr sz="1550">
              <a:latin typeface="Microsoft Sans Serif"/>
              <a:cs typeface="Microsoft Sans Serif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45179" y="3966622"/>
            <a:ext cx="1358857" cy="741559"/>
          </a:xfrm>
          <a:prstGeom prst="rect">
            <a:avLst/>
          </a:prstGeom>
        </p:spPr>
      </p:pic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7519447" y="3830753"/>
          <a:ext cx="1449070" cy="728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1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550" spc="-10" dirty="0">
                          <a:latin typeface="Microsoft Sans Serif"/>
                          <a:cs typeface="Microsoft Sans Serif"/>
                        </a:rPr>
                        <a:t>1.1.6</a:t>
                      </a:r>
                      <a:endParaRPr sz="15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54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7531645" y="3843025"/>
            <a:ext cx="113664" cy="123825"/>
          </a:xfrm>
          <a:custGeom>
            <a:avLst/>
            <a:gdLst/>
            <a:ahLst/>
            <a:cxnLst/>
            <a:rect l="l" t="t" r="r" b="b"/>
            <a:pathLst>
              <a:path w="113665" h="123825">
                <a:moveTo>
                  <a:pt x="0" y="123567"/>
                </a:moveTo>
                <a:lnTo>
                  <a:pt x="113533" y="0"/>
                </a:lnTo>
              </a:path>
            </a:pathLst>
          </a:custGeom>
          <a:ln w="236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2196670" y="3892633"/>
            <a:ext cx="578485" cy="631190"/>
            <a:chOff x="2196670" y="3892633"/>
            <a:chExt cx="578485" cy="63119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1762" y="4028972"/>
              <a:ext cx="453121" cy="49481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208735" y="3904698"/>
              <a:ext cx="441959" cy="482600"/>
            </a:xfrm>
            <a:custGeom>
              <a:avLst/>
              <a:gdLst/>
              <a:ahLst/>
              <a:cxnLst/>
              <a:rect l="l" t="t" r="r" b="b"/>
              <a:pathLst>
                <a:path w="441960" h="482600">
                  <a:moveTo>
                    <a:pt x="0" y="482284"/>
                  </a:moveTo>
                  <a:lnTo>
                    <a:pt x="441548" y="482284"/>
                  </a:lnTo>
                  <a:lnTo>
                    <a:pt x="441548" y="0"/>
                  </a:lnTo>
                  <a:lnTo>
                    <a:pt x="0" y="0"/>
                  </a:lnTo>
                  <a:lnTo>
                    <a:pt x="0" y="482284"/>
                  </a:lnTo>
                  <a:close/>
                </a:path>
                <a:path w="441960" h="482600">
                  <a:moveTo>
                    <a:pt x="68086" y="12209"/>
                  </a:moveTo>
                  <a:lnTo>
                    <a:pt x="68086" y="482284"/>
                  </a:lnTo>
                </a:path>
              </a:pathLst>
            </a:custGeom>
            <a:ln w="2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343358" y="3916860"/>
            <a:ext cx="246379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b="1" spc="-145" dirty="0">
                <a:latin typeface="Times New Roman"/>
                <a:cs typeface="Times New Roman"/>
              </a:rPr>
              <a:t>X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49156" y="4362166"/>
            <a:ext cx="34290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b="1" spc="-25" dirty="0">
                <a:latin typeface="Times New Roman"/>
                <a:cs typeface="Times New Roman"/>
              </a:rPr>
              <a:t>J1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045977" y="3212363"/>
            <a:ext cx="579120" cy="631190"/>
            <a:chOff x="3045977" y="3212363"/>
            <a:chExt cx="579120" cy="63119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1407" y="3348435"/>
              <a:ext cx="453121" cy="49481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058042" y="3224428"/>
              <a:ext cx="442595" cy="482600"/>
            </a:xfrm>
            <a:custGeom>
              <a:avLst/>
              <a:gdLst/>
              <a:ahLst/>
              <a:cxnLst/>
              <a:rect l="l" t="t" r="r" b="b"/>
              <a:pathLst>
                <a:path w="442595" h="482600">
                  <a:moveTo>
                    <a:pt x="0" y="482284"/>
                  </a:moveTo>
                  <a:lnTo>
                    <a:pt x="441970" y="482284"/>
                  </a:lnTo>
                  <a:lnTo>
                    <a:pt x="441970" y="0"/>
                  </a:lnTo>
                  <a:lnTo>
                    <a:pt x="0" y="0"/>
                  </a:lnTo>
                  <a:lnTo>
                    <a:pt x="0" y="482284"/>
                  </a:lnTo>
                  <a:close/>
                </a:path>
                <a:path w="442595" h="482600">
                  <a:moveTo>
                    <a:pt x="68086" y="12578"/>
                  </a:moveTo>
                  <a:lnTo>
                    <a:pt x="68086" y="482284"/>
                  </a:lnTo>
                </a:path>
              </a:pathLst>
            </a:custGeom>
            <a:ln w="2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181515" y="3236589"/>
            <a:ext cx="28003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b="1" spc="-165" dirty="0">
                <a:latin typeface="Times New Roman"/>
                <a:cs typeface="Times New Roman"/>
              </a:rPr>
              <a:t>&amp;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98463" y="3681914"/>
            <a:ext cx="34290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b="1" spc="-25" dirty="0">
                <a:latin typeface="Times New Roman"/>
                <a:cs typeface="Times New Roman"/>
              </a:rPr>
              <a:t>J2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821135" y="3150486"/>
            <a:ext cx="578485" cy="630555"/>
            <a:chOff x="5821135" y="3150486"/>
            <a:chExt cx="578485" cy="630555"/>
          </a:xfrm>
        </p:grpSpPr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6227" y="3286086"/>
              <a:ext cx="453121" cy="49481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833200" y="3162551"/>
              <a:ext cx="441959" cy="482600"/>
            </a:xfrm>
            <a:custGeom>
              <a:avLst/>
              <a:gdLst/>
              <a:ahLst/>
              <a:cxnLst/>
              <a:rect l="l" t="t" r="r" b="b"/>
              <a:pathLst>
                <a:path w="441960" h="482600">
                  <a:moveTo>
                    <a:pt x="0" y="482284"/>
                  </a:moveTo>
                  <a:lnTo>
                    <a:pt x="441548" y="482284"/>
                  </a:lnTo>
                  <a:lnTo>
                    <a:pt x="441548" y="0"/>
                  </a:lnTo>
                  <a:lnTo>
                    <a:pt x="0" y="0"/>
                  </a:lnTo>
                  <a:lnTo>
                    <a:pt x="0" y="482284"/>
                  </a:lnTo>
                  <a:close/>
                </a:path>
                <a:path w="441960" h="482600">
                  <a:moveTo>
                    <a:pt x="67579" y="12209"/>
                  </a:moveTo>
                  <a:lnTo>
                    <a:pt x="67579" y="482284"/>
                  </a:lnTo>
                </a:path>
              </a:pathLst>
            </a:custGeom>
            <a:ln w="2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956166" y="3174713"/>
            <a:ext cx="28003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b="1" spc="-165" dirty="0">
                <a:latin typeface="Times New Roman"/>
                <a:cs typeface="Times New Roman"/>
              </a:rPr>
              <a:t>&amp;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73114" y="3620038"/>
            <a:ext cx="34290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b="1" spc="-25" dirty="0">
                <a:latin typeface="Times New Roman"/>
                <a:cs typeface="Times New Roman"/>
              </a:rPr>
              <a:t>J3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613844" y="3954510"/>
            <a:ext cx="578485" cy="630555"/>
            <a:chOff x="6613844" y="3954510"/>
            <a:chExt cx="578485" cy="630555"/>
          </a:xfrm>
        </p:grpSpPr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8936" y="4089995"/>
              <a:ext cx="453121" cy="49481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625909" y="3966575"/>
              <a:ext cx="441959" cy="482600"/>
            </a:xfrm>
            <a:custGeom>
              <a:avLst/>
              <a:gdLst/>
              <a:ahLst/>
              <a:cxnLst/>
              <a:rect l="l" t="t" r="r" b="b"/>
              <a:pathLst>
                <a:path w="441959" h="482600">
                  <a:moveTo>
                    <a:pt x="0" y="482284"/>
                  </a:moveTo>
                  <a:lnTo>
                    <a:pt x="441548" y="482284"/>
                  </a:lnTo>
                  <a:lnTo>
                    <a:pt x="441548" y="0"/>
                  </a:lnTo>
                  <a:lnTo>
                    <a:pt x="0" y="0"/>
                  </a:lnTo>
                  <a:lnTo>
                    <a:pt x="0" y="482284"/>
                  </a:lnTo>
                  <a:close/>
                </a:path>
                <a:path w="441959" h="482600">
                  <a:moveTo>
                    <a:pt x="67579" y="12209"/>
                  </a:moveTo>
                  <a:lnTo>
                    <a:pt x="67579" y="482284"/>
                  </a:lnTo>
                </a:path>
              </a:pathLst>
            </a:custGeom>
            <a:ln w="23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760533" y="3978736"/>
            <a:ext cx="246379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b="1" spc="-145" dirty="0">
                <a:latin typeface="Times New Roman"/>
                <a:cs typeface="Times New Roman"/>
              </a:rPr>
              <a:t>X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66330" y="4423968"/>
            <a:ext cx="34290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b="1" spc="-25" dirty="0">
                <a:latin typeface="Times New Roman"/>
                <a:cs typeface="Times New Roman"/>
              </a:rPr>
              <a:t>J4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819172" y="2867595"/>
            <a:ext cx="5725795" cy="2720975"/>
            <a:chOff x="1819172" y="2867595"/>
            <a:chExt cx="5725795" cy="2720975"/>
          </a:xfrm>
        </p:grpSpPr>
        <p:sp>
          <p:nvSpPr>
            <p:cNvPr id="53" name="object 53"/>
            <p:cNvSpPr/>
            <p:nvPr/>
          </p:nvSpPr>
          <p:spPr>
            <a:xfrm>
              <a:off x="1819172" y="4159610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5">
                  <a:moveTo>
                    <a:pt x="0" y="0"/>
                  </a:moveTo>
                  <a:lnTo>
                    <a:pt x="260823" y="0"/>
                  </a:lnTo>
                </a:path>
              </a:pathLst>
            </a:custGeom>
            <a:ln w="12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59171" y="3949415"/>
              <a:ext cx="57150" cy="62230"/>
            </a:xfrm>
            <a:custGeom>
              <a:avLst/>
              <a:gdLst/>
              <a:ahLst/>
              <a:cxnLst/>
              <a:rect l="l" t="t" r="r" b="b"/>
              <a:pathLst>
                <a:path w="57150" h="62229">
                  <a:moveTo>
                    <a:pt x="0" y="61876"/>
                  </a:moveTo>
                  <a:lnTo>
                    <a:pt x="23365" y="57402"/>
                  </a:lnTo>
                  <a:lnTo>
                    <a:pt x="41329" y="44791"/>
                  </a:lnTo>
                  <a:lnTo>
                    <a:pt x="52862" y="25252"/>
                  </a:lnTo>
                  <a:lnTo>
                    <a:pt x="56935" y="0"/>
                  </a:lnTo>
                </a:path>
              </a:pathLst>
            </a:custGeom>
            <a:ln w="116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68783" y="4036042"/>
              <a:ext cx="90805" cy="0"/>
            </a:xfrm>
            <a:custGeom>
              <a:avLst/>
              <a:gdLst/>
              <a:ahLst/>
              <a:cxnLst/>
              <a:rect l="l" t="t" r="r" b="b"/>
              <a:pathLst>
                <a:path w="90805">
                  <a:moveTo>
                    <a:pt x="0" y="0"/>
                  </a:moveTo>
                  <a:lnTo>
                    <a:pt x="90387" y="0"/>
                  </a:lnTo>
                </a:path>
              </a:pathLst>
            </a:custGeom>
            <a:ln w="12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85235" y="4104567"/>
              <a:ext cx="136338" cy="11063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4618" y="4277488"/>
              <a:ext cx="74662" cy="7399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668783" y="4283363"/>
              <a:ext cx="657225" cy="0"/>
            </a:xfrm>
            <a:custGeom>
              <a:avLst/>
              <a:gdLst/>
              <a:ahLst/>
              <a:cxnLst/>
              <a:rect l="l" t="t" r="r" b="b"/>
              <a:pathLst>
                <a:path w="657225">
                  <a:moveTo>
                    <a:pt x="0" y="0"/>
                  </a:moveTo>
                  <a:lnTo>
                    <a:pt x="657043" y="0"/>
                  </a:lnTo>
                </a:path>
              </a:pathLst>
            </a:custGeom>
            <a:ln w="12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35377" y="3269145"/>
              <a:ext cx="57150" cy="62230"/>
            </a:xfrm>
            <a:custGeom>
              <a:avLst/>
              <a:gdLst/>
              <a:ahLst/>
              <a:cxnLst/>
              <a:rect l="l" t="t" r="r" b="b"/>
              <a:pathLst>
                <a:path w="57150" h="62229">
                  <a:moveTo>
                    <a:pt x="0" y="61691"/>
                  </a:moveTo>
                  <a:lnTo>
                    <a:pt x="23169" y="57299"/>
                  </a:lnTo>
                  <a:lnTo>
                    <a:pt x="41033" y="44837"/>
                  </a:lnTo>
                  <a:lnTo>
                    <a:pt x="52529" y="25379"/>
                  </a:lnTo>
                  <a:lnTo>
                    <a:pt x="56597" y="0"/>
                  </a:lnTo>
                </a:path>
              </a:pathLst>
            </a:custGeom>
            <a:ln w="116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518090" y="3355772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7286" y="0"/>
                  </a:lnTo>
                </a:path>
              </a:pathLst>
            </a:custGeom>
            <a:ln w="12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4542" y="3424297"/>
              <a:ext cx="136338" cy="1106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7259" y="3597583"/>
              <a:ext cx="75147" cy="7344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518090" y="3603462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60350" y="0"/>
                  </a:lnTo>
                </a:path>
              </a:pathLst>
            </a:custGeom>
            <a:ln w="12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21381" y="3473463"/>
              <a:ext cx="79840" cy="7399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838408" y="3565967"/>
              <a:ext cx="1167130" cy="1892935"/>
            </a:xfrm>
            <a:custGeom>
              <a:avLst/>
              <a:gdLst/>
              <a:ahLst/>
              <a:cxnLst/>
              <a:rect l="l" t="t" r="r" b="b"/>
              <a:pathLst>
                <a:path w="1167129" h="1892935">
                  <a:moveTo>
                    <a:pt x="0" y="396008"/>
                  </a:moveTo>
                  <a:lnTo>
                    <a:pt x="0" y="0"/>
                  </a:lnTo>
                </a:path>
                <a:path w="1167129" h="1892935">
                  <a:moveTo>
                    <a:pt x="634234" y="1892566"/>
                  </a:moveTo>
                  <a:lnTo>
                    <a:pt x="1166593" y="1892566"/>
                  </a:lnTo>
                </a:path>
              </a:pathLst>
            </a:custGeom>
            <a:ln w="116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10749" y="5402992"/>
              <a:ext cx="136336" cy="11106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874085" y="5495529"/>
              <a:ext cx="56515" cy="62230"/>
            </a:xfrm>
            <a:custGeom>
              <a:avLst/>
              <a:gdLst/>
              <a:ahLst/>
              <a:cxnLst/>
              <a:rect l="l" t="t" r="r" b="b"/>
              <a:pathLst>
                <a:path w="56514" h="62229">
                  <a:moveTo>
                    <a:pt x="0" y="61802"/>
                  </a:moveTo>
                  <a:lnTo>
                    <a:pt x="23072" y="57345"/>
                  </a:lnTo>
                  <a:lnTo>
                    <a:pt x="40885" y="44767"/>
                  </a:lnTo>
                  <a:lnTo>
                    <a:pt x="52363" y="25256"/>
                  </a:lnTo>
                  <a:lnTo>
                    <a:pt x="56428" y="0"/>
                  </a:lnTo>
                </a:path>
              </a:pathLst>
            </a:custGeom>
            <a:ln w="1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500201" y="5582138"/>
              <a:ext cx="374015" cy="0"/>
            </a:xfrm>
            <a:custGeom>
              <a:avLst/>
              <a:gdLst/>
              <a:ahLst/>
              <a:cxnLst/>
              <a:rect l="l" t="t" r="r" b="b"/>
              <a:pathLst>
                <a:path w="374014">
                  <a:moveTo>
                    <a:pt x="0" y="0"/>
                  </a:moveTo>
                  <a:lnTo>
                    <a:pt x="373884" y="0"/>
                  </a:lnTo>
                </a:path>
              </a:pathLst>
            </a:custGeom>
            <a:ln w="12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99281" y="5370901"/>
              <a:ext cx="67994" cy="8122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405063" y="4357799"/>
              <a:ext cx="0" cy="1014730"/>
            </a:xfrm>
            <a:custGeom>
              <a:avLst/>
              <a:gdLst/>
              <a:ahLst/>
              <a:cxnLst/>
              <a:rect l="l" t="t" r="r" b="b"/>
              <a:pathLst>
                <a:path h="1014729">
                  <a:moveTo>
                    <a:pt x="0" y="0"/>
                  </a:moveTo>
                  <a:lnTo>
                    <a:pt x="0" y="1014106"/>
                  </a:lnTo>
                </a:path>
              </a:pathLst>
            </a:custGeom>
            <a:ln w="111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25765" y="4042691"/>
              <a:ext cx="221321" cy="11063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590927" y="4072983"/>
              <a:ext cx="57150" cy="62230"/>
            </a:xfrm>
            <a:custGeom>
              <a:avLst/>
              <a:gdLst/>
              <a:ahLst/>
              <a:cxnLst/>
              <a:rect l="l" t="t" r="r" b="b"/>
              <a:pathLst>
                <a:path w="57150" h="62229">
                  <a:moveTo>
                    <a:pt x="0" y="61876"/>
                  </a:moveTo>
                  <a:lnTo>
                    <a:pt x="23098" y="57480"/>
                  </a:lnTo>
                  <a:lnTo>
                    <a:pt x="40970" y="44998"/>
                  </a:lnTo>
                  <a:lnTo>
                    <a:pt x="52506" y="25486"/>
                  </a:lnTo>
                  <a:lnTo>
                    <a:pt x="56597" y="0"/>
                  </a:lnTo>
                </a:path>
              </a:pathLst>
            </a:custGeom>
            <a:ln w="116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500201" y="4159610"/>
              <a:ext cx="90805" cy="0"/>
            </a:xfrm>
            <a:custGeom>
              <a:avLst/>
              <a:gdLst/>
              <a:ahLst/>
              <a:cxnLst/>
              <a:rect l="l" t="t" r="r" b="b"/>
              <a:pathLst>
                <a:path w="90804">
                  <a:moveTo>
                    <a:pt x="0" y="0"/>
                  </a:moveTo>
                  <a:lnTo>
                    <a:pt x="90725" y="0"/>
                  </a:lnTo>
                </a:path>
              </a:pathLst>
            </a:custGeom>
            <a:ln w="12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52402" y="4010287"/>
              <a:ext cx="67994" cy="8122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858185" y="3677344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0"/>
                  </a:moveTo>
                  <a:lnTo>
                    <a:pt x="0" y="333947"/>
                  </a:lnTo>
                </a:path>
              </a:pathLst>
            </a:custGeom>
            <a:ln w="111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10748" y="2867595"/>
              <a:ext cx="136338" cy="11063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590927" y="2923007"/>
              <a:ext cx="67945" cy="62230"/>
            </a:xfrm>
            <a:custGeom>
              <a:avLst/>
              <a:gdLst/>
              <a:ahLst/>
              <a:cxnLst/>
              <a:rect l="l" t="t" r="r" b="b"/>
              <a:pathLst>
                <a:path w="67945" h="62230">
                  <a:moveTo>
                    <a:pt x="56597" y="61876"/>
                  </a:moveTo>
                  <a:lnTo>
                    <a:pt x="67748" y="61876"/>
                  </a:lnTo>
                  <a:lnTo>
                    <a:pt x="61914" y="36623"/>
                  </a:lnTo>
                  <a:lnTo>
                    <a:pt x="46545" y="17085"/>
                  </a:lnTo>
                  <a:lnTo>
                    <a:pt x="24840" y="4473"/>
                  </a:lnTo>
                  <a:lnTo>
                    <a:pt x="0" y="0"/>
                  </a:lnTo>
                </a:path>
              </a:pathLst>
            </a:custGeom>
            <a:ln w="11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500201" y="2923007"/>
              <a:ext cx="90805" cy="0"/>
            </a:xfrm>
            <a:custGeom>
              <a:avLst/>
              <a:gdLst/>
              <a:ahLst/>
              <a:cxnLst/>
              <a:rect l="l" t="t" r="r" b="b"/>
              <a:pathLst>
                <a:path w="90804">
                  <a:moveTo>
                    <a:pt x="0" y="0"/>
                  </a:moveTo>
                  <a:lnTo>
                    <a:pt x="90725" y="0"/>
                  </a:lnTo>
                </a:path>
              </a:pathLst>
            </a:custGeom>
            <a:ln w="12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97247" y="2917129"/>
              <a:ext cx="75146" cy="7363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3914614" y="3009634"/>
              <a:ext cx="0" cy="272415"/>
            </a:xfrm>
            <a:custGeom>
              <a:avLst/>
              <a:gdLst/>
              <a:ahLst/>
              <a:cxnLst/>
              <a:rect l="l" t="t" r="r" b="b"/>
              <a:pathLst>
                <a:path h="272414">
                  <a:moveTo>
                    <a:pt x="0" y="272071"/>
                  </a:moveTo>
                  <a:lnTo>
                    <a:pt x="0" y="0"/>
                  </a:lnTo>
                </a:path>
              </a:pathLst>
            </a:custGeom>
            <a:ln w="111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09700" y="3238853"/>
              <a:ext cx="136338" cy="11063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64732" y="3411587"/>
              <a:ext cx="79332" cy="7362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09700" y="3362421"/>
              <a:ext cx="136338" cy="11063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670164" y="3207269"/>
              <a:ext cx="57150" cy="74930"/>
            </a:xfrm>
            <a:custGeom>
              <a:avLst/>
              <a:gdLst/>
              <a:ahLst/>
              <a:cxnLst/>
              <a:rect l="l" t="t" r="r" b="b"/>
              <a:pathLst>
                <a:path w="57150" h="74929">
                  <a:moveTo>
                    <a:pt x="0" y="0"/>
                  </a:moveTo>
                  <a:lnTo>
                    <a:pt x="4067" y="27448"/>
                  </a:lnTo>
                  <a:lnTo>
                    <a:pt x="15564" y="51278"/>
                  </a:lnTo>
                  <a:lnTo>
                    <a:pt x="33428" y="68078"/>
                  </a:lnTo>
                  <a:lnTo>
                    <a:pt x="56597" y="74436"/>
                  </a:lnTo>
                  <a:lnTo>
                    <a:pt x="56597" y="61876"/>
                  </a:lnTo>
                </a:path>
              </a:pathLst>
            </a:custGeom>
            <a:ln w="115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670164" y="2997074"/>
              <a:ext cx="0" cy="210820"/>
            </a:xfrm>
            <a:custGeom>
              <a:avLst/>
              <a:gdLst/>
              <a:ahLst/>
              <a:cxnLst/>
              <a:rect l="l" t="t" r="r" b="b"/>
              <a:pathLst>
                <a:path h="210819">
                  <a:moveTo>
                    <a:pt x="0" y="0"/>
                  </a:moveTo>
                  <a:lnTo>
                    <a:pt x="0" y="210194"/>
                  </a:lnTo>
                </a:path>
              </a:pathLst>
            </a:custGeom>
            <a:ln w="111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2797" y="3411585"/>
              <a:ext cx="79843" cy="73632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670164" y="3504090"/>
              <a:ext cx="0" cy="581660"/>
            </a:xfrm>
            <a:custGeom>
              <a:avLst/>
              <a:gdLst/>
              <a:ahLst/>
              <a:cxnLst/>
              <a:rect l="l" t="t" r="r" b="b"/>
              <a:pathLst>
                <a:path h="581660">
                  <a:moveTo>
                    <a:pt x="0" y="581637"/>
                  </a:moveTo>
                  <a:lnTo>
                    <a:pt x="0" y="0"/>
                  </a:lnTo>
                </a:path>
              </a:pathLst>
            </a:custGeom>
            <a:ln w="111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17426" y="4042691"/>
              <a:ext cx="221321" cy="110639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7085957" y="4221486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6948" y="0"/>
                  </a:lnTo>
                </a:path>
              </a:pathLst>
            </a:custGeom>
            <a:ln w="12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08653" y="4166444"/>
              <a:ext cx="135998" cy="11063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021409" y="4283363"/>
              <a:ext cx="475615" cy="0"/>
            </a:xfrm>
            <a:custGeom>
              <a:avLst/>
              <a:gdLst/>
              <a:ahLst/>
              <a:cxnLst/>
              <a:rect l="l" t="t" r="r" b="b"/>
              <a:pathLst>
                <a:path w="475614">
                  <a:moveTo>
                    <a:pt x="0" y="0"/>
                  </a:moveTo>
                  <a:lnTo>
                    <a:pt x="475253" y="0"/>
                  </a:lnTo>
                </a:path>
              </a:pathLst>
            </a:custGeom>
            <a:ln w="121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02409" y="4228135"/>
              <a:ext cx="136338" cy="11063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6297" y="4277488"/>
              <a:ext cx="74662" cy="7399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953323" y="4369990"/>
              <a:ext cx="0" cy="1138555"/>
            </a:xfrm>
            <a:custGeom>
              <a:avLst/>
              <a:gdLst/>
              <a:ahLst/>
              <a:cxnLst/>
              <a:rect l="l" t="t" r="r" b="b"/>
              <a:pathLst>
                <a:path h="1138554">
                  <a:moveTo>
                    <a:pt x="0" y="1138155"/>
                  </a:moveTo>
                  <a:lnTo>
                    <a:pt x="0" y="0"/>
                  </a:lnTo>
                </a:path>
              </a:pathLst>
            </a:custGeom>
            <a:ln w="111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44064" y="4005509"/>
              <a:ext cx="67994" cy="8600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349846" y="3491900"/>
              <a:ext cx="0" cy="519430"/>
            </a:xfrm>
            <a:custGeom>
              <a:avLst/>
              <a:gdLst/>
              <a:ahLst/>
              <a:cxnLst/>
              <a:rect l="l" t="t" r="r" b="b"/>
              <a:pathLst>
                <a:path h="519429">
                  <a:moveTo>
                    <a:pt x="0" y="0"/>
                  </a:moveTo>
                  <a:lnTo>
                    <a:pt x="0" y="519391"/>
                  </a:lnTo>
                </a:path>
              </a:pathLst>
            </a:custGeom>
            <a:ln w="111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590040"/>
            <a:chOff x="131063" y="0"/>
            <a:chExt cx="9013190" cy="15900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467868"/>
              <a:ext cx="4541520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4266"/>
            <a:ext cx="39039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Объект</a:t>
            </a:r>
            <a:r>
              <a:rPr sz="4000" b="1" spc="-18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ссылок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65" y="1583182"/>
            <a:ext cx="7839709" cy="193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выражает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666699"/>
                </a:solidFill>
                <a:latin typeface="Microsoft Sans Serif"/>
                <a:cs typeface="Microsoft Sans Serif"/>
              </a:rPr>
              <a:t>идею</a:t>
            </a:r>
            <a:r>
              <a:rPr sz="2400" dirty="0">
                <a:latin typeface="Microsoft Sans Serif"/>
                <a:cs typeface="Microsoft Sans Serif"/>
              </a:rPr>
              <a:t>,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666699"/>
                </a:solidFill>
                <a:latin typeface="Microsoft Sans Serif"/>
                <a:cs typeface="Microsoft Sans Serif"/>
              </a:rPr>
              <a:t>концепцию</a:t>
            </a:r>
            <a:r>
              <a:rPr sz="2400" spc="-8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666699"/>
                </a:solidFill>
                <a:latin typeface="Microsoft Sans Serif"/>
                <a:cs typeface="Microsoft Sans Serif"/>
              </a:rPr>
              <a:t>данных</a:t>
            </a:r>
            <a:r>
              <a:rPr sz="2400" dirty="0">
                <a:latin typeface="Microsoft Sans Serif"/>
                <a:cs typeface="Microsoft Sans Serif"/>
              </a:rPr>
              <a:t>,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которые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нельзя связать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со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стрелкой,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перекрестком,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работой</a:t>
            </a:r>
            <a:endParaRPr sz="2400">
              <a:latin typeface="Microsoft Sans Serif"/>
              <a:cs typeface="Microsoft Sans Serif"/>
            </a:endParaRPr>
          </a:p>
          <a:p>
            <a:pPr marL="355600" marR="241935" indent="-342900">
              <a:lnSpc>
                <a:spcPct val="100000"/>
              </a:lnSpc>
              <a:spcBef>
                <a:spcPts val="6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400" spc="-25" dirty="0">
                <a:latin typeface="Microsoft Sans Serif"/>
                <a:cs typeface="Microsoft Sans Serif"/>
              </a:rPr>
              <a:t>используется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при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построении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диаграммы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для </a:t>
            </a:r>
            <a:r>
              <a:rPr sz="2400" spc="-10" dirty="0">
                <a:latin typeface="Microsoft Sans Serif"/>
                <a:cs typeface="Microsoft Sans Serif"/>
              </a:rPr>
              <a:t>привлечения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внимания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пользователя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к</a:t>
            </a:r>
            <a:r>
              <a:rPr sz="2400" spc="-105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каким-</a:t>
            </a:r>
            <a:r>
              <a:rPr sz="2400" spc="-20" dirty="0">
                <a:latin typeface="Microsoft Sans Serif"/>
                <a:cs typeface="Microsoft Sans Serif"/>
              </a:rPr>
              <a:t>либо важным</a:t>
            </a:r>
            <a:r>
              <a:rPr sz="2400" spc="-11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аспектам</a:t>
            </a:r>
            <a:r>
              <a:rPr sz="2400" spc="-11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модели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25824" y="4790688"/>
            <a:ext cx="2766695" cy="1433195"/>
            <a:chOff x="3325824" y="4790688"/>
            <a:chExt cx="2766695" cy="143319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4104" y="4964330"/>
              <a:ext cx="2598128" cy="125898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41538" y="4806402"/>
              <a:ext cx="2582545" cy="1244600"/>
            </a:xfrm>
            <a:custGeom>
              <a:avLst/>
              <a:gdLst/>
              <a:ahLst/>
              <a:cxnLst/>
              <a:rect l="l" t="t" r="r" b="b"/>
              <a:pathLst>
                <a:path w="2582545" h="1244600">
                  <a:moveTo>
                    <a:pt x="0" y="1244532"/>
                  </a:moveTo>
                  <a:lnTo>
                    <a:pt x="2582398" y="1244532"/>
                  </a:lnTo>
                  <a:lnTo>
                    <a:pt x="2582398" y="0"/>
                  </a:lnTo>
                  <a:lnTo>
                    <a:pt x="0" y="0"/>
                  </a:lnTo>
                  <a:lnTo>
                    <a:pt x="0" y="1244532"/>
                  </a:lnTo>
                  <a:close/>
                </a:path>
                <a:path w="2582545" h="1244600">
                  <a:moveTo>
                    <a:pt x="0" y="881958"/>
                  </a:moveTo>
                  <a:lnTo>
                    <a:pt x="2567410" y="881958"/>
                  </a:lnTo>
                </a:path>
              </a:pathLst>
            </a:custGeom>
            <a:ln w="3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41538" y="4806402"/>
            <a:ext cx="2582545" cy="882015"/>
          </a:xfrm>
          <a:prstGeom prst="rect">
            <a:avLst/>
          </a:prstGeom>
          <a:ln w="31427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885825" marR="224790" indent="-611505">
              <a:lnSpc>
                <a:spcPct val="100699"/>
              </a:lnSpc>
              <a:spcBef>
                <a:spcPts val="15"/>
              </a:spcBef>
            </a:pPr>
            <a:r>
              <a:rPr sz="1950" spc="-35" dirty="0">
                <a:latin typeface="Microsoft Sans Serif"/>
                <a:cs typeface="Microsoft Sans Serif"/>
              </a:rPr>
              <a:t>Тип</a:t>
            </a:r>
            <a:r>
              <a:rPr sz="1950" spc="-10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/</a:t>
            </a:r>
            <a:r>
              <a:rPr sz="1950" spc="5" dirty="0">
                <a:latin typeface="Microsoft Sans Serif"/>
                <a:cs typeface="Microsoft Sans Serif"/>
              </a:rPr>
              <a:t> </a:t>
            </a:r>
            <a:r>
              <a:rPr sz="1950" dirty="0">
                <a:latin typeface="Microsoft Sans Serif"/>
                <a:cs typeface="Microsoft Sans Serif"/>
              </a:rPr>
              <a:t>Имя</a:t>
            </a:r>
            <a:r>
              <a:rPr sz="1950" spc="-10" dirty="0">
                <a:latin typeface="Microsoft Sans Serif"/>
                <a:cs typeface="Microsoft Sans Serif"/>
              </a:rPr>
              <a:t> </a:t>
            </a:r>
            <a:r>
              <a:rPr sz="1950" spc="-55" dirty="0">
                <a:latin typeface="Microsoft Sans Serif"/>
                <a:cs typeface="Microsoft Sans Serif"/>
              </a:rPr>
              <a:t>объекта </a:t>
            </a:r>
            <a:r>
              <a:rPr sz="1950" spc="-10" dirty="0">
                <a:latin typeface="Microsoft Sans Serif"/>
                <a:cs typeface="Microsoft Sans Serif"/>
              </a:rPr>
              <a:t>ссылок</a:t>
            </a:r>
            <a:endParaRPr sz="1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63064"/>
            <a:chOff x="131063" y="0"/>
            <a:chExt cx="9013190" cy="166306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541019"/>
              <a:ext cx="4541520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76402"/>
            <a:ext cx="39039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Объект</a:t>
            </a:r>
            <a:r>
              <a:rPr sz="4000" b="1" spc="-18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ссылок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1798777"/>
            <a:ext cx="7997825" cy="2297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400" i="1" dirty="0">
                <a:latin typeface="Arial"/>
                <a:cs typeface="Arial"/>
              </a:rPr>
              <a:t>Официальная</a:t>
            </a:r>
            <a:r>
              <a:rPr sz="2400" i="1" spc="-5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спецификация</a:t>
            </a:r>
            <a:r>
              <a:rPr sz="2400" i="1" spc="-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IDEF3</a:t>
            </a:r>
            <a:r>
              <a:rPr sz="2400" i="1" spc="-70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различает</a:t>
            </a:r>
            <a:r>
              <a:rPr sz="2400" i="1" spc="-55" dirty="0">
                <a:latin typeface="Arial"/>
                <a:cs typeface="Arial"/>
              </a:rPr>
              <a:t> </a:t>
            </a:r>
            <a:r>
              <a:rPr sz="2400" i="1" spc="-5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Microsoft Sans Serif"/>
                <a:cs typeface="Microsoft Sans Serif"/>
              </a:rPr>
              <a:t>стиля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объектов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ссылок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625" dirty="0">
                <a:latin typeface="Microsoft Sans Serif"/>
                <a:cs typeface="Microsoft Sans Serif"/>
              </a:rPr>
              <a:t>–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u="sng" spc="-20" dirty="0">
                <a:solidFill>
                  <a:srgbClr val="666699"/>
                </a:solidFill>
                <a:uFill>
                  <a:solidFill>
                    <a:srgbClr val="666699"/>
                  </a:solidFill>
                </a:uFill>
                <a:latin typeface="Microsoft Sans Serif"/>
                <a:cs typeface="Microsoft Sans Serif"/>
              </a:rPr>
              <a:t>безусловные</a:t>
            </a:r>
            <a:r>
              <a:rPr sz="2400" spc="-6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(unconditional), </a:t>
            </a:r>
            <a:r>
              <a:rPr sz="2400" u="sng" dirty="0">
                <a:solidFill>
                  <a:srgbClr val="666699"/>
                </a:solidFill>
                <a:uFill>
                  <a:solidFill>
                    <a:srgbClr val="666699"/>
                  </a:solidFill>
                </a:uFill>
                <a:latin typeface="Microsoft Sans Serif"/>
                <a:cs typeface="Microsoft Sans Serif"/>
              </a:rPr>
              <a:t>синхронные</a:t>
            </a:r>
            <a:r>
              <a:rPr sz="2400" spc="-7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(synchronous),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u="sng" spc="-10" dirty="0">
                <a:solidFill>
                  <a:srgbClr val="666699"/>
                </a:solidFill>
                <a:uFill>
                  <a:solidFill>
                    <a:srgbClr val="666699"/>
                  </a:solidFill>
                </a:uFill>
                <a:latin typeface="Microsoft Sans Serif"/>
                <a:cs typeface="Microsoft Sans Serif"/>
              </a:rPr>
              <a:t>асинхронные</a:t>
            </a:r>
            <a:r>
              <a:rPr sz="24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(asynchronous).</a:t>
            </a:r>
            <a:endParaRPr sz="2400">
              <a:latin typeface="Microsoft Sans Serif"/>
              <a:cs typeface="Microsoft Sans Serif"/>
            </a:endParaRPr>
          </a:p>
          <a:p>
            <a:pPr marL="355600" marR="287655" indent="-343535">
              <a:lnSpc>
                <a:spcPct val="100000"/>
              </a:lnSpc>
              <a:spcBef>
                <a:spcPts val="6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  <a:tab pos="1456055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BPWin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25" dirty="0">
                <a:latin typeface="Microsoft Sans Serif"/>
                <a:cs typeface="Microsoft Sans Serif"/>
              </a:rPr>
              <a:t>поддерживает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только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i="1" dirty="0">
                <a:latin typeface="Arial"/>
                <a:cs typeface="Arial"/>
              </a:rPr>
              <a:t>безусловные</a:t>
            </a:r>
            <a:r>
              <a:rPr sz="2400" i="1" spc="-125" dirty="0">
                <a:latin typeface="Arial"/>
                <a:cs typeface="Arial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объекты ссылок.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63064"/>
            <a:chOff x="131063" y="0"/>
            <a:chExt cx="9013190" cy="166306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541019"/>
              <a:ext cx="6556248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76402"/>
            <a:ext cx="59201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Типы</a:t>
            </a:r>
            <a:r>
              <a:rPr sz="4000" b="1" spc="-22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объектов</a:t>
            </a:r>
            <a:r>
              <a:rPr sz="4000" b="1" spc="-23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ссылок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14350" y="1685988"/>
          <a:ext cx="8252459" cy="432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1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5205">
                <a:tc>
                  <a:txBody>
                    <a:bodyPr/>
                    <a:lstStyle/>
                    <a:p>
                      <a:pPr marL="268605" marR="26035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Тип объекта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ссылок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Назначение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i="1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2000" i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10" dirty="0">
                          <a:solidFill>
                            <a:srgbClr val="666699"/>
                          </a:solidFill>
                          <a:latin typeface="Arial"/>
                          <a:cs typeface="Arial"/>
                        </a:rPr>
                        <a:t>Object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6508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Используется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для</a:t>
                      </a:r>
                      <a:r>
                        <a:rPr sz="20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описания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того,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что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в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действии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принимает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участие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40" dirty="0">
                          <a:latin typeface="Microsoft Sans Serif"/>
                          <a:cs typeface="Microsoft Sans Serif"/>
                        </a:rPr>
                        <a:t>какой-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либо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заслуживающий 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отдельного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внимания</a:t>
                      </a:r>
                      <a:r>
                        <a:rPr sz="2000" spc="-9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объект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i="1" dirty="0">
                          <a:latin typeface="Arial"/>
                          <a:cs typeface="Arial"/>
                        </a:rPr>
                        <a:t>2.</a:t>
                      </a:r>
                      <a:r>
                        <a:rPr sz="2000" i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10" dirty="0">
                          <a:latin typeface="Arial"/>
                          <a:cs typeface="Arial"/>
                        </a:rPr>
                        <a:t>Ссылка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b="1" i="1" spc="-20" dirty="0">
                          <a:solidFill>
                            <a:srgbClr val="666699"/>
                          </a:solidFill>
                          <a:latin typeface="Arial"/>
                          <a:cs typeface="Arial"/>
                        </a:rPr>
                        <a:t>GOTO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6750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Используется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для</a:t>
                      </a:r>
                      <a:r>
                        <a:rPr sz="20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реализации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цикличности выполнения</a:t>
                      </a:r>
                      <a:r>
                        <a:rPr sz="2000" spc="-9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действий.</a:t>
                      </a:r>
                      <a:r>
                        <a:rPr sz="2000" spc="-10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Этот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объект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35" dirty="0">
                          <a:latin typeface="Microsoft Sans Serif"/>
                          <a:cs typeface="Microsoft Sans Serif"/>
                        </a:rPr>
                        <a:t>также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может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относиться</a:t>
                      </a:r>
                      <a:r>
                        <a:rPr sz="2000" spc="-1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к</a:t>
                      </a:r>
                      <a:r>
                        <a:rPr sz="2000" spc="-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перекрестку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005">
                <a:tc>
                  <a:txBody>
                    <a:bodyPr/>
                    <a:lstStyle/>
                    <a:p>
                      <a:pPr marL="91440" marR="1022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i="1" dirty="0">
                          <a:latin typeface="Arial"/>
                          <a:cs typeface="Arial"/>
                        </a:rPr>
                        <a:t>3.</a:t>
                      </a:r>
                      <a:r>
                        <a:rPr sz="2000" i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10" dirty="0">
                          <a:latin typeface="Arial"/>
                          <a:cs typeface="Arial"/>
                        </a:rPr>
                        <a:t>Единица действий </a:t>
                      </a:r>
                      <a:r>
                        <a:rPr sz="2000" b="1" i="1" dirty="0">
                          <a:solidFill>
                            <a:srgbClr val="666699"/>
                          </a:solidFill>
                          <a:latin typeface="Arial"/>
                          <a:cs typeface="Arial"/>
                        </a:rPr>
                        <a:t>UOB</a:t>
                      </a:r>
                      <a:r>
                        <a:rPr sz="2000" b="1" i="1" spc="-15" dirty="0">
                          <a:solidFill>
                            <a:srgbClr val="6666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(Unit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of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Behavior)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Используется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для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35" dirty="0">
                          <a:latin typeface="Microsoft Sans Serif"/>
                          <a:cs typeface="Microsoft Sans Serif"/>
                        </a:rPr>
                        <a:t>многократного</a:t>
                      </a:r>
                      <a:r>
                        <a:rPr sz="20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отображения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на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диаграмме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одного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и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того</a:t>
                      </a:r>
                      <a:r>
                        <a:rPr sz="20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же</a:t>
                      </a:r>
                      <a:r>
                        <a:rPr sz="20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действия,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но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без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цикла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590040"/>
            <a:chOff x="131063" y="0"/>
            <a:chExt cx="9013190" cy="15900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467868"/>
              <a:ext cx="6556248" cy="112166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4266"/>
            <a:ext cx="59201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Типы</a:t>
            </a:r>
            <a:r>
              <a:rPr sz="4000" b="1" spc="-22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объектов</a:t>
            </a:r>
            <a:r>
              <a:rPr sz="4000" b="1" spc="-23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ссылок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42912" y="1585912"/>
          <a:ext cx="8334375" cy="4534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0419">
                <a:tc>
                  <a:txBody>
                    <a:bodyPr/>
                    <a:lstStyle/>
                    <a:p>
                      <a:pPr marL="469900" marR="109855" indent="-3524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Тип</a:t>
                      </a:r>
                      <a:r>
                        <a:rPr sz="2000" b="1" i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объекта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ссылок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Назначение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7195">
                <a:tc>
                  <a:txBody>
                    <a:bodyPr/>
                    <a:lstStyle/>
                    <a:p>
                      <a:pPr marL="91440" marR="4216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i="1" dirty="0">
                          <a:latin typeface="Arial"/>
                          <a:cs typeface="Arial"/>
                        </a:rPr>
                        <a:t>4.</a:t>
                      </a:r>
                      <a:r>
                        <a:rPr sz="2000" i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10" dirty="0">
                          <a:latin typeface="Arial"/>
                          <a:cs typeface="Arial"/>
                        </a:rPr>
                        <a:t>Заметка (</a:t>
                      </a:r>
                      <a:r>
                        <a:rPr sz="2000" b="1" i="1" spc="-10" dirty="0">
                          <a:solidFill>
                            <a:srgbClr val="666699"/>
                          </a:solidFill>
                          <a:latin typeface="Arial"/>
                          <a:cs typeface="Arial"/>
                        </a:rPr>
                        <a:t>Note</a:t>
                      </a:r>
                      <a:r>
                        <a:rPr sz="2000" i="1" spc="-10" dirty="0"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5847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Используется</a:t>
                      </a:r>
                      <a:r>
                        <a:rPr sz="20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для</a:t>
                      </a:r>
                      <a:r>
                        <a:rPr sz="20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документирования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40" dirty="0">
                          <a:latin typeface="Microsoft Sans Serif"/>
                          <a:cs typeface="Microsoft Sans Serif"/>
                        </a:rPr>
                        <a:t>какой-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либо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важной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информации</a:t>
                      </a:r>
                      <a:r>
                        <a:rPr sz="2000" spc="-9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общего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характера,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относящейся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к</a:t>
                      </a:r>
                      <a:r>
                        <a:rPr sz="20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изображаемому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на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диаграммах.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Служит</a:t>
                      </a:r>
                      <a:r>
                        <a:rPr sz="20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альтернативой</a:t>
                      </a:r>
                      <a:r>
                        <a:rPr sz="20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методу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помещения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текстовых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заметок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непосредственно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на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диаграммах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6920">
                <a:tc>
                  <a:txBody>
                    <a:bodyPr/>
                    <a:lstStyle/>
                    <a:p>
                      <a:pPr marL="91440" marR="1651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i="1" dirty="0">
                          <a:latin typeface="Arial"/>
                          <a:cs typeface="Arial"/>
                        </a:rPr>
                        <a:t>5.</a:t>
                      </a:r>
                      <a:r>
                        <a:rPr sz="20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20" dirty="0">
                          <a:latin typeface="Arial"/>
                          <a:cs typeface="Arial"/>
                        </a:rPr>
                        <a:t>Уточнение </a:t>
                      </a:r>
                      <a:r>
                        <a:rPr sz="2000" i="1" spc="-10" dirty="0">
                          <a:latin typeface="Arial"/>
                          <a:cs typeface="Arial"/>
                        </a:rPr>
                        <a:t>Elaboration (</a:t>
                      </a:r>
                      <a:r>
                        <a:rPr sz="2000" b="1" i="1" spc="-10" dirty="0">
                          <a:solidFill>
                            <a:srgbClr val="666699"/>
                          </a:solidFill>
                          <a:latin typeface="Arial"/>
                          <a:cs typeface="Arial"/>
                        </a:rPr>
                        <a:t>ELAB</a:t>
                      </a:r>
                      <a:r>
                        <a:rPr sz="2000" i="1" spc="-10" dirty="0"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6197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Для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уточнения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или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более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подробного</a:t>
                      </a:r>
                      <a:r>
                        <a:rPr sz="20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описания 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изображаемого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на</a:t>
                      </a:r>
                      <a:r>
                        <a:rPr sz="2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диаграмме.</a:t>
                      </a:r>
                      <a:r>
                        <a:rPr sz="2000" spc="-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Обычно 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используется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для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детального</a:t>
                      </a:r>
                      <a:r>
                        <a:rPr sz="20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описания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разветвления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или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слияния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стрелок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на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перекрестках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1.</a:t>
                      </a:r>
                      <a:r>
                        <a:rPr sz="3600" b="1" spc="-1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ЖИЗНЕННЫЙ</a:t>
                      </a:r>
                      <a:r>
                        <a:rPr sz="3600" b="1" spc="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ЦИКЛ</a:t>
                      </a:r>
                      <a:r>
                        <a:rPr sz="3600" b="1" spc="-1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ПО</a:t>
                      </a:r>
                      <a:endParaRPr sz="3600">
                        <a:latin typeface="Corbel"/>
                        <a:cs typeface="Corbel"/>
                      </a:endParaRPr>
                    </a:p>
                  </a:txBody>
                  <a:tcPr marL="0" marR="0" marT="254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816" y="2024583"/>
            <a:ext cx="802005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C3C3C"/>
                </a:solidFill>
                <a:latin typeface="Calibri"/>
                <a:cs typeface="Calibri"/>
              </a:rPr>
              <a:t>В</a:t>
            </a:r>
            <a:r>
              <a:rPr spc="-3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C3C3C"/>
                </a:solidFill>
                <a:latin typeface="Calibri"/>
                <a:cs typeface="Calibri"/>
              </a:rPr>
              <a:t>основе</a:t>
            </a:r>
            <a:r>
              <a:rPr spc="-3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C3C3C"/>
                </a:solidFill>
                <a:latin typeface="Calibri"/>
                <a:cs typeface="Calibri"/>
              </a:rPr>
              <a:t>практически</a:t>
            </a:r>
            <a:r>
              <a:rPr spc="-6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C3C3C"/>
                </a:solidFill>
                <a:latin typeface="Calibri"/>
                <a:cs typeface="Calibri"/>
              </a:rPr>
              <a:t>всех</a:t>
            </a:r>
            <a:r>
              <a:rPr spc="-2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C3C3C"/>
                </a:solidFill>
                <a:latin typeface="Calibri"/>
                <a:cs typeface="Calibri"/>
              </a:rPr>
              <a:t>современных</a:t>
            </a:r>
            <a:r>
              <a:rPr spc="-2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C3C3C"/>
                </a:solidFill>
                <a:latin typeface="Calibri"/>
                <a:cs typeface="Calibri"/>
              </a:rPr>
              <a:t>промышленных</a:t>
            </a:r>
            <a:r>
              <a:rPr spc="-2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C3C3C"/>
                </a:solidFill>
                <a:latin typeface="Calibri"/>
                <a:cs typeface="Calibri"/>
              </a:rPr>
              <a:t>технологий</a:t>
            </a:r>
          </a:p>
          <a:p>
            <a:pPr marL="12700" marR="5080">
              <a:lnSpc>
                <a:spcPct val="100000"/>
              </a:lnSpc>
            </a:pPr>
            <a:r>
              <a:rPr dirty="0">
                <a:solidFill>
                  <a:srgbClr val="3C3C3C"/>
                </a:solidFill>
                <a:latin typeface="Calibri"/>
                <a:cs typeface="Calibri"/>
              </a:rPr>
              <a:t>создания</a:t>
            </a:r>
            <a:r>
              <a:rPr spc="-4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C3C3C"/>
                </a:solidFill>
                <a:latin typeface="Calibri"/>
                <a:cs typeface="Calibri"/>
              </a:rPr>
              <a:t>ПС</a:t>
            </a:r>
            <a:r>
              <a:rPr spc="-3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C3C3C"/>
                </a:solidFill>
                <a:latin typeface="Calibri"/>
                <a:cs typeface="Calibri"/>
              </a:rPr>
              <a:t>лежит</a:t>
            </a:r>
            <a:r>
              <a:rPr spc="-4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C3C3C"/>
                </a:solidFill>
                <a:latin typeface="Calibri"/>
                <a:cs typeface="Calibri"/>
              </a:rPr>
              <a:t>международный</a:t>
            </a:r>
            <a:r>
              <a:rPr spc="-4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C3C3C"/>
                </a:solidFill>
                <a:latin typeface="Calibri"/>
                <a:cs typeface="Calibri"/>
              </a:rPr>
              <a:t>стандарт</a:t>
            </a:r>
            <a:r>
              <a:rPr spc="-2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ISO/IEC</a:t>
            </a:r>
            <a:r>
              <a:rPr b="1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12207</a:t>
            </a:r>
            <a:r>
              <a:rPr b="1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«Системная 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и</a:t>
            </a:r>
            <a:r>
              <a:rPr b="1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программная</a:t>
            </a:r>
            <a:r>
              <a:rPr b="1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инженерия.</a:t>
            </a:r>
            <a:r>
              <a:rPr b="1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Процессы</a:t>
            </a:r>
            <a:r>
              <a:rPr b="1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жизненного</a:t>
            </a:r>
            <a:r>
              <a:rPr b="1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цикла</a:t>
            </a:r>
            <a:r>
              <a:rPr b="1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программных средств.»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0816" y="3381883"/>
            <a:ext cx="7538084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Стандарт</a:t>
            </a:r>
            <a:r>
              <a:rPr sz="2000" spc="-4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ISO/IEC</a:t>
            </a:r>
            <a:r>
              <a:rPr sz="2000" spc="-5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12207</a:t>
            </a:r>
            <a:r>
              <a:rPr sz="2000" spc="-4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alibri"/>
                <a:cs typeface="Calibri"/>
              </a:rPr>
              <a:t>определяет</a:t>
            </a:r>
            <a:r>
              <a:rPr sz="2000" spc="-1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организацию</a:t>
            </a:r>
            <a:r>
              <a:rPr sz="2000" spc="-4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ЖЦ</a:t>
            </a:r>
            <a:r>
              <a:rPr sz="2000" spc="-3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alibri"/>
                <a:cs typeface="Calibri"/>
              </a:rPr>
              <a:t>программного продукта</a:t>
            </a:r>
            <a:r>
              <a:rPr sz="2000" spc="-7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как</a:t>
            </a:r>
            <a:r>
              <a:rPr sz="2000" spc="-4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совокупность</a:t>
            </a:r>
            <a:r>
              <a:rPr sz="2000" spc="-7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процессов,</a:t>
            </a:r>
            <a:r>
              <a:rPr sz="2000" spc="-4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каждый</a:t>
            </a:r>
            <a:r>
              <a:rPr sz="2000" spc="-6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из</a:t>
            </a:r>
            <a:r>
              <a:rPr sz="2000" spc="-4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которых</a:t>
            </a:r>
            <a:r>
              <a:rPr sz="2000" spc="-5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разбит</a:t>
            </a:r>
            <a:r>
              <a:rPr sz="2000" spc="-5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3C3C3C"/>
                </a:solidFill>
                <a:latin typeface="Calibri"/>
                <a:cs typeface="Calibri"/>
              </a:rPr>
              <a:t>на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действия,</a:t>
            </a:r>
            <a:r>
              <a:rPr sz="2000" spc="-4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состоящие</a:t>
            </a:r>
            <a:r>
              <a:rPr sz="2000" spc="-4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из</a:t>
            </a:r>
            <a:r>
              <a:rPr sz="2000" spc="-3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3C3C3C"/>
                </a:solidFill>
                <a:latin typeface="Calibri"/>
                <a:cs typeface="Calibri"/>
              </a:rPr>
              <a:t>отдельных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задач;</a:t>
            </a:r>
            <a:r>
              <a:rPr sz="2000" spc="40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устанавливает</a:t>
            </a:r>
            <a:r>
              <a:rPr sz="2000" spc="-1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alibri"/>
                <a:cs typeface="Calibri"/>
              </a:rPr>
              <a:t>структуру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(архитектуру)</a:t>
            </a:r>
            <a:r>
              <a:rPr sz="2000" spc="-7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ЖЦ</a:t>
            </a:r>
            <a:r>
              <a:rPr sz="2000" spc="-4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программного</a:t>
            </a:r>
            <a:r>
              <a:rPr sz="2000" spc="-7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alibri"/>
                <a:cs typeface="Calibri"/>
              </a:rPr>
              <a:t>продукта</a:t>
            </a:r>
            <a:r>
              <a:rPr sz="2000" spc="-6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в</a:t>
            </a:r>
            <a:r>
              <a:rPr sz="2000" spc="-2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виде</a:t>
            </a:r>
            <a:r>
              <a:rPr sz="2000" spc="-3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перечня</a:t>
            </a:r>
            <a:r>
              <a:rPr sz="2000" spc="-2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alibri"/>
                <a:cs typeface="Calibri"/>
              </a:rPr>
              <a:t>процессов,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действий</a:t>
            </a:r>
            <a:r>
              <a:rPr sz="2000" spc="-55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C3C3C"/>
                </a:solidFill>
                <a:latin typeface="Calibri"/>
                <a:cs typeface="Calibri"/>
              </a:rPr>
              <a:t>и</a:t>
            </a:r>
            <a:r>
              <a:rPr sz="2000" spc="-4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alibri"/>
                <a:cs typeface="Calibri"/>
              </a:rPr>
              <a:t>задач.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2860" y="6050076"/>
            <a:ext cx="79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90" dirty="0">
                <a:latin typeface="Georgia"/>
                <a:cs typeface="Georgia"/>
              </a:rPr>
              <a:t>4</a:t>
            </a:r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26235"/>
            <a:chOff x="131063" y="0"/>
            <a:chExt cx="9013190" cy="16262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504444"/>
              <a:ext cx="6527292" cy="11216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7523" y="504444"/>
              <a:ext cx="2101596" cy="112166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5940" y="639825"/>
            <a:ext cx="7327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" dirty="0">
                <a:solidFill>
                  <a:srgbClr val="666699"/>
                </a:solidFill>
                <a:latin typeface="Arial"/>
                <a:cs typeface="Arial"/>
              </a:rPr>
              <a:t>Декомпозиция</a:t>
            </a:r>
            <a:r>
              <a:rPr sz="4000" b="1" spc="-12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работ</a:t>
            </a:r>
            <a:r>
              <a:rPr sz="4000" b="1" spc="-12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в</a:t>
            </a:r>
            <a:r>
              <a:rPr sz="4000" b="1" spc="-14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IDEF3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227" y="4107179"/>
            <a:ext cx="4370832" cy="78943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47217" y="1639316"/>
            <a:ext cx="7698105" cy="412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ts val="3025"/>
              </a:lnSpc>
              <a:spcBef>
                <a:spcPts val="9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800" dirty="0">
                <a:latin typeface="Microsoft Sans Serif"/>
                <a:cs typeface="Microsoft Sans Serif"/>
              </a:rPr>
              <a:t>В</a:t>
            </a:r>
            <a:r>
              <a:rPr sz="2800" spc="-7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IDEF3</a:t>
            </a:r>
            <a:r>
              <a:rPr sz="2800" spc="-55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декомпозиция</a:t>
            </a:r>
            <a:r>
              <a:rPr sz="2800" spc="-55" dirty="0">
                <a:latin typeface="Microsoft Sans Serif"/>
                <a:cs typeface="Microsoft Sans Serif"/>
              </a:rPr>
              <a:t> </a:t>
            </a:r>
            <a:r>
              <a:rPr sz="2800" spc="-30" dirty="0">
                <a:latin typeface="Microsoft Sans Serif"/>
                <a:cs typeface="Microsoft Sans Serif"/>
              </a:rPr>
              <a:t>используется</a:t>
            </a:r>
            <a:r>
              <a:rPr sz="2800" spc="-40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для</a:t>
            </a:r>
            <a:endParaRPr sz="2800">
              <a:latin typeface="Microsoft Sans Serif"/>
              <a:cs typeface="Microsoft Sans Serif"/>
            </a:endParaRPr>
          </a:p>
          <a:p>
            <a:pPr marL="354965">
              <a:lnSpc>
                <a:spcPts val="3025"/>
              </a:lnSpc>
            </a:pPr>
            <a:r>
              <a:rPr sz="2800" i="1" spc="-10" dirty="0">
                <a:latin typeface="Arial"/>
                <a:cs typeface="Arial"/>
              </a:rPr>
              <a:t>детализации</a:t>
            </a:r>
            <a:r>
              <a:rPr sz="2800" i="1" spc="-175" dirty="0">
                <a:latin typeface="Arial"/>
                <a:cs typeface="Arial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работ.</a:t>
            </a:r>
            <a:endParaRPr sz="2800">
              <a:latin typeface="Microsoft Sans Serif"/>
              <a:cs typeface="Microsoft Sans Serif"/>
            </a:endParaRPr>
          </a:p>
          <a:p>
            <a:pPr marL="354965" indent="-342265">
              <a:lnSpc>
                <a:spcPts val="3025"/>
              </a:lnSpc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Методология</a:t>
            </a:r>
            <a:r>
              <a:rPr sz="2800" spc="-8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IDEF3</a:t>
            </a:r>
            <a:r>
              <a:rPr sz="2800" spc="-10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позволяет</a:t>
            </a:r>
            <a:endParaRPr sz="2800">
              <a:latin typeface="Microsoft Sans Serif"/>
              <a:cs typeface="Microsoft Sans Serif"/>
            </a:endParaRPr>
          </a:p>
          <a:p>
            <a:pPr marL="354965" marR="148590">
              <a:lnSpc>
                <a:spcPct val="80000"/>
              </a:lnSpc>
              <a:spcBef>
                <a:spcPts val="335"/>
              </a:spcBef>
            </a:pPr>
            <a:r>
              <a:rPr sz="2800" spc="-35" dirty="0">
                <a:latin typeface="Microsoft Sans Serif"/>
                <a:cs typeface="Microsoft Sans Serif"/>
              </a:rPr>
              <a:t>декомпозировать</a:t>
            </a:r>
            <a:r>
              <a:rPr sz="2800" spc="-6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работу</a:t>
            </a:r>
            <a:r>
              <a:rPr sz="2800" spc="-75" dirty="0">
                <a:latin typeface="Microsoft Sans Serif"/>
                <a:cs typeface="Microsoft Sans Serif"/>
              </a:rPr>
              <a:t> </a:t>
            </a:r>
            <a:r>
              <a:rPr sz="2800" b="1" u="sng" spc="-10" dirty="0">
                <a:solidFill>
                  <a:srgbClr val="666699"/>
                </a:solidFill>
                <a:uFill>
                  <a:solidFill>
                    <a:srgbClr val="666699"/>
                  </a:solidFill>
                </a:uFill>
                <a:latin typeface="Arial"/>
                <a:cs typeface="Arial"/>
              </a:rPr>
              <a:t>многократно</a:t>
            </a:r>
            <a:r>
              <a:rPr sz="2800" spc="-10" dirty="0">
                <a:latin typeface="Microsoft Sans Serif"/>
                <a:cs typeface="Microsoft Sans Serif"/>
              </a:rPr>
              <a:t>,</a:t>
            </a:r>
            <a:r>
              <a:rPr sz="2800" spc="-6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т.е. </a:t>
            </a:r>
            <a:r>
              <a:rPr sz="2800" dirty="0">
                <a:latin typeface="Microsoft Sans Serif"/>
                <a:cs typeface="Microsoft Sans Serif"/>
              </a:rPr>
              <a:t>работа</a:t>
            </a:r>
            <a:r>
              <a:rPr sz="2800" spc="-160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может</a:t>
            </a:r>
            <a:r>
              <a:rPr sz="2800" spc="-14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иметь</a:t>
            </a:r>
            <a:r>
              <a:rPr sz="2800" spc="-15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множество</a:t>
            </a:r>
            <a:r>
              <a:rPr sz="2800" spc="-16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дочерних работ.</a:t>
            </a:r>
            <a:endParaRPr sz="2800">
              <a:latin typeface="Microsoft Sans Serif"/>
              <a:cs typeface="Microsoft Sans Serif"/>
            </a:endParaRPr>
          </a:p>
          <a:p>
            <a:pPr marL="354965" marR="833755" indent="-342900">
              <a:lnSpc>
                <a:spcPts val="2690"/>
              </a:lnSpc>
              <a:spcBef>
                <a:spcPts val="65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800" dirty="0">
                <a:latin typeface="Microsoft Sans Serif"/>
                <a:cs typeface="Microsoft Sans Serif"/>
              </a:rPr>
              <a:t>Это</a:t>
            </a:r>
            <a:r>
              <a:rPr sz="2800" spc="-65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позволяет</a:t>
            </a:r>
            <a:r>
              <a:rPr sz="2800" spc="-5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в</a:t>
            </a:r>
            <a:r>
              <a:rPr sz="2800" spc="-8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одной</a:t>
            </a:r>
            <a:r>
              <a:rPr sz="2800" spc="-65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модели</a:t>
            </a:r>
            <a:r>
              <a:rPr sz="2800" spc="-6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описать </a:t>
            </a:r>
            <a:r>
              <a:rPr sz="2800" spc="-25" dirty="0">
                <a:solidFill>
                  <a:srgbClr val="666699"/>
                </a:solidFill>
                <a:latin typeface="Microsoft Sans Serif"/>
                <a:cs typeface="Microsoft Sans Serif"/>
              </a:rPr>
              <a:t>альтернативные</a:t>
            </a:r>
            <a:r>
              <a:rPr sz="2800" spc="-50" dirty="0">
                <a:solidFill>
                  <a:srgbClr val="66669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666699"/>
                </a:solidFill>
                <a:latin typeface="Microsoft Sans Serif"/>
                <a:cs typeface="Microsoft Sans Serif"/>
              </a:rPr>
              <a:t>потоки</a:t>
            </a:r>
            <a:r>
              <a:rPr sz="2800" spc="-10" dirty="0"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  <a:p>
            <a:pPr marL="354965" marR="5080" indent="-342900" algn="just">
              <a:lnSpc>
                <a:spcPct val="80000"/>
              </a:lnSpc>
              <a:spcBef>
                <a:spcPts val="69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800" spc="-30" dirty="0">
                <a:latin typeface="Microsoft Sans Serif"/>
                <a:cs typeface="Microsoft Sans Serif"/>
              </a:rPr>
              <a:t>Возможность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множественной</a:t>
            </a:r>
            <a:r>
              <a:rPr sz="2800" spc="-110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декомпозиции </a:t>
            </a:r>
            <a:r>
              <a:rPr sz="2800" spc="-20" dirty="0">
                <a:latin typeface="Microsoft Sans Serif"/>
                <a:cs typeface="Microsoft Sans Serif"/>
              </a:rPr>
              <a:t>предъявляет</a:t>
            </a:r>
            <a:r>
              <a:rPr sz="2800" spc="-11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дополнительные</a:t>
            </a:r>
            <a:r>
              <a:rPr sz="2800" spc="-7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требования</a:t>
            </a:r>
            <a:r>
              <a:rPr sz="2800" spc="-100" dirty="0">
                <a:latin typeface="Microsoft Sans Serif"/>
                <a:cs typeface="Microsoft Sans Serif"/>
              </a:rPr>
              <a:t> </a:t>
            </a:r>
            <a:r>
              <a:rPr sz="2800" spc="-50" dirty="0">
                <a:latin typeface="Microsoft Sans Serif"/>
                <a:cs typeface="Microsoft Sans Serif"/>
              </a:rPr>
              <a:t>к </a:t>
            </a:r>
            <a:r>
              <a:rPr sz="2800" spc="-10" dirty="0">
                <a:latin typeface="Microsoft Sans Serif"/>
                <a:cs typeface="Microsoft Sans Serif"/>
              </a:rPr>
              <a:t>нумерации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работ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663064"/>
            <a:chOff x="131063" y="0"/>
            <a:chExt cx="9013190" cy="166306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541019"/>
              <a:ext cx="5669280" cy="11216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9511" y="541019"/>
              <a:ext cx="2101595" cy="112166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5940" y="676402"/>
            <a:ext cx="6469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Нумерация</a:t>
            </a:r>
            <a:r>
              <a:rPr sz="4000" b="1" spc="-15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работ</a:t>
            </a:r>
            <a:r>
              <a:rPr sz="4000" b="1" spc="-17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в</a:t>
            </a:r>
            <a:r>
              <a:rPr sz="4000" b="1" spc="-17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20" dirty="0">
                <a:solidFill>
                  <a:srgbClr val="666699"/>
                </a:solidFill>
                <a:latin typeface="Arial"/>
                <a:cs typeface="Arial"/>
              </a:rPr>
              <a:t>IDEF3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065" y="1654251"/>
            <a:ext cx="72828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Microsoft Sans Serif"/>
                <a:cs typeface="Microsoft Sans Serif"/>
              </a:rPr>
              <a:t>Номер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работы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состоит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из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i="1" dirty="0">
                <a:solidFill>
                  <a:srgbClr val="666699"/>
                </a:solidFill>
                <a:latin typeface="Arial"/>
                <a:cs typeface="Arial"/>
              </a:rPr>
              <a:t>номера</a:t>
            </a:r>
            <a:r>
              <a:rPr sz="2400" i="1" spc="-4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666699"/>
                </a:solidFill>
                <a:latin typeface="Arial"/>
                <a:cs typeface="Arial"/>
              </a:rPr>
              <a:t>родительской </a:t>
            </a:r>
            <a:r>
              <a:rPr sz="2400" i="1" dirty="0">
                <a:solidFill>
                  <a:srgbClr val="666699"/>
                </a:solidFill>
                <a:latin typeface="Arial"/>
                <a:cs typeface="Arial"/>
              </a:rPr>
              <a:t>работы</a:t>
            </a:r>
            <a:r>
              <a:rPr sz="2400" dirty="0">
                <a:latin typeface="Microsoft Sans Serif"/>
                <a:cs typeface="Microsoft Sans Serif"/>
              </a:rPr>
              <a:t>,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i="1" dirty="0">
                <a:solidFill>
                  <a:srgbClr val="00007C"/>
                </a:solidFill>
                <a:latin typeface="Arial"/>
                <a:cs typeface="Arial"/>
              </a:rPr>
              <a:t>версии</a:t>
            </a:r>
            <a:r>
              <a:rPr sz="2400" i="1" spc="-3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00007C"/>
                </a:solidFill>
                <a:latin typeface="Arial"/>
                <a:cs typeface="Arial"/>
              </a:rPr>
              <a:t>декомпозиции</a:t>
            </a:r>
            <a:r>
              <a:rPr sz="2400" i="1" spc="-5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и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i="1" spc="-10" dirty="0">
                <a:latin typeface="Arial"/>
                <a:cs typeface="Arial"/>
              </a:rPr>
              <a:t>собственного </a:t>
            </a:r>
            <a:r>
              <a:rPr sz="2400" i="1" dirty="0">
                <a:latin typeface="Arial"/>
                <a:cs typeface="Arial"/>
              </a:rPr>
              <a:t>номера</a:t>
            </a:r>
            <a:r>
              <a:rPr sz="2400" i="1" spc="-55" dirty="0">
                <a:latin typeface="Arial"/>
                <a:cs typeface="Arial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работы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на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текущей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диаграмме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10459" y="4025312"/>
            <a:ext cx="2226826" cy="1490948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506599" y="3820946"/>
          <a:ext cx="2321560" cy="1471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3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266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350" spc="-10" dirty="0">
                          <a:latin typeface="Microsoft Sans Serif"/>
                          <a:cs typeface="Microsoft Sans Serif"/>
                        </a:rPr>
                        <a:t>1.1.7</a:t>
                      </a:r>
                      <a:endParaRPr sz="23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3525254" y="3839601"/>
            <a:ext cx="185420" cy="186690"/>
          </a:xfrm>
          <a:custGeom>
            <a:avLst/>
            <a:gdLst/>
            <a:ahLst/>
            <a:cxnLst/>
            <a:rect l="l" t="t" r="r" b="b"/>
            <a:pathLst>
              <a:path w="185420" h="186689">
                <a:moveTo>
                  <a:pt x="0" y="186175"/>
                </a:moveTo>
                <a:lnTo>
                  <a:pt x="185204" y="0"/>
                </a:lnTo>
              </a:path>
            </a:pathLst>
          </a:custGeom>
          <a:ln w="372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0926" y="4895469"/>
            <a:ext cx="270192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Номер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родительской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Arial"/>
                <a:cs typeface="Arial"/>
              </a:rPr>
              <a:t>работы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32582" y="5186171"/>
            <a:ext cx="433070" cy="86995"/>
          </a:xfrm>
          <a:custGeom>
            <a:avLst/>
            <a:gdLst/>
            <a:ahLst/>
            <a:cxnLst/>
            <a:rect l="l" t="t" r="r" b="b"/>
            <a:pathLst>
              <a:path w="433070" h="86995">
                <a:moveTo>
                  <a:pt x="345947" y="0"/>
                </a:moveTo>
                <a:lnTo>
                  <a:pt x="345947" y="86867"/>
                </a:lnTo>
                <a:lnTo>
                  <a:pt x="403859" y="57911"/>
                </a:lnTo>
                <a:lnTo>
                  <a:pt x="360426" y="57911"/>
                </a:lnTo>
                <a:lnTo>
                  <a:pt x="360426" y="28955"/>
                </a:lnTo>
                <a:lnTo>
                  <a:pt x="403859" y="28955"/>
                </a:lnTo>
                <a:lnTo>
                  <a:pt x="345947" y="0"/>
                </a:lnTo>
                <a:close/>
              </a:path>
              <a:path w="433070" h="86995">
                <a:moveTo>
                  <a:pt x="345947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345947" y="57911"/>
                </a:lnTo>
                <a:lnTo>
                  <a:pt x="345947" y="28955"/>
                </a:lnTo>
                <a:close/>
              </a:path>
              <a:path w="433070" h="86995">
                <a:moveTo>
                  <a:pt x="403859" y="28955"/>
                </a:moveTo>
                <a:lnTo>
                  <a:pt x="360426" y="28955"/>
                </a:lnTo>
                <a:lnTo>
                  <a:pt x="360426" y="57911"/>
                </a:lnTo>
                <a:lnTo>
                  <a:pt x="403859" y="57911"/>
                </a:lnTo>
                <a:lnTo>
                  <a:pt x="432816" y="43433"/>
                </a:lnTo>
                <a:lnTo>
                  <a:pt x="403859" y="28955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03958" y="5832449"/>
            <a:ext cx="18522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97255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Версия декомпозиции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21659" y="5374385"/>
            <a:ext cx="247015" cy="723900"/>
          </a:xfrm>
          <a:custGeom>
            <a:avLst/>
            <a:gdLst/>
            <a:ahLst/>
            <a:cxnLst/>
            <a:rect l="l" t="t" r="r" b="b"/>
            <a:pathLst>
              <a:path w="247014" h="723900">
                <a:moveTo>
                  <a:pt x="191405" y="79024"/>
                </a:moveTo>
                <a:lnTo>
                  <a:pt x="0" y="715162"/>
                </a:lnTo>
                <a:lnTo>
                  <a:pt x="27686" y="723493"/>
                </a:lnTo>
                <a:lnTo>
                  <a:pt x="219094" y="87394"/>
                </a:lnTo>
                <a:lnTo>
                  <a:pt x="191405" y="79024"/>
                </a:lnTo>
                <a:close/>
              </a:path>
              <a:path w="247014" h="723900">
                <a:moveTo>
                  <a:pt x="241483" y="65150"/>
                </a:moveTo>
                <a:lnTo>
                  <a:pt x="195579" y="65150"/>
                </a:lnTo>
                <a:lnTo>
                  <a:pt x="223265" y="73532"/>
                </a:lnTo>
                <a:lnTo>
                  <a:pt x="219094" y="87394"/>
                </a:lnTo>
                <a:lnTo>
                  <a:pt x="246761" y="95757"/>
                </a:lnTo>
                <a:lnTo>
                  <a:pt x="241483" y="65150"/>
                </a:lnTo>
                <a:close/>
              </a:path>
              <a:path w="247014" h="723900">
                <a:moveTo>
                  <a:pt x="195579" y="65150"/>
                </a:moveTo>
                <a:lnTo>
                  <a:pt x="191405" y="79024"/>
                </a:lnTo>
                <a:lnTo>
                  <a:pt x="219094" y="87394"/>
                </a:lnTo>
                <a:lnTo>
                  <a:pt x="223265" y="73532"/>
                </a:lnTo>
                <a:lnTo>
                  <a:pt x="195579" y="65150"/>
                </a:lnTo>
                <a:close/>
              </a:path>
              <a:path w="247014" h="723900">
                <a:moveTo>
                  <a:pt x="230250" y="0"/>
                </a:moveTo>
                <a:lnTo>
                  <a:pt x="163575" y="70611"/>
                </a:lnTo>
                <a:lnTo>
                  <a:pt x="191405" y="79024"/>
                </a:lnTo>
                <a:lnTo>
                  <a:pt x="195579" y="65150"/>
                </a:lnTo>
                <a:lnTo>
                  <a:pt x="241483" y="65150"/>
                </a:lnTo>
                <a:lnTo>
                  <a:pt x="230250" y="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35602" y="5832449"/>
            <a:ext cx="26206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Собственный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номер </a:t>
            </a:r>
            <a:r>
              <a:rPr sz="2000" b="1" dirty="0">
                <a:latin typeface="Arial"/>
                <a:cs typeface="Arial"/>
              </a:rPr>
              <a:t>единицы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работ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13097" y="5374385"/>
            <a:ext cx="371475" cy="511809"/>
          </a:xfrm>
          <a:custGeom>
            <a:avLst/>
            <a:gdLst/>
            <a:ahLst/>
            <a:cxnLst/>
            <a:rect l="l" t="t" r="r" b="b"/>
            <a:pathLst>
              <a:path w="371475" h="511810">
                <a:moveTo>
                  <a:pt x="62282" y="62210"/>
                </a:moveTo>
                <a:lnTo>
                  <a:pt x="38751" y="79055"/>
                </a:lnTo>
                <a:lnTo>
                  <a:pt x="347852" y="511340"/>
                </a:lnTo>
                <a:lnTo>
                  <a:pt x="371475" y="494499"/>
                </a:lnTo>
                <a:lnTo>
                  <a:pt x="62282" y="62210"/>
                </a:lnTo>
                <a:close/>
              </a:path>
              <a:path w="371475" h="511810">
                <a:moveTo>
                  <a:pt x="0" y="0"/>
                </a:moveTo>
                <a:lnTo>
                  <a:pt x="15239" y="95884"/>
                </a:lnTo>
                <a:lnTo>
                  <a:pt x="38751" y="79055"/>
                </a:lnTo>
                <a:lnTo>
                  <a:pt x="30352" y="67309"/>
                </a:lnTo>
                <a:lnTo>
                  <a:pt x="53848" y="50418"/>
                </a:lnTo>
                <a:lnTo>
                  <a:pt x="78755" y="50418"/>
                </a:lnTo>
                <a:lnTo>
                  <a:pt x="85851" y="45338"/>
                </a:lnTo>
                <a:lnTo>
                  <a:pt x="0" y="0"/>
                </a:lnTo>
                <a:close/>
              </a:path>
              <a:path w="371475" h="511810">
                <a:moveTo>
                  <a:pt x="53848" y="50418"/>
                </a:moveTo>
                <a:lnTo>
                  <a:pt x="30352" y="67309"/>
                </a:lnTo>
                <a:lnTo>
                  <a:pt x="38751" y="79055"/>
                </a:lnTo>
                <a:lnTo>
                  <a:pt x="62282" y="62210"/>
                </a:lnTo>
                <a:lnTo>
                  <a:pt x="53848" y="50418"/>
                </a:lnTo>
                <a:close/>
              </a:path>
              <a:path w="371475" h="511810">
                <a:moveTo>
                  <a:pt x="78755" y="50418"/>
                </a:moveTo>
                <a:lnTo>
                  <a:pt x="53848" y="50418"/>
                </a:lnTo>
                <a:lnTo>
                  <a:pt x="62282" y="62210"/>
                </a:lnTo>
                <a:lnTo>
                  <a:pt x="78755" y="50418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795788" y="3640745"/>
            <a:ext cx="1806575" cy="1209675"/>
            <a:chOff x="1795788" y="3640745"/>
            <a:chExt cx="1806575" cy="12096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853" y="3760083"/>
              <a:ext cx="1705506" cy="10897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06900" y="3651540"/>
              <a:ext cx="1697355" cy="1079500"/>
            </a:xfrm>
            <a:custGeom>
              <a:avLst/>
              <a:gdLst/>
              <a:ahLst/>
              <a:cxnLst/>
              <a:rect l="l" t="t" r="r" b="b"/>
              <a:pathLst>
                <a:path w="1697354" h="1079500">
                  <a:moveTo>
                    <a:pt x="0" y="1079011"/>
                  </a:moveTo>
                  <a:lnTo>
                    <a:pt x="1697003" y="1079011"/>
                  </a:lnTo>
                  <a:lnTo>
                    <a:pt x="1697002" y="0"/>
                  </a:lnTo>
                  <a:lnTo>
                    <a:pt x="0" y="0"/>
                  </a:lnTo>
                  <a:lnTo>
                    <a:pt x="0" y="1079011"/>
                  </a:lnTo>
                  <a:close/>
                </a:path>
                <a:path w="1697354" h="1079500">
                  <a:moveTo>
                    <a:pt x="0" y="850008"/>
                  </a:moveTo>
                  <a:lnTo>
                    <a:pt x="1687789" y="850008"/>
                  </a:lnTo>
                </a:path>
                <a:path w="1697354" h="1079500">
                  <a:moveTo>
                    <a:pt x="853081" y="850008"/>
                  </a:moveTo>
                  <a:lnTo>
                    <a:pt x="853081" y="1067877"/>
                  </a:lnTo>
                </a:path>
                <a:path w="1697354" h="1079500">
                  <a:moveTo>
                    <a:pt x="0" y="108926"/>
                  </a:moveTo>
                  <a:lnTo>
                    <a:pt x="89952" y="0"/>
                  </a:lnTo>
                </a:path>
              </a:pathLst>
            </a:custGeom>
            <a:ln w="199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17417" y="4521852"/>
            <a:ext cx="83375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15"/>
              </a:spcBef>
            </a:pPr>
            <a:r>
              <a:rPr sz="1100" spc="-10" dirty="0">
                <a:latin typeface="Microsoft Sans Serif"/>
                <a:cs typeface="Microsoft Sans Serif"/>
              </a:rPr>
              <a:t>2.1.4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19856" y="3695209"/>
            <a:ext cx="1807210" cy="1209040"/>
            <a:chOff x="4219856" y="3695209"/>
            <a:chExt cx="1807210" cy="120904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0693" y="3814430"/>
              <a:ext cx="1705841" cy="10897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30968" y="3706004"/>
              <a:ext cx="1696720" cy="1079500"/>
            </a:xfrm>
            <a:custGeom>
              <a:avLst/>
              <a:gdLst/>
              <a:ahLst/>
              <a:cxnLst/>
              <a:rect l="l" t="t" r="r" b="b"/>
              <a:pathLst>
                <a:path w="1696720" h="1079500">
                  <a:moveTo>
                    <a:pt x="0" y="1079011"/>
                  </a:moveTo>
                  <a:lnTo>
                    <a:pt x="1696601" y="1079011"/>
                  </a:lnTo>
                  <a:lnTo>
                    <a:pt x="1696601" y="0"/>
                  </a:lnTo>
                  <a:lnTo>
                    <a:pt x="0" y="0"/>
                  </a:lnTo>
                  <a:lnTo>
                    <a:pt x="0" y="1079011"/>
                  </a:lnTo>
                  <a:close/>
                </a:path>
                <a:path w="1696720" h="1079500">
                  <a:moveTo>
                    <a:pt x="0" y="850008"/>
                  </a:moveTo>
                  <a:lnTo>
                    <a:pt x="1687628" y="850008"/>
                  </a:lnTo>
                </a:path>
                <a:path w="1696720" h="1079500">
                  <a:moveTo>
                    <a:pt x="852786" y="850008"/>
                  </a:moveTo>
                  <a:lnTo>
                    <a:pt x="852786" y="1067893"/>
                  </a:lnTo>
                </a:path>
                <a:path w="1696720" h="1079500">
                  <a:moveTo>
                    <a:pt x="0" y="108942"/>
                  </a:moveTo>
                  <a:lnTo>
                    <a:pt x="89724" y="0"/>
                  </a:lnTo>
                </a:path>
              </a:pathLst>
            </a:custGeom>
            <a:ln w="199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241485" y="4576316"/>
            <a:ext cx="83375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15"/>
              </a:spcBef>
            </a:pPr>
            <a:r>
              <a:rPr sz="1100" spc="-10" dirty="0">
                <a:latin typeface="Microsoft Sans Serif"/>
                <a:cs typeface="Microsoft Sans Serif"/>
              </a:rPr>
              <a:t>2.1.5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98901" y="3695209"/>
            <a:ext cx="1806575" cy="1209040"/>
            <a:chOff x="6598901" y="3695209"/>
            <a:chExt cx="1806575" cy="120904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9604" y="3814430"/>
              <a:ext cx="1705841" cy="10897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10013" y="3706004"/>
              <a:ext cx="1696720" cy="1079500"/>
            </a:xfrm>
            <a:custGeom>
              <a:avLst/>
              <a:gdLst/>
              <a:ahLst/>
              <a:cxnLst/>
              <a:rect l="l" t="t" r="r" b="b"/>
              <a:pathLst>
                <a:path w="1696720" h="1079500">
                  <a:moveTo>
                    <a:pt x="0" y="1079011"/>
                  </a:moveTo>
                  <a:lnTo>
                    <a:pt x="1696601" y="1079011"/>
                  </a:lnTo>
                  <a:lnTo>
                    <a:pt x="1696601" y="0"/>
                  </a:lnTo>
                  <a:lnTo>
                    <a:pt x="0" y="0"/>
                  </a:lnTo>
                  <a:lnTo>
                    <a:pt x="0" y="1079011"/>
                  </a:lnTo>
                  <a:close/>
                </a:path>
                <a:path w="1696720" h="1079500">
                  <a:moveTo>
                    <a:pt x="0" y="850008"/>
                  </a:moveTo>
                  <a:lnTo>
                    <a:pt x="1687896" y="850008"/>
                  </a:lnTo>
                </a:path>
                <a:path w="1696720" h="1079500">
                  <a:moveTo>
                    <a:pt x="852786" y="850008"/>
                  </a:moveTo>
                  <a:lnTo>
                    <a:pt x="852786" y="1067893"/>
                  </a:lnTo>
                </a:path>
                <a:path w="1696720" h="1079500">
                  <a:moveTo>
                    <a:pt x="0" y="108942"/>
                  </a:moveTo>
                  <a:lnTo>
                    <a:pt x="89590" y="0"/>
                  </a:lnTo>
                </a:path>
              </a:pathLst>
            </a:custGeom>
            <a:ln w="199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620530" y="4576316"/>
            <a:ext cx="833755" cy="195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15"/>
              </a:spcBef>
            </a:pPr>
            <a:r>
              <a:rPr sz="1100" spc="-10" dirty="0">
                <a:latin typeface="Microsoft Sans Serif"/>
                <a:cs typeface="Microsoft Sans Serif"/>
              </a:rPr>
              <a:t>2.1.6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363" y="167639"/>
            <a:ext cx="7503159" cy="4084320"/>
            <a:chOff x="245363" y="167639"/>
            <a:chExt cx="7503159" cy="4084320"/>
          </a:xfrm>
        </p:grpSpPr>
        <p:sp>
          <p:nvSpPr>
            <p:cNvPr id="23" name="object 23"/>
            <p:cNvSpPr/>
            <p:nvPr/>
          </p:nvSpPr>
          <p:spPr>
            <a:xfrm>
              <a:off x="3518259" y="4148498"/>
              <a:ext cx="2989580" cy="54610"/>
            </a:xfrm>
            <a:custGeom>
              <a:avLst/>
              <a:gdLst/>
              <a:ahLst/>
              <a:cxnLst/>
              <a:rect l="l" t="t" r="r" b="b"/>
              <a:pathLst>
                <a:path w="2989579" h="54610">
                  <a:moveTo>
                    <a:pt x="0" y="54479"/>
                  </a:moveTo>
                  <a:lnTo>
                    <a:pt x="610396" y="54479"/>
                  </a:lnTo>
                </a:path>
                <a:path w="2989579" h="54610">
                  <a:moveTo>
                    <a:pt x="2423773" y="0"/>
                  </a:moveTo>
                  <a:lnTo>
                    <a:pt x="2989441" y="0"/>
                  </a:lnTo>
                </a:path>
              </a:pathLst>
            </a:custGeom>
            <a:ln w="97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1767" y="4100129"/>
              <a:ext cx="108910" cy="9714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2722" y="4154592"/>
              <a:ext cx="108910" cy="9716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699765" y="2925317"/>
              <a:ext cx="4681855" cy="721360"/>
            </a:xfrm>
            <a:custGeom>
              <a:avLst/>
              <a:gdLst/>
              <a:ahLst/>
              <a:cxnLst/>
              <a:rect l="l" t="t" r="r" b="b"/>
              <a:pathLst>
                <a:path w="4681855" h="721360">
                  <a:moveTo>
                    <a:pt x="3168396" y="0"/>
                  </a:moveTo>
                  <a:lnTo>
                    <a:pt x="4681728" y="720852"/>
                  </a:lnTo>
                </a:path>
                <a:path w="4681855" h="721360">
                  <a:moveTo>
                    <a:pt x="1655063" y="0"/>
                  </a:moveTo>
                  <a:lnTo>
                    <a:pt x="0" y="649224"/>
                  </a:lnTo>
                </a:path>
              </a:pathLst>
            </a:custGeom>
            <a:ln w="28956">
              <a:solidFill>
                <a:srgbClr val="6666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363" y="167639"/>
              <a:ext cx="7502652" cy="112166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363" y="777239"/>
              <a:ext cx="5900928" cy="112166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58267" y="2593085"/>
            <a:ext cx="15360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Первая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Microsoft Sans Serif"/>
                <a:cs typeface="Microsoft Sans Serif"/>
              </a:rPr>
              <a:t>декомпозиция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Microsoft Sans Serif"/>
                <a:cs typeface="Microsoft Sans Serif"/>
              </a:rPr>
              <a:t>работы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1.2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47217" y="304037"/>
            <a:ext cx="67214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666699"/>
                </a:solidFill>
                <a:latin typeface="Arial"/>
                <a:cs typeface="Arial"/>
              </a:rPr>
              <a:t>Структура</a:t>
            </a:r>
            <a:r>
              <a:rPr sz="4000" b="1" spc="-21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множественной </a:t>
            </a:r>
            <a:r>
              <a:rPr sz="4000" b="1" spc="-20" dirty="0">
                <a:solidFill>
                  <a:srgbClr val="666699"/>
                </a:solidFill>
                <a:latin typeface="Arial"/>
                <a:cs typeface="Arial"/>
              </a:rPr>
              <a:t>декомпозиции</a:t>
            </a:r>
            <a:r>
              <a:rPr sz="4000" b="1" spc="-204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666699"/>
                </a:solidFill>
                <a:latin typeface="Arial"/>
                <a:cs typeface="Arial"/>
              </a:rPr>
              <a:t>работ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344595" y="1778370"/>
            <a:ext cx="1692910" cy="1162050"/>
            <a:chOff x="2344595" y="1778370"/>
            <a:chExt cx="1692910" cy="116205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46455" y="1899341"/>
              <a:ext cx="1590604" cy="104087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55708" y="1789165"/>
              <a:ext cx="1581785" cy="1031240"/>
            </a:xfrm>
            <a:custGeom>
              <a:avLst/>
              <a:gdLst/>
              <a:ahLst/>
              <a:cxnLst/>
              <a:rect l="l" t="t" r="r" b="b"/>
              <a:pathLst>
                <a:path w="1581785" h="1031239">
                  <a:moveTo>
                    <a:pt x="0" y="1031013"/>
                  </a:moveTo>
                  <a:lnTo>
                    <a:pt x="1581330" y="1031014"/>
                  </a:lnTo>
                  <a:lnTo>
                    <a:pt x="1581330" y="0"/>
                  </a:lnTo>
                  <a:lnTo>
                    <a:pt x="0" y="0"/>
                  </a:lnTo>
                  <a:lnTo>
                    <a:pt x="0" y="1031013"/>
                  </a:lnTo>
                  <a:close/>
                </a:path>
                <a:path w="1581785" h="1031239">
                  <a:moveTo>
                    <a:pt x="0" y="800565"/>
                  </a:moveTo>
                  <a:lnTo>
                    <a:pt x="1572340" y="800565"/>
                  </a:lnTo>
                </a:path>
                <a:path w="1581785" h="1031239">
                  <a:moveTo>
                    <a:pt x="790841" y="800565"/>
                  </a:moveTo>
                  <a:lnTo>
                    <a:pt x="790841" y="1019810"/>
                  </a:lnTo>
                </a:path>
                <a:path w="1581785" h="1031239">
                  <a:moveTo>
                    <a:pt x="0" y="109614"/>
                  </a:moveTo>
                  <a:lnTo>
                    <a:pt x="90747" y="0"/>
                  </a:lnTo>
                </a:path>
              </a:pathLst>
            </a:custGeom>
            <a:ln w="201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366283" y="2610226"/>
            <a:ext cx="77152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20"/>
              </a:spcBef>
            </a:pPr>
            <a:r>
              <a:rPr sz="1100" spc="-25" dirty="0">
                <a:latin typeface="Microsoft Sans Serif"/>
                <a:cs typeface="Microsoft Sans Serif"/>
              </a:rPr>
              <a:t>1.1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389586" y="1778688"/>
            <a:ext cx="1511300" cy="1217295"/>
            <a:chOff x="4389586" y="1778688"/>
            <a:chExt cx="1511300" cy="1217295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1405" y="1899342"/>
              <a:ext cx="1409136" cy="109645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400699" y="1789165"/>
              <a:ext cx="1400175" cy="1085850"/>
            </a:xfrm>
            <a:custGeom>
              <a:avLst/>
              <a:gdLst/>
              <a:ahLst/>
              <a:cxnLst/>
              <a:rect l="l" t="t" r="r" b="b"/>
              <a:pathLst>
                <a:path w="1400175" h="1085850">
                  <a:moveTo>
                    <a:pt x="0" y="1085820"/>
                  </a:moveTo>
                  <a:lnTo>
                    <a:pt x="1399917" y="1085821"/>
                  </a:lnTo>
                  <a:lnTo>
                    <a:pt x="1399917" y="0"/>
                  </a:lnTo>
                  <a:lnTo>
                    <a:pt x="0" y="0"/>
                  </a:lnTo>
                  <a:lnTo>
                    <a:pt x="0" y="1085820"/>
                  </a:lnTo>
                  <a:close/>
                </a:path>
                <a:path w="1400175" h="1085850">
                  <a:moveTo>
                    <a:pt x="0" y="855372"/>
                  </a:moveTo>
                  <a:lnTo>
                    <a:pt x="1390561" y="855372"/>
                  </a:lnTo>
                </a:path>
                <a:path w="1400175" h="1085850">
                  <a:moveTo>
                    <a:pt x="699755" y="855372"/>
                  </a:moveTo>
                  <a:lnTo>
                    <a:pt x="699755" y="1074617"/>
                  </a:lnTo>
                </a:path>
                <a:path w="1400175" h="1085850">
                  <a:moveTo>
                    <a:pt x="0" y="109614"/>
                  </a:moveTo>
                  <a:lnTo>
                    <a:pt x="90706" y="0"/>
                  </a:lnTo>
                </a:path>
              </a:pathLst>
            </a:custGeom>
            <a:ln w="201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411148" y="2665050"/>
            <a:ext cx="68072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20"/>
              </a:spcBef>
            </a:pPr>
            <a:r>
              <a:rPr sz="1100" spc="-25" dirty="0">
                <a:latin typeface="Microsoft Sans Serif"/>
                <a:cs typeface="Microsoft Sans Serif"/>
              </a:rPr>
              <a:t>1.2</a:t>
            </a:r>
            <a:endParaRPr sz="1100">
              <a:latin typeface="Microsoft Sans Serif"/>
              <a:cs typeface="Microsoft Sans Serif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00309" y="1899342"/>
            <a:ext cx="1408865" cy="1096459"/>
          </a:xfrm>
          <a:prstGeom prst="rect">
            <a:avLst/>
          </a:prstGeom>
        </p:spPr>
      </p:pic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299153" y="1778717"/>
          <a:ext cx="1496695" cy="1085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9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534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-25" dirty="0">
                          <a:latin typeface="Microsoft Sans Serif"/>
                          <a:cs typeface="Microsoft Sans Serif"/>
                        </a:rPr>
                        <a:t>1.3</a:t>
                      </a:r>
                      <a:endParaRPr sz="11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6309602" y="1789165"/>
            <a:ext cx="90805" cy="109855"/>
          </a:xfrm>
          <a:custGeom>
            <a:avLst/>
            <a:gdLst/>
            <a:ahLst/>
            <a:cxnLst/>
            <a:rect l="l" t="t" r="r" b="b"/>
            <a:pathLst>
              <a:path w="90804" h="109855">
                <a:moveTo>
                  <a:pt x="0" y="109614"/>
                </a:moveTo>
                <a:lnTo>
                  <a:pt x="90706" y="0"/>
                </a:lnTo>
              </a:path>
            </a:pathLst>
          </a:custGeom>
          <a:ln w="19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1855333" y="2130554"/>
            <a:ext cx="4465320" cy="4387850"/>
            <a:chOff x="1855333" y="2130554"/>
            <a:chExt cx="4465320" cy="4387850"/>
          </a:xfrm>
        </p:grpSpPr>
        <p:sp>
          <p:nvSpPr>
            <p:cNvPr id="43" name="object 43"/>
            <p:cNvSpPr/>
            <p:nvPr/>
          </p:nvSpPr>
          <p:spPr>
            <a:xfrm>
              <a:off x="3951912" y="2179645"/>
              <a:ext cx="346075" cy="0"/>
            </a:xfrm>
            <a:custGeom>
              <a:avLst/>
              <a:gdLst/>
              <a:ahLst/>
              <a:cxnLst/>
              <a:rect l="l" t="t" r="r" b="b"/>
              <a:pathLst>
                <a:path w="346075">
                  <a:moveTo>
                    <a:pt x="0" y="0"/>
                  </a:moveTo>
                  <a:lnTo>
                    <a:pt x="345471" y="0"/>
                  </a:lnTo>
                </a:path>
              </a:pathLst>
            </a:custGeom>
            <a:ln w="108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01253" y="2130554"/>
              <a:ext cx="110082" cy="9816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815123" y="2234452"/>
              <a:ext cx="391160" cy="0"/>
            </a:xfrm>
            <a:custGeom>
              <a:avLst/>
              <a:gdLst/>
              <a:ahLst/>
              <a:cxnLst/>
              <a:rect l="l" t="t" r="r" b="b"/>
              <a:pathLst>
                <a:path w="391160">
                  <a:moveTo>
                    <a:pt x="0" y="0"/>
                  </a:moveTo>
                  <a:lnTo>
                    <a:pt x="390756" y="0"/>
                  </a:lnTo>
                </a:path>
              </a:pathLst>
            </a:custGeom>
            <a:ln w="108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10155" y="2185768"/>
              <a:ext cx="110086" cy="977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98508" y="5427662"/>
              <a:ext cx="1556501" cy="109064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868985" y="5291650"/>
              <a:ext cx="1543685" cy="1076325"/>
            </a:xfrm>
            <a:custGeom>
              <a:avLst/>
              <a:gdLst/>
              <a:ahLst/>
              <a:cxnLst/>
              <a:rect l="l" t="t" r="r" b="b"/>
              <a:pathLst>
                <a:path w="1543685" h="1076325">
                  <a:moveTo>
                    <a:pt x="0" y="1076208"/>
                  </a:moveTo>
                  <a:lnTo>
                    <a:pt x="1543124" y="1076208"/>
                  </a:lnTo>
                  <a:lnTo>
                    <a:pt x="1543124" y="0"/>
                  </a:lnTo>
                  <a:lnTo>
                    <a:pt x="0" y="0"/>
                  </a:lnTo>
                  <a:lnTo>
                    <a:pt x="0" y="1076208"/>
                  </a:lnTo>
                  <a:close/>
                </a:path>
                <a:path w="1543685" h="1076325">
                  <a:moveTo>
                    <a:pt x="0" y="790448"/>
                  </a:moveTo>
                  <a:lnTo>
                    <a:pt x="1530217" y="790448"/>
                  </a:lnTo>
                </a:path>
                <a:path w="1543685" h="1076325">
                  <a:moveTo>
                    <a:pt x="778015" y="790448"/>
                  </a:moveTo>
                  <a:lnTo>
                    <a:pt x="778016" y="1062645"/>
                  </a:lnTo>
                </a:path>
                <a:path w="1543685" h="1076325">
                  <a:moveTo>
                    <a:pt x="0" y="136087"/>
                  </a:moveTo>
                  <a:lnTo>
                    <a:pt x="129522" y="0"/>
                  </a:lnTo>
                </a:path>
              </a:pathLst>
            </a:custGeom>
            <a:ln w="26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868985" y="6082098"/>
            <a:ext cx="778510" cy="286385"/>
          </a:xfrm>
          <a:prstGeom prst="rect">
            <a:avLst/>
          </a:prstGeom>
          <a:ln w="25806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315"/>
              </a:spcBef>
            </a:pPr>
            <a:r>
              <a:rPr sz="1400" spc="-10" dirty="0">
                <a:latin typeface="Microsoft Sans Serif"/>
                <a:cs typeface="Microsoft Sans Serif"/>
              </a:rPr>
              <a:t>2.2.7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319431" y="5277997"/>
            <a:ext cx="1699895" cy="1240790"/>
            <a:chOff x="4319431" y="5277997"/>
            <a:chExt cx="1699895" cy="1240790"/>
          </a:xfrm>
        </p:grpSpPr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62547" y="5427663"/>
              <a:ext cx="1556501" cy="109064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333083" y="5291650"/>
              <a:ext cx="1543685" cy="1076325"/>
            </a:xfrm>
            <a:custGeom>
              <a:avLst/>
              <a:gdLst/>
              <a:ahLst/>
              <a:cxnLst/>
              <a:rect l="l" t="t" r="r" b="b"/>
              <a:pathLst>
                <a:path w="1543685" h="1076325">
                  <a:moveTo>
                    <a:pt x="0" y="1076208"/>
                  </a:moveTo>
                  <a:lnTo>
                    <a:pt x="1543124" y="1076208"/>
                  </a:lnTo>
                  <a:lnTo>
                    <a:pt x="1543124" y="0"/>
                  </a:lnTo>
                  <a:lnTo>
                    <a:pt x="0" y="0"/>
                  </a:lnTo>
                  <a:lnTo>
                    <a:pt x="0" y="1076208"/>
                  </a:lnTo>
                  <a:close/>
                </a:path>
                <a:path w="1543685" h="1076325">
                  <a:moveTo>
                    <a:pt x="0" y="790448"/>
                  </a:moveTo>
                  <a:lnTo>
                    <a:pt x="1530099" y="790448"/>
                  </a:lnTo>
                </a:path>
                <a:path w="1543685" h="1076325">
                  <a:moveTo>
                    <a:pt x="777957" y="790448"/>
                  </a:moveTo>
                  <a:lnTo>
                    <a:pt x="777957" y="1062645"/>
                  </a:lnTo>
                </a:path>
                <a:path w="1543685" h="1076325">
                  <a:moveTo>
                    <a:pt x="0" y="136087"/>
                  </a:moveTo>
                  <a:lnTo>
                    <a:pt x="129463" y="0"/>
                  </a:lnTo>
                </a:path>
              </a:pathLst>
            </a:custGeom>
            <a:ln w="264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333083" y="6082098"/>
            <a:ext cx="778510" cy="286385"/>
          </a:xfrm>
          <a:prstGeom prst="rect">
            <a:avLst/>
          </a:prstGeom>
          <a:ln w="25806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315"/>
              </a:spcBef>
            </a:pPr>
            <a:r>
              <a:rPr sz="1400" spc="-10" dirty="0">
                <a:latin typeface="Microsoft Sans Serif"/>
                <a:cs typeface="Microsoft Sans Serif"/>
              </a:rPr>
              <a:t>2.2.8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926470" y="5427662"/>
            <a:ext cx="1556501" cy="1090646"/>
          </a:xfrm>
          <a:prstGeom prst="rect">
            <a:avLst/>
          </a:prstGeom>
        </p:spPr>
      </p:pic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6783647" y="5278291"/>
          <a:ext cx="1646555" cy="1075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99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2.2.9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object 56"/>
          <p:cNvSpPr/>
          <p:nvPr/>
        </p:nvSpPr>
        <p:spPr>
          <a:xfrm>
            <a:off x="6797006" y="5291650"/>
            <a:ext cx="129539" cy="136525"/>
          </a:xfrm>
          <a:custGeom>
            <a:avLst/>
            <a:gdLst/>
            <a:ahLst/>
            <a:cxnLst/>
            <a:rect l="l" t="t" r="r" b="b"/>
            <a:pathLst>
              <a:path w="129540" h="136525">
                <a:moveTo>
                  <a:pt x="0" y="136087"/>
                </a:moveTo>
                <a:lnTo>
                  <a:pt x="129463" y="0"/>
                </a:lnTo>
              </a:path>
            </a:pathLst>
          </a:custGeom>
          <a:ln w="26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3406140" y="2910839"/>
            <a:ext cx="3413760" cy="2994660"/>
            <a:chOff x="3406140" y="2910839"/>
            <a:chExt cx="3413760" cy="2994660"/>
          </a:xfrm>
        </p:grpSpPr>
        <p:sp>
          <p:nvSpPr>
            <p:cNvPr id="58" name="object 58"/>
            <p:cNvSpPr/>
            <p:nvPr/>
          </p:nvSpPr>
          <p:spPr>
            <a:xfrm>
              <a:off x="3431940" y="5843811"/>
              <a:ext cx="752475" cy="0"/>
            </a:xfrm>
            <a:custGeom>
              <a:avLst/>
              <a:gdLst/>
              <a:ahLst/>
              <a:cxnLst/>
              <a:rect l="l" t="t" r="r" b="b"/>
              <a:pathLst>
                <a:path w="752475">
                  <a:moveTo>
                    <a:pt x="0" y="0"/>
                  </a:moveTo>
                  <a:lnTo>
                    <a:pt x="752123" y="0"/>
                  </a:lnTo>
                </a:path>
              </a:pathLst>
            </a:custGeom>
            <a:ln w="13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90304" y="5782911"/>
              <a:ext cx="156291" cy="12231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896038" y="5843811"/>
              <a:ext cx="752475" cy="0"/>
            </a:xfrm>
            <a:custGeom>
              <a:avLst/>
              <a:gdLst/>
              <a:ahLst/>
              <a:cxnLst/>
              <a:rect l="l" t="t" r="r" b="b"/>
              <a:pathLst>
                <a:path w="752475">
                  <a:moveTo>
                    <a:pt x="0" y="0"/>
                  </a:moveTo>
                  <a:lnTo>
                    <a:pt x="752142" y="0"/>
                  </a:lnTo>
                </a:path>
              </a:pathLst>
            </a:custGeom>
            <a:ln w="13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54813" y="5782911"/>
              <a:ext cx="155899" cy="12231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420618" y="2925317"/>
              <a:ext cx="3385185" cy="2304415"/>
            </a:xfrm>
            <a:custGeom>
              <a:avLst/>
              <a:gdLst/>
              <a:ahLst/>
              <a:cxnLst/>
              <a:rect l="l" t="t" r="r" b="b"/>
              <a:pathLst>
                <a:path w="3385184" h="2304415">
                  <a:moveTo>
                    <a:pt x="1007364" y="0"/>
                  </a:moveTo>
                  <a:lnTo>
                    <a:pt x="0" y="2304288"/>
                  </a:lnTo>
                </a:path>
                <a:path w="3385184" h="2304415">
                  <a:moveTo>
                    <a:pt x="2375916" y="0"/>
                  </a:moveTo>
                  <a:lnTo>
                    <a:pt x="3384804" y="2304288"/>
                  </a:lnTo>
                </a:path>
              </a:pathLst>
            </a:custGeom>
            <a:ln w="28956">
              <a:solidFill>
                <a:srgbClr val="00007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258267" y="4681220"/>
            <a:ext cx="15347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Вторая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1800" spc="-35" dirty="0">
                <a:latin typeface="Microsoft Sans Serif"/>
                <a:cs typeface="Microsoft Sans Serif"/>
              </a:rPr>
              <a:t>декомпозиция </a:t>
            </a:r>
            <a:r>
              <a:rPr sz="1800" dirty="0">
                <a:latin typeface="Microsoft Sans Serif"/>
                <a:cs typeface="Microsoft Sans Serif"/>
              </a:rPr>
              <a:t>работы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1.2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247140"/>
            <a:chOff x="131063" y="0"/>
            <a:chExt cx="9013190" cy="12471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55" y="344424"/>
              <a:ext cx="6330696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9904" y="344424"/>
              <a:ext cx="1688592" cy="90220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5940" y="450595"/>
            <a:ext cx="69742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Пример</a:t>
            </a:r>
            <a:r>
              <a:rPr sz="3200" b="1" spc="-10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построения</a:t>
            </a:r>
            <a:r>
              <a:rPr sz="3200" b="1" spc="-10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модели</a:t>
            </a:r>
            <a:r>
              <a:rPr sz="3200" b="1" spc="-8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666699"/>
                </a:solidFill>
                <a:latin typeface="Arial"/>
                <a:cs typeface="Arial"/>
              </a:rPr>
              <a:t>IDEF3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065" y="1257680"/>
            <a:ext cx="785240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735"/>
              </a:lnSpc>
              <a:spcBef>
                <a:spcPts val="1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dirty="0">
                <a:latin typeface="Microsoft Sans Serif"/>
                <a:cs typeface="Microsoft Sans Serif"/>
              </a:rPr>
              <a:t>Пример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построения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динамической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модели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процесса</a:t>
            </a:r>
            <a:endParaRPr sz="2400">
              <a:latin typeface="Microsoft Sans Serif"/>
              <a:cs typeface="Microsoft Sans Serif"/>
            </a:endParaRPr>
          </a:p>
          <a:p>
            <a:pPr marL="355600">
              <a:lnSpc>
                <a:spcPts val="2735"/>
              </a:lnSpc>
            </a:pPr>
            <a:r>
              <a:rPr sz="2400" b="1" dirty="0">
                <a:solidFill>
                  <a:srgbClr val="666699"/>
                </a:solidFill>
                <a:latin typeface="Arial"/>
                <a:cs typeface="Arial"/>
              </a:rPr>
              <a:t>«Выполнение</a:t>
            </a:r>
            <a:r>
              <a:rPr sz="2400" b="1" spc="-1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666699"/>
                </a:solidFill>
                <a:latin typeface="Arial"/>
                <a:cs typeface="Arial"/>
              </a:rPr>
              <a:t>курсовой</a:t>
            </a:r>
            <a:r>
              <a:rPr sz="2400" b="1" spc="-8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666699"/>
                </a:solidFill>
                <a:latin typeface="Arial"/>
                <a:cs typeface="Arial"/>
              </a:rPr>
              <a:t>работы»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65" algn="l"/>
              </a:tabLst>
            </a:pPr>
            <a:r>
              <a:rPr sz="2400" spc="-30" dirty="0">
                <a:latin typeface="Microsoft Sans Serif"/>
                <a:cs typeface="Microsoft Sans Serif"/>
              </a:rPr>
              <a:t>Контекстная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диаграмма</a:t>
            </a:r>
            <a:endParaRPr sz="2400">
              <a:latin typeface="Microsoft Sans Serif"/>
              <a:cs typeface="Microsoft Sans Serif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054095" y="3279647"/>
          <a:ext cx="2750820" cy="1744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7775">
                <a:tc gridSpan="2">
                  <a:txBody>
                    <a:bodyPr/>
                    <a:lstStyle/>
                    <a:p>
                      <a:pPr marL="388620" marR="268605" indent="260350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Выполнение курсовой</a:t>
                      </a:r>
                      <a:r>
                        <a:rPr sz="2000" spc="-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работы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66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1.1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3058667" y="3284220"/>
            <a:ext cx="111760" cy="127000"/>
          </a:xfrm>
          <a:custGeom>
            <a:avLst/>
            <a:gdLst/>
            <a:ahLst/>
            <a:cxnLst/>
            <a:rect l="l" t="t" r="r" b="b"/>
            <a:pathLst>
              <a:path w="111760" h="127000">
                <a:moveTo>
                  <a:pt x="111251" y="0"/>
                </a:moveTo>
                <a:lnTo>
                  <a:pt x="0" y="12649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247140"/>
            <a:chOff x="131063" y="0"/>
            <a:chExt cx="9013190" cy="12471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171" y="344424"/>
              <a:ext cx="6330696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7419" y="344424"/>
              <a:ext cx="1688592" cy="90220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74065" y="450595"/>
            <a:ext cx="69742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Пример</a:t>
            </a:r>
            <a:r>
              <a:rPr sz="3200" b="1" spc="-1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построения</a:t>
            </a:r>
            <a:r>
              <a:rPr sz="3200" b="1" spc="-10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модели</a:t>
            </a:r>
            <a:r>
              <a:rPr sz="3200" b="1" spc="-7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666699"/>
                </a:solidFill>
                <a:latin typeface="Arial"/>
                <a:cs typeface="Arial"/>
              </a:rPr>
              <a:t>IDEF3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6801" y="2345245"/>
            <a:ext cx="1378585" cy="948690"/>
            <a:chOff x="316801" y="2345245"/>
            <a:chExt cx="1378585" cy="948690"/>
          </a:xfrm>
        </p:grpSpPr>
        <p:sp>
          <p:nvSpPr>
            <p:cNvPr id="14" name="object 14"/>
            <p:cNvSpPr/>
            <p:nvPr/>
          </p:nvSpPr>
          <p:spPr>
            <a:xfrm>
              <a:off x="321563" y="2350007"/>
              <a:ext cx="1369060" cy="939165"/>
            </a:xfrm>
            <a:custGeom>
              <a:avLst/>
              <a:gdLst/>
              <a:ahLst/>
              <a:cxnLst/>
              <a:rect l="l" t="t" r="r" b="b"/>
              <a:pathLst>
                <a:path w="1369060" h="939164">
                  <a:moveTo>
                    <a:pt x="0" y="938784"/>
                  </a:moveTo>
                  <a:lnTo>
                    <a:pt x="1368552" y="938784"/>
                  </a:lnTo>
                  <a:lnTo>
                    <a:pt x="1368552" y="0"/>
                  </a:lnTo>
                  <a:lnTo>
                    <a:pt x="0" y="0"/>
                  </a:lnTo>
                  <a:lnTo>
                    <a:pt x="0" y="9387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1563" y="2350007"/>
              <a:ext cx="684530" cy="939165"/>
            </a:xfrm>
            <a:custGeom>
              <a:avLst/>
              <a:gdLst/>
              <a:ahLst/>
              <a:cxnLst/>
              <a:rect l="l" t="t" r="r" b="b"/>
              <a:pathLst>
                <a:path w="684530" h="939164">
                  <a:moveTo>
                    <a:pt x="684276" y="672083"/>
                  </a:moveTo>
                  <a:lnTo>
                    <a:pt x="684276" y="938783"/>
                  </a:lnTo>
                </a:path>
                <a:path w="684530" h="939164">
                  <a:moveTo>
                    <a:pt x="57911" y="0"/>
                  </a:moveTo>
                  <a:lnTo>
                    <a:pt x="0" y="670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1563" y="3022092"/>
            <a:ext cx="650875" cy="265430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ts val="1764"/>
              </a:lnSpc>
              <a:spcBef>
                <a:spcPts val="320"/>
              </a:spcBef>
            </a:pPr>
            <a:r>
              <a:rPr sz="1600" b="1" spc="-10" dirty="0">
                <a:latin typeface="Arial"/>
                <a:cs typeface="Arial"/>
              </a:rPr>
              <a:t>1.1.2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1563" y="2350007"/>
            <a:ext cx="1369060" cy="6724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327025" marR="133985" indent="-128270">
              <a:lnSpc>
                <a:spcPct val="100000"/>
              </a:lnSpc>
              <a:spcBef>
                <a:spcPts val="855"/>
              </a:spcBef>
            </a:pPr>
            <a:r>
              <a:rPr sz="1600" spc="-20" dirty="0">
                <a:latin typeface="Microsoft Sans Serif"/>
                <a:cs typeface="Microsoft Sans Serif"/>
              </a:rPr>
              <a:t>Получение </a:t>
            </a:r>
            <a:r>
              <a:rPr sz="1600" spc="-10" dirty="0">
                <a:latin typeface="Microsoft Sans Serif"/>
                <a:cs typeface="Microsoft Sans Serif"/>
              </a:rPr>
              <a:t>задания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74913" y="2345245"/>
            <a:ext cx="1449705" cy="948690"/>
            <a:chOff x="1974913" y="2345245"/>
            <a:chExt cx="1449705" cy="948690"/>
          </a:xfrm>
        </p:grpSpPr>
        <p:sp>
          <p:nvSpPr>
            <p:cNvPr id="19" name="object 19"/>
            <p:cNvSpPr/>
            <p:nvPr/>
          </p:nvSpPr>
          <p:spPr>
            <a:xfrm>
              <a:off x="1979676" y="2350007"/>
              <a:ext cx="1440180" cy="939165"/>
            </a:xfrm>
            <a:custGeom>
              <a:avLst/>
              <a:gdLst/>
              <a:ahLst/>
              <a:cxnLst/>
              <a:rect l="l" t="t" r="r" b="b"/>
              <a:pathLst>
                <a:path w="1440179" h="939164">
                  <a:moveTo>
                    <a:pt x="0" y="938784"/>
                  </a:moveTo>
                  <a:lnTo>
                    <a:pt x="1440179" y="938784"/>
                  </a:lnTo>
                  <a:lnTo>
                    <a:pt x="1440179" y="0"/>
                  </a:lnTo>
                  <a:lnTo>
                    <a:pt x="0" y="0"/>
                  </a:lnTo>
                  <a:lnTo>
                    <a:pt x="0" y="9387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79676" y="2350007"/>
              <a:ext cx="721360" cy="935990"/>
            </a:xfrm>
            <a:custGeom>
              <a:avLst/>
              <a:gdLst/>
              <a:ahLst/>
              <a:cxnLst/>
              <a:rect l="l" t="t" r="r" b="b"/>
              <a:pathLst>
                <a:path w="721360" h="935989">
                  <a:moveTo>
                    <a:pt x="720851" y="670559"/>
                  </a:moveTo>
                  <a:lnTo>
                    <a:pt x="720851" y="935736"/>
                  </a:lnTo>
                </a:path>
                <a:path w="721360" h="935989">
                  <a:moveTo>
                    <a:pt x="60960" y="0"/>
                  </a:moveTo>
                  <a:lnTo>
                    <a:pt x="0" y="670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979676" y="3020567"/>
            <a:ext cx="721360" cy="266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ts val="1775"/>
              </a:lnSpc>
              <a:spcBef>
                <a:spcPts val="325"/>
              </a:spcBef>
            </a:pPr>
            <a:r>
              <a:rPr sz="1600" b="1" spc="-10" dirty="0">
                <a:latin typeface="Arial"/>
                <a:cs typeface="Arial"/>
              </a:rPr>
              <a:t>1.1.3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79676" y="2350007"/>
            <a:ext cx="1440180" cy="6705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195580" marR="129539" indent="196215">
              <a:lnSpc>
                <a:spcPct val="100000"/>
              </a:lnSpc>
              <a:spcBef>
                <a:spcPts val="855"/>
              </a:spcBef>
            </a:pPr>
            <a:r>
              <a:rPr sz="1600" spc="-10" dirty="0">
                <a:latin typeface="Microsoft Sans Serif"/>
                <a:cs typeface="Microsoft Sans Serif"/>
              </a:rPr>
              <a:t>Подбор литературы</a:t>
            </a:r>
            <a:endParaRPr sz="1600">
              <a:latin typeface="Microsoft Sans Serif"/>
              <a:cs typeface="Microsoft Sans Serif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494276" y="1552955"/>
          <a:ext cx="1598930" cy="1007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7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725">
                <a:tc gridSpan="2">
                  <a:txBody>
                    <a:bodyPr/>
                    <a:lstStyle/>
                    <a:p>
                      <a:pPr marL="189865" marR="121285" indent="762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Выполнение </a:t>
                      </a:r>
                      <a:r>
                        <a:rPr sz="1600" spc="-20" dirty="0">
                          <a:latin typeface="Microsoft Sans Serif"/>
                          <a:cs typeface="Microsoft Sans Serif"/>
                        </a:rPr>
                        <a:t>разделов</a:t>
                      </a:r>
                      <a:r>
                        <a:rPr sz="16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к/р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92075">
                        <a:lnSpc>
                          <a:spcPts val="1835"/>
                        </a:lnSpc>
                        <a:spcBef>
                          <a:spcPts val="320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1.1.4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4498847" y="1557527"/>
            <a:ext cx="62865" cy="73660"/>
          </a:xfrm>
          <a:custGeom>
            <a:avLst/>
            <a:gdLst/>
            <a:ahLst/>
            <a:cxnLst/>
            <a:rect l="l" t="t" r="r" b="b"/>
            <a:pathLst>
              <a:path w="62864" h="73660">
                <a:moveTo>
                  <a:pt x="62484" y="0"/>
                </a:moveTo>
                <a:lnTo>
                  <a:pt x="0" y="7315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4422457" y="3280981"/>
            <a:ext cx="1666239" cy="948690"/>
            <a:chOff x="4422457" y="3280981"/>
            <a:chExt cx="1666239" cy="948690"/>
          </a:xfrm>
        </p:grpSpPr>
        <p:sp>
          <p:nvSpPr>
            <p:cNvPr id="26" name="object 26"/>
            <p:cNvSpPr/>
            <p:nvPr/>
          </p:nvSpPr>
          <p:spPr>
            <a:xfrm>
              <a:off x="4427220" y="3285744"/>
              <a:ext cx="1656714" cy="939165"/>
            </a:xfrm>
            <a:custGeom>
              <a:avLst/>
              <a:gdLst/>
              <a:ahLst/>
              <a:cxnLst/>
              <a:rect l="l" t="t" r="r" b="b"/>
              <a:pathLst>
                <a:path w="1656714" h="939164">
                  <a:moveTo>
                    <a:pt x="0" y="938784"/>
                  </a:moveTo>
                  <a:lnTo>
                    <a:pt x="1656588" y="938784"/>
                  </a:lnTo>
                  <a:lnTo>
                    <a:pt x="1656588" y="0"/>
                  </a:lnTo>
                  <a:lnTo>
                    <a:pt x="0" y="0"/>
                  </a:lnTo>
                  <a:lnTo>
                    <a:pt x="0" y="9387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27220" y="3285744"/>
              <a:ext cx="829310" cy="935990"/>
            </a:xfrm>
            <a:custGeom>
              <a:avLst/>
              <a:gdLst/>
              <a:ahLst/>
              <a:cxnLst/>
              <a:rect l="l" t="t" r="r" b="b"/>
              <a:pathLst>
                <a:path w="829310" h="935989">
                  <a:moveTo>
                    <a:pt x="829055" y="672083"/>
                  </a:moveTo>
                  <a:lnTo>
                    <a:pt x="829055" y="935735"/>
                  </a:lnTo>
                </a:path>
                <a:path w="829310" h="935989">
                  <a:moveTo>
                    <a:pt x="68579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27220" y="3957828"/>
            <a:ext cx="864235" cy="266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ts val="1780"/>
              </a:lnSpc>
              <a:spcBef>
                <a:spcPts val="320"/>
              </a:spcBef>
            </a:pPr>
            <a:r>
              <a:rPr sz="1600" b="1" spc="-10" dirty="0">
                <a:latin typeface="Arial"/>
                <a:cs typeface="Arial"/>
              </a:rPr>
              <a:t>1.1.5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27220" y="3287267"/>
            <a:ext cx="1656714" cy="6705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07950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850"/>
              </a:spcBef>
            </a:pPr>
            <a:r>
              <a:rPr sz="1600" spc="-10" dirty="0">
                <a:latin typeface="Microsoft Sans Serif"/>
                <a:cs typeface="Microsoft Sans Serif"/>
              </a:rPr>
              <a:t>Посещение</a:t>
            </a:r>
            <a:endParaRPr sz="1600">
              <a:latin typeface="Microsoft Sans Serif"/>
              <a:cs typeface="Microsoft Sans Serif"/>
            </a:endParaRPr>
          </a:p>
          <a:p>
            <a:pPr marL="229870">
              <a:lnSpc>
                <a:spcPct val="100000"/>
              </a:lnSpc>
            </a:pPr>
            <a:r>
              <a:rPr sz="1600" spc="-10" dirty="0">
                <a:latin typeface="Microsoft Sans Serif"/>
                <a:cs typeface="Microsoft Sans Serif"/>
              </a:rPr>
              <a:t>консультаций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158037" y="2200465"/>
            <a:ext cx="1523365" cy="1223010"/>
            <a:chOff x="7158037" y="2200465"/>
            <a:chExt cx="1523365" cy="1223010"/>
          </a:xfrm>
        </p:grpSpPr>
        <p:sp>
          <p:nvSpPr>
            <p:cNvPr id="31" name="object 31"/>
            <p:cNvSpPr/>
            <p:nvPr/>
          </p:nvSpPr>
          <p:spPr>
            <a:xfrm>
              <a:off x="7162800" y="2205227"/>
              <a:ext cx="1513840" cy="1213485"/>
            </a:xfrm>
            <a:custGeom>
              <a:avLst/>
              <a:gdLst/>
              <a:ahLst/>
              <a:cxnLst/>
              <a:rect l="l" t="t" r="r" b="b"/>
              <a:pathLst>
                <a:path w="1513840" h="1213485">
                  <a:moveTo>
                    <a:pt x="0" y="1213103"/>
                  </a:moveTo>
                  <a:lnTo>
                    <a:pt x="1513331" y="1213103"/>
                  </a:lnTo>
                  <a:lnTo>
                    <a:pt x="1513331" y="0"/>
                  </a:lnTo>
                  <a:lnTo>
                    <a:pt x="0" y="0"/>
                  </a:lnTo>
                  <a:lnTo>
                    <a:pt x="0" y="12131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62800" y="2205227"/>
              <a:ext cx="1513840" cy="1213485"/>
            </a:xfrm>
            <a:custGeom>
              <a:avLst/>
              <a:gdLst/>
              <a:ahLst/>
              <a:cxnLst/>
              <a:rect l="l" t="t" r="r" b="b"/>
              <a:pathLst>
                <a:path w="1513840" h="1213485">
                  <a:moveTo>
                    <a:pt x="0" y="867156"/>
                  </a:moveTo>
                  <a:lnTo>
                    <a:pt x="1513331" y="867156"/>
                  </a:lnTo>
                </a:path>
                <a:path w="1513840" h="1213485">
                  <a:moveTo>
                    <a:pt x="757427" y="867156"/>
                  </a:moveTo>
                  <a:lnTo>
                    <a:pt x="757427" y="1213104"/>
                  </a:lnTo>
                </a:path>
                <a:path w="1513840" h="1213485">
                  <a:moveTo>
                    <a:pt x="62483" y="0"/>
                  </a:moveTo>
                  <a:lnTo>
                    <a:pt x="0" y="88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242809" y="3101467"/>
            <a:ext cx="47688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1.1.6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67371" y="2322067"/>
            <a:ext cx="15043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4940" marR="85090" algn="ctr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Microsoft Sans Serif"/>
                <a:cs typeface="Microsoft Sans Serif"/>
              </a:rPr>
              <a:t>Оформление </a:t>
            </a:r>
            <a:r>
              <a:rPr sz="1600" spc="-10" dirty="0">
                <a:latin typeface="Microsoft Sans Serif"/>
                <a:cs typeface="Microsoft Sans Serif"/>
              </a:rPr>
              <a:t>пояснит.</a:t>
            </a:r>
            <a:endParaRPr sz="1600">
              <a:latin typeface="Microsoft Sans Serif"/>
              <a:cs typeface="Microsoft Sans Serif"/>
            </a:endParaRPr>
          </a:p>
          <a:p>
            <a:pPr marL="63500" algn="ctr">
              <a:lnSpc>
                <a:spcPct val="100000"/>
              </a:lnSpc>
            </a:pPr>
            <a:r>
              <a:rPr sz="1600" spc="-10" dirty="0">
                <a:latin typeface="Microsoft Sans Serif"/>
                <a:cs typeface="Microsoft Sans Serif"/>
              </a:rPr>
              <a:t>записки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014781" y="4145089"/>
            <a:ext cx="1378585" cy="948690"/>
            <a:chOff x="7014781" y="4145089"/>
            <a:chExt cx="1378585" cy="948690"/>
          </a:xfrm>
        </p:grpSpPr>
        <p:sp>
          <p:nvSpPr>
            <p:cNvPr id="36" name="object 36"/>
            <p:cNvSpPr/>
            <p:nvPr/>
          </p:nvSpPr>
          <p:spPr>
            <a:xfrm>
              <a:off x="7019543" y="4149852"/>
              <a:ext cx="1369060" cy="939165"/>
            </a:xfrm>
            <a:custGeom>
              <a:avLst/>
              <a:gdLst/>
              <a:ahLst/>
              <a:cxnLst/>
              <a:rect l="l" t="t" r="r" b="b"/>
              <a:pathLst>
                <a:path w="1369059" h="939164">
                  <a:moveTo>
                    <a:pt x="0" y="938784"/>
                  </a:moveTo>
                  <a:lnTo>
                    <a:pt x="1368552" y="938784"/>
                  </a:lnTo>
                  <a:lnTo>
                    <a:pt x="1368552" y="0"/>
                  </a:lnTo>
                  <a:lnTo>
                    <a:pt x="0" y="0"/>
                  </a:lnTo>
                  <a:lnTo>
                    <a:pt x="0" y="9387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19543" y="4149852"/>
              <a:ext cx="1369060" cy="935990"/>
            </a:xfrm>
            <a:custGeom>
              <a:avLst/>
              <a:gdLst/>
              <a:ahLst/>
              <a:cxnLst/>
              <a:rect l="l" t="t" r="r" b="b"/>
              <a:pathLst>
                <a:path w="1369059" h="935989">
                  <a:moveTo>
                    <a:pt x="0" y="670560"/>
                  </a:moveTo>
                  <a:lnTo>
                    <a:pt x="1368552" y="670560"/>
                  </a:lnTo>
                </a:path>
                <a:path w="1369059" h="935989">
                  <a:moveTo>
                    <a:pt x="684276" y="670560"/>
                  </a:moveTo>
                  <a:lnTo>
                    <a:pt x="684276" y="935736"/>
                  </a:lnTo>
                </a:path>
                <a:path w="1369059" h="935989">
                  <a:moveTo>
                    <a:pt x="56387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19543" y="4820411"/>
            <a:ext cx="684530" cy="26860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710">
              <a:lnSpc>
                <a:spcPts val="1780"/>
              </a:lnSpc>
              <a:spcBef>
                <a:spcPts val="330"/>
              </a:spcBef>
            </a:pPr>
            <a:r>
              <a:rPr sz="1600" b="1" spc="-10" dirty="0">
                <a:latin typeface="Arial"/>
                <a:cs typeface="Arial"/>
              </a:rPr>
              <a:t>1.1.7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62190" y="4247134"/>
            <a:ext cx="743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icrosoft Sans Serif"/>
                <a:cs typeface="Microsoft Sans Serif"/>
              </a:rPr>
              <a:t>Защита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1627" y="1839214"/>
            <a:ext cx="8838565" cy="3394710"/>
            <a:chOff x="71627" y="1839214"/>
            <a:chExt cx="8838565" cy="3394710"/>
          </a:xfrm>
        </p:grpSpPr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27" y="2743200"/>
              <a:ext cx="249936" cy="762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690116" y="2743200"/>
              <a:ext cx="289560" cy="76200"/>
            </a:xfrm>
            <a:custGeom>
              <a:avLst/>
              <a:gdLst/>
              <a:ahLst/>
              <a:cxnLst/>
              <a:rect l="l" t="t" r="r" b="b"/>
              <a:pathLst>
                <a:path w="289560" h="76200">
                  <a:moveTo>
                    <a:pt x="213359" y="0"/>
                  </a:moveTo>
                  <a:lnTo>
                    <a:pt x="213359" y="76200"/>
                  </a:lnTo>
                  <a:lnTo>
                    <a:pt x="276859" y="44450"/>
                  </a:lnTo>
                  <a:lnTo>
                    <a:pt x="226059" y="44450"/>
                  </a:lnTo>
                  <a:lnTo>
                    <a:pt x="226059" y="31750"/>
                  </a:lnTo>
                  <a:lnTo>
                    <a:pt x="276859" y="31750"/>
                  </a:lnTo>
                  <a:lnTo>
                    <a:pt x="213359" y="0"/>
                  </a:lnTo>
                  <a:close/>
                </a:path>
                <a:path w="289560" h="76200">
                  <a:moveTo>
                    <a:pt x="21335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13359" y="44450"/>
                  </a:lnTo>
                  <a:lnTo>
                    <a:pt x="213359" y="31750"/>
                  </a:lnTo>
                  <a:close/>
                </a:path>
                <a:path w="289560" h="76200">
                  <a:moveTo>
                    <a:pt x="276859" y="31750"/>
                  </a:moveTo>
                  <a:lnTo>
                    <a:pt x="226059" y="31750"/>
                  </a:lnTo>
                  <a:lnTo>
                    <a:pt x="226059" y="44450"/>
                  </a:lnTo>
                  <a:lnTo>
                    <a:pt x="276859" y="44450"/>
                  </a:lnTo>
                  <a:lnTo>
                    <a:pt x="289559" y="38100"/>
                  </a:lnTo>
                  <a:lnTo>
                    <a:pt x="27685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9856" y="2743200"/>
              <a:ext cx="214884" cy="762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21564" y="4294632"/>
              <a:ext cx="1873250" cy="934719"/>
            </a:xfrm>
            <a:custGeom>
              <a:avLst/>
              <a:gdLst/>
              <a:ahLst/>
              <a:cxnLst/>
              <a:rect l="l" t="t" r="r" b="b"/>
              <a:pathLst>
                <a:path w="1873250" h="934720">
                  <a:moveTo>
                    <a:pt x="0" y="934212"/>
                  </a:moveTo>
                  <a:lnTo>
                    <a:pt x="1872995" y="934212"/>
                  </a:lnTo>
                  <a:lnTo>
                    <a:pt x="1872995" y="0"/>
                  </a:lnTo>
                  <a:lnTo>
                    <a:pt x="0" y="0"/>
                  </a:lnTo>
                  <a:lnTo>
                    <a:pt x="0" y="934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21564" y="4942332"/>
              <a:ext cx="1873250" cy="0"/>
            </a:xfrm>
            <a:custGeom>
              <a:avLst/>
              <a:gdLst/>
              <a:ahLst/>
              <a:cxnLst/>
              <a:rect l="l" t="t" r="r" b="b"/>
              <a:pathLst>
                <a:path w="1873250">
                  <a:moveTo>
                    <a:pt x="0" y="0"/>
                  </a:moveTo>
                  <a:lnTo>
                    <a:pt x="187299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139184" y="1839213"/>
              <a:ext cx="4771390" cy="2853690"/>
            </a:xfrm>
            <a:custGeom>
              <a:avLst/>
              <a:gdLst/>
              <a:ahLst/>
              <a:cxnLst/>
              <a:rect l="l" t="t" r="r" b="b"/>
              <a:pathLst>
                <a:path w="4771390" h="2853690">
                  <a:moveTo>
                    <a:pt x="288925" y="2025015"/>
                  </a:moveTo>
                  <a:lnTo>
                    <a:pt x="276225" y="2018665"/>
                  </a:lnTo>
                  <a:lnTo>
                    <a:pt x="212725" y="1986915"/>
                  </a:lnTo>
                  <a:lnTo>
                    <a:pt x="212725" y="2018665"/>
                  </a:lnTo>
                  <a:lnTo>
                    <a:pt x="149225" y="2018665"/>
                  </a:lnTo>
                  <a:lnTo>
                    <a:pt x="149225" y="1093216"/>
                  </a:lnTo>
                  <a:lnTo>
                    <a:pt x="149225" y="1086866"/>
                  </a:lnTo>
                  <a:lnTo>
                    <a:pt x="149225" y="1080516"/>
                  </a:lnTo>
                  <a:lnTo>
                    <a:pt x="0" y="1080516"/>
                  </a:lnTo>
                  <a:lnTo>
                    <a:pt x="0" y="1093216"/>
                  </a:lnTo>
                  <a:lnTo>
                    <a:pt x="136525" y="1093216"/>
                  </a:lnTo>
                  <a:lnTo>
                    <a:pt x="136525" y="2031365"/>
                  </a:lnTo>
                  <a:lnTo>
                    <a:pt x="212725" y="2031365"/>
                  </a:lnTo>
                  <a:lnTo>
                    <a:pt x="212725" y="2063115"/>
                  </a:lnTo>
                  <a:lnTo>
                    <a:pt x="276225" y="2031365"/>
                  </a:lnTo>
                  <a:lnTo>
                    <a:pt x="288925" y="2025015"/>
                  </a:lnTo>
                  <a:close/>
                </a:path>
                <a:path w="4771390" h="2853690">
                  <a:moveTo>
                    <a:pt x="360299" y="149606"/>
                  </a:moveTo>
                  <a:lnTo>
                    <a:pt x="347599" y="143256"/>
                  </a:lnTo>
                  <a:lnTo>
                    <a:pt x="284099" y="111506"/>
                  </a:lnTo>
                  <a:lnTo>
                    <a:pt x="284099" y="143256"/>
                  </a:lnTo>
                  <a:lnTo>
                    <a:pt x="172974" y="143256"/>
                  </a:lnTo>
                  <a:lnTo>
                    <a:pt x="172974" y="898906"/>
                  </a:lnTo>
                  <a:lnTo>
                    <a:pt x="0" y="898906"/>
                  </a:lnTo>
                  <a:lnTo>
                    <a:pt x="0" y="911606"/>
                  </a:lnTo>
                  <a:lnTo>
                    <a:pt x="185674" y="911606"/>
                  </a:lnTo>
                  <a:lnTo>
                    <a:pt x="185674" y="905256"/>
                  </a:lnTo>
                  <a:lnTo>
                    <a:pt x="185674" y="898906"/>
                  </a:lnTo>
                  <a:lnTo>
                    <a:pt x="185674" y="155956"/>
                  </a:lnTo>
                  <a:lnTo>
                    <a:pt x="284099" y="155956"/>
                  </a:lnTo>
                  <a:lnTo>
                    <a:pt x="284099" y="187706"/>
                  </a:lnTo>
                  <a:lnTo>
                    <a:pt x="347599" y="155956"/>
                  </a:lnTo>
                  <a:lnTo>
                    <a:pt x="360299" y="149606"/>
                  </a:lnTo>
                  <a:close/>
                </a:path>
                <a:path w="4771390" h="2853690">
                  <a:moveTo>
                    <a:pt x="2233295" y="976249"/>
                  </a:moveTo>
                  <a:lnTo>
                    <a:pt x="2220595" y="969899"/>
                  </a:lnTo>
                  <a:lnTo>
                    <a:pt x="2157095" y="938149"/>
                  </a:lnTo>
                  <a:lnTo>
                    <a:pt x="2157095" y="969899"/>
                  </a:lnTo>
                  <a:lnTo>
                    <a:pt x="2058670" y="969899"/>
                  </a:lnTo>
                  <a:lnTo>
                    <a:pt x="2058670" y="12700"/>
                  </a:lnTo>
                  <a:lnTo>
                    <a:pt x="2058670" y="6350"/>
                  </a:lnTo>
                  <a:lnTo>
                    <a:pt x="2058670" y="0"/>
                  </a:lnTo>
                  <a:lnTo>
                    <a:pt x="1872996" y="0"/>
                  </a:lnTo>
                  <a:lnTo>
                    <a:pt x="1872996" y="12700"/>
                  </a:lnTo>
                  <a:lnTo>
                    <a:pt x="2045970" y="12700"/>
                  </a:lnTo>
                  <a:lnTo>
                    <a:pt x="2045970" y="982599"/>
                  </a:lnTo>
                  <a:lnTo>
                    <a:pt x="2157095" y="982599"/>
                  </a:lnTo>
                  <a:lnTo>
                    <a:pt x="2157095" y="1014349"/>
                  </a:lnTo>
                  <a:lnTo>
                    <a:pt x="2220595" y="982599"/>
                  </a:lnTo>
                  <a:lnTo>
                    <a:pt x="2233295" y="976249"/>
                  </a:lnTo>
                  <a:close/>
                </a:path>
                <a:path w="4771390" h="2853690">
                  <a:moveTo>
                    <a:pt x="2233549" y="1158494"/>
                  </a:moveTo>
                  <a:lnTo>
                    <a:pt x="2220849" y="1152144"/>
                  </a:lnTo>
                  <a:lnTo>
                    <a:pt x="2157349" y="1120394"/>
                  </a:lnTo>
                  <a:lnTo>
                    <a:pt x="2157349" y="1152144"/>
                  </a:lnTo>
                  <a:lnTo>
                    <a:pt x="2082673" y="1152144"/>
                  </a:lnTo>
                  <a:lnTo>
                    <a:pt x="2082673" y="1906270"/>
                  </a:lnTo>
                  <a:lnTo>
                    <a:pt x="1944624" y="1906270"/>
                  </a:lnTo>
                  <a:lnTo>
                    <a:pt x="1944624" y="1918970"/>
                  </a:lnTo>
                  <a:lnTo>
                    <a:pt x="2095373" y="1918970"/>
                  </a:lnTo>
                  <a:lnTo>
                    <a:pt x="2095373" y="1912620"/>
                  </a:lnTo>
                  <a:lnTo>
                    <a:pt x="2095373" y="1906270"/>
                  </a:lnTo>
                  <a:lnTo>
                    <a:pt x="2095373" y="1164844"/>
                  </a:lnTo>
                  <a:lnTo>
                    <a:pt x="2157349" y="1164844"/>
                  </a:lnTo>
                  <a:lnTo>
                    <a:pt x="2157349" y="1196594"/>
                  </a:lnTo>
                  <a:lnTo>
                    <a:pt x="2220849" y="1164844"/>
                  </a:lnTo>
                  <a:lnTo>
                    <a:pt x="2233549" y="1158494"/>
                  </a:lnTo>
                  <a:close/>
                </a:path>
                <a:path w="4771390" h="2853690">
                  <a:moveTo>
                    <a:pt x="3025140" y="1015238"/>
                  </a:moveTo>
                  <a:lnTo>
                    <a:pt x="3012440" y="1008888"/>
                  </a:lnTo>
                  <a:lnTo>
                    <a:pt x="2948940" y="977138"/>
                  </a:lnTo>
                  <a:lnTo>
                    <a:pt x="2948940" y="1008888"/>
                  </a:lnTo>
                  <a:lnTo>
                    <a:pt x="2735580" y="1008888"/>
                  </a:lnTo>
                  <a:lnTo>
                    <a:pt x="2735580" y="1021588"/>
                  </a:lnTo>
                  <a:lnTo>
                    <a:pt x="2948940" y="1021588"/>
                  </a:lnTo>
                  <a:lnTo>
                    <a:pt x="2948940" y="1053338"/>
                  </a:lnTo>
                  <a:lnTo>
                    <a:pt x="3012440" y="1021588"/>
                  </a:lnTo>
                  <a:lnTo>
                    <a:pt x="3025140" y="1015238"/>
                  </a:lnTo>
                  <a:close/>
                </a:path>
                <a:path w="4771390" h="2853690">
                  <a:moveTo>
                    <a:pt x="4681728" y="2815082"/>
                  </a:moveTo>
                  <a:lnTo>
                    <a:pt x="4669028" y="2808732"/>
                  </a:lnTo>
                  <a:lnTo>
                    <a:pt x="4605528" y="2776982"/>
                  </a:lnTo>
                  <a:lnTo>
                    <a:pt x="4605528" y="2808732"/>
                  </a:lnTo>
                  <a:lnTo>
                    <a:pt x="4248912" y="2808732"/>
                  </a:lnTo>
                  <a:lnTo>
                    <a:pt x="4248912" y="2821432"/>
                  </a:lnTo>
                  <a:lnTo>
                    <a:pt x="4605528" y="2821432"/>
                  </a:lnTo>
                  <a:lnTo>
                    <a:pt x="4605528" y="2853182"/>
                  </a:lnTo>
                  <a:lnTo>
                    <a:pt x="4669028" y="2821432"/>
                  </a:lnTo>
                  <a:lnTo>
                    <a:pt x="4681728" y="2815082"/>
                  </a:lnTo>
                  <a:close/>
                </a:path>
                <a:path w="4771390" h="2853690">
                  <a:moveTo>
                    <a:pt x="4771009" y="859536"/>
                  </a:moveTo>
                  <a:lnTo>
                    <a:pt x="4536059" y="859536"/>
                  </a:lnTo>
                  <a:lnTo>
                    <a:pt x="4536059" y="872236"/>
                  </a:lnTo>
                  <a:lnTo>
                    <a:pt x="4758309" y="872236"/>
                  </a:lnTo>
                  <a:lnTo>
                    <a:pt x="4758309" y="1788287"/>
                  </a:lnTo>
                  <a:lnTo>
                    <a:pt x="2645410" y="1788287"/>
                  </a:lnTo>
                  <a:lnTo>
                    <a:pt x="2645410" y="2786761"/>
                  </a:lnTo>
                  <a:lnTo>
                    <a:pt x="2804160" y="2786761"/>
                  </a:lnTo>
                  <a:lnTo>
                    <a:pt x="2804160" y="2818511"/>
                  </a:lnTo>
                  <a:lnTo>
                    <a:pt x="2867660" y="2786761"/>
                  </a:lnTo>
                  <a:lnTo>
                    <a:pt x="2880360" y="2780411"/>
                  </a:lnTo>
                  <a:lnTo>
                    <a:pt x="2867660" y="2774061"/>
                  </a:lnTo>
                  <a:lnTo>
                    <a:pt x="2804160" y="2742311"/>
                  </a:lnTo>
                  <a:lnTo>
                    <a:pt x="2804160" y="2774061"/>
                  </a:lnTo>
                  <a:lnTo>
                    <a:pt x="2658110" y="2774061"/>
                  </a:lnTo>
                  <a:lnTo>
                    <a:pt x="2658110" y="1800987"/>
                  </a:lnTo>
                  <a:lnTo>
                    <a:pt x="4771009" y="1800987"/>
                  </a:lnTo>
                  <a:lnTo>
                    <a:pt x="4771009" y="1788287"/>
                  </a:lnTo>
                  <a:lnTo>
                    <a:pt x="4771009" y="872236"/>
                  </a:lnTo>
                  <a:lnTo>
                    <a:pt x="4771009" y="865886"/>
                  </a:lnTo>
                  <a:lnTo>
                    <a:pt x="4771009" y="859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21563" y="4294632"/>
            <a:ext cx="1873250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325"/>
              </a:spcBef>
            </a:pPr>
            <a:r>
              <a:rPr sz="1600" spc="-10" dirty="0">
                <a:latin typeface="Microsoft Sans Serif"/>
                <a:cs typeface="Microsoft Sans Serif"/>
              </a:rPr>
              <a:t>OBJECT/</a:t>
            </a:r>
            <a:endParaRPr sz="1600">
              <a:latin typeface="Microsoft Sans Serif"/>
              <a:cs typeface="Microsoft Sans Serif"/>
            </a:endParaRPr>
          </a:p>
          <a:p>
            <a:pPr marL="163195">
              <a:lnSpc>
                <a:spcPct val="100000"/>
              </a:lnSpc>
            </a:pPr>
            <a:r>
              <a:rPr sz="1600" spc="-10" dirty="0">
                <a:latin typeface="Microsoft Sans Serif"/>
                <a:cs typeface="Microsoft Sans Serif"/>
              </a:rPr>
              <a:t>Преподаватель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67549" y="2560129"/>
            <a:ext cx="4328795" cy="2242185"/>
            <a:chOff x="967549" y="2560129"/>
            <a:chExt cx="4328795" cy="2242185"/>
          </a:xfrm>
        </p:grpSpPr>
        <p:sp>
          <p:nvSpPr>
            <p:cNvPr id="49" name="object 49"/>
            <p:cNvSpPr/>
            <p:nvPr/>
          </p:nvSpPr>
          <p:spPr>
            <a:xfrm>
              <a:off x="972311" y="3285744"/>
              <a:ext cx="4319270" cy="1511935"/>
            </a:xfrm>
            <a:custGeom>
              <a:avLst/>
              <a:gdLst/>
              <a:ahLst/>
              <a:cxnLst/>
              <a:rect l="l" t="t" r="r" b="b"/>
              <a:pathLst>
                <a:path w="4319270" h="1511935">
                  <a:moveTo>
                    <a:pt x="0" y="0"/>
                  </a:moveTo>
                  <a:lnTo>
                    <a:pt x="0" y="1008887"/>
                  </a:lnTo>
                </a:path>
                <a:path w="4319270" h="1511935">
                  <a:moveTo>
                    <a:pt x="1223771" y="1511807"/>
                  </a:moveTo>
                  <a:lnTo>
                    <a:pt x="4319016" y="1511807"/>
                  </a:lnTo>
                </a:path>
                <a:path w="4319270" h="1511935">
                  <a:moveTo>
                    <a:pt x="4319016" y="1511807"/>
                  </a:moveTo>
                  <a:lnTo>
                    <a:pt x="4319016" y="935735"/>
                  </a:lnTo>
                </a:path>
              </a:pathLst>
            </a:custGeom>
            <a:ln w="914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34739" y="2564892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504443"/>
                  </a:moveTo>
                  <a:lnTo>
                    <a:pt x="504443" y="504443"/>
                  </a:lnTo>
                  <a:lnTo>
                    <a:pt x="504443" y="0"/>
                  </a:lnTo>
                  <a:lnTo>
                    <a:pt x="0" y="0"/>
                  </a:lnTo>
                  <a:lnTo>
                    <a:pt x="0" y="5044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06367" y="2564892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4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786378" y="2664028"/>
            <a:ext cx="191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14750" y="3095955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J1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367271" y="2633472"/>
            <a:ext cx="512445" cy="512445"/>
            <a:chOff x="6367271" y="2633472"/>
            <a:chExt cx="512445" cy="512445"/>
          </a:xfrm>
        </p:grpSpPr>
        <p:sp>
          <p:nvSpPr>
            <p:cNvPr id="55" name="object 55"/>
            <p:cNvSpPr/>
            <p:nvPr/>
          </p:nvSpPr>
          <p:spPr>
            <a:xfrm>
              <a:off x="6371843" y="2638044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19">
                  <a:moveTo>
                    <a:pt x="0" y="502920"/>
                  </a:moveTo>
                  <a:lnTo>
                    <a:pt x="502920" y="502920"/>
                  </a:lnTo>
                  <a:lnTo>
                    <a:pt x="502920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43471" y="2638044"/>
              <a:ext cx="0" cy="502920"/>
            </a:xfrm>
            <a:custGeom>
              <a:avLst/>
              <a:gdLst/>
              <a:ahLst/>
              <a:cxnLst/>
              <a:rect l="l" t="t" r="r" b="b"/>
              <a:pathLst>
                <a:path h="502919">
                  <a:moveTo>
                    <a:pt x="0" y="0"/>
                  </a:moveTo>
                  <a:lnTo>
                    <a:pt x="0" y="5029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523481" y="2737484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452108" y="316941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J2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374775"/>
            <a:chOff x="131063" y="0"/>
            <a:chExt cx="9013190" cy="13747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472440"/>
              <a:ext cx="6330696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199" y="472440"/>
              <a:ext cx="1688592" cy="90220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8540" y="578053"/>
            <a:ext cx="69748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Пример</a:t>
            </a:r>
            <a:r>
              <a:rPr sz="3200" b="1" spc="-12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построения</a:t>
            </a:r>
            <a:r>
              <a:rPr sz="3200" b="1" spc="-114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модели</a:t>
            </a:r>
            <a:r>
              <a:rPr sz="3200" b="1" spc="-9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666699"/>
                </a:solidFill>
                <a:latin typeface="Arial"/>
                <a:cs typeface="Arial"/>
              </a:rPr>
              <a:t>IDEF3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98348" y="3496055"/>
          <a:ext cx="1454150" cy="93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4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830">
                <a:tc gridSpan="2">
                  <a:txBody>
                    <a:bodyPr/>
                    <a:lstStyle/>
                    <a:p>
                      <a:pPr marL="206375" marR="130810" indent="-1079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Написание теор.части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91440">
                        <a:lnSpc>
                          <a:spcPts val="1685"/>
                        </a:lnSpc>
                        <a:spcBef>
                          <a:spcPts val="325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4.1.8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02919" y="3500628"/>
            <a:ext cx="56515" cy="68580"/>
          </a:xfrm>
          <a:custGeom>
            <a:avLst/>
            <a:gdLst/>
            <a:ahLst/>
            <a:cxnLst/>
            <a:rect l="l" t="t" r="r" b="b"/>
            <a:pathLst>
              <a:path w="56515" h="68579">
                <a:moveTo>
                  <a:pt x="56387" y="0"/>
                </a:moveTo>
                <a:lnTo>
                  <a:pt x="0" y="6858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666744" y="2560320"/>
          <a:ext cx="1670685" cy="93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830">
                <a:tc gridSpan="2"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Выполнение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  <a:p>
                      <a:pPr marL="66675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расчетов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98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92710">
                        <a:lnSpc>
                          <a:spcPts val="1680"/>
                        </a:lnSpc>
                        <a:spcBef>
                          <a:spcPts val="330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4.1.9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3671315" y="2564892"/>
            <a:ext cx="66040" cy="68580"/>
          </a:xfrm>
          <a:custGeom>
            <a:avLst/>
            <a:gdLst/>
            <a:ahLst/>
            <a:cxnLst/>
            <a:rect l="l" t="t" r="r" b="b"/>
            <a:pathLst>
              <a:path w="66039" h="68580">
                <a:moveTo>
                  <a:pt x="65532" y="0"/>
                </a:moveTo>
                <a:lnTo>
                  <a:pt x="0" y="6858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666553" y="4504753"/>
            <a:ext cx="1594485" cy="949960"/>
            <a:chOff x="3666553" y="4504753"/>
            <a:chExt cx="1594485" cy="949960"/>
          </a:xfrm>
        </p:grpSpPr>
        <p:sp>
          <p:nvSpPr>
            <p:cNvPr id="18" name="object 18"/>
            <p:cNvSpPr/>
            <p:nvPr/>
          </p:nvSpPr>
          <p:spPr>
            <a:xfrm>
              <a:off x="3671315" y="4509515"/>
              <a:ext cx="1584960" cy="940435"/>
            </a:xfrm>
            <a:custGeom>
              <a:avLst/>
              <a:gdLst/>
              <a:ahLst/>
              <a:cxnLst/>
              <a:rect l="l" t="t" r="r" b="b"/>
              <a:pathLst>
                <a:path w="1584960" h="940435">
                  <a:moveTo>
                    <a:pt x="0" y="940308"/>
                  </a:moveTo>
                  <a:lnTo>
                    <a:pt x="1584960" y="940308"/>
                  </a:lnTo>
                  <a:lnTo>
                    <a:pt x="1584960" y="0"/>
                  </a:lnTo>
                  <a:lnTo>
                    <a:pt x="0" y="0"/>
                  </a:lnTo>
                  <a:lnTo>
                    <a:pt x="0" y="9403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71315" y="4509515"/>
              <a:ext cx="1584960" cy="940435"/>
            </a:xfrm>
            <a:custGeom>
              <a:avLst/>
              <a:gdLst/>
              <a:ahLst/>
              <a:cxnLst/>
              <a:rect l="l" t="t" r="r" b="b"/>
              <a:pathLst>
                <a:path w="1584960" h="940435">
                  <a:moveTo>
                    <a:pt x="0" y="672083"/>
                  </a:moveTo>
                  <a:lnTo>
                    <a:pt x="1584960" y="672083"/>
                  </a:lnTo>
                </a:path>
                <a:path w="1584960" h="940435">
                  <a:moveTo>
                    <a:pt x="792480" y="672083"/>
                  </a:moveTo>
                  <a:lnTo>
                    <a:pt x="792480" y="940307"/>
                  </a:lnTo>
                </a:path>
                <a:path w="1584960" h="940435">
                  <a:moveTo>
                    <a:pt x="65532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51326" y="4607814"/>
            <a:ext cx="1322705" cy="873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64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icrosoft Sans Serif"/>
                <a:cs typeface="Microsoft Sans Serif"/>
              </a:rPr>
              <a:t>Построение</a:t>
            </a:r>
            <a:endParaRPr sz="1600">
              <a:latin typeface="Microsoft Sans Serif"/>
              <a:cs typeface="Microsoft Sans Serif"/>
            </a:endParaRPr>
          </a:p>
          <a:p>
            <a:pPr marL="170180" algn="ctr">
              <a:lnSpc>
                <a:spcPct val="100000"/>
              </a:lnSpc>
            </a:pPr>
            <a:r>
              <a:rPr sz="1600" spc="-10" dirty="0">
                <a:latin typeface="Microsoft Sans Serif"/>
                <a:cs typeface="Microsoft Sans Serif"/>
              </a:rPr>
              <a:t>графиков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600" b="1" spc="-10" dirty="0">
                <a:latin typeface="Arial"/>
                <a:cs typeface="Arial"/>
              </a:rPr>
              <a:t>4.1.10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7051547" y="3424428"/>
          <a:ext cx="1742439" cy="93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830">
                <a:tc gridSpan="2"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Оформление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92710">
                        <a:lnSpc>
                          <a:spcPts val="1685"/>
                        </a:lnSpc>
                        <a:spcBef>
                          <a:spcPts val="325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4.1.11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7056119" y="34290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79" y="0"/>
                </a:moveTo>
                <a:lnTo>
                  <a:pt x="0" y="6857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627" y="3966971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092" y="0"/>
                </a:moveTo>
                <a:lnTo>
                  <a:pt x="355092" y="76200"/>
                </a:lnTo>
                <a:lnTo>
                  <a:pt x="418592" y="44450"/>
                </a:lnTo>
                <a:lnTo>
                  <a:pt x="367792" y="44450"/>
                </a:lnTo>
                <a:lnTo>
                  <a:pt x="367792" y="31750"/>
                </a:lnTo>
                <a:lnTo>
                  <a:pt x="418592" y="31750"/>
                </a:lnTo>
                <a:lnTo>
                  <a:pt x="355092" y="0"/>
                </a:lnTo>
                <a:close/>
              </a:path>
              <a:path w="431800" h="76200">
                <a:moveTo>
                  <a:pt x="35509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55092" y="44450"/>
                </a:lnTo>
                <a:lnTo>
                  <a:pt x="355092" y="31750"/>
                </a:lnTo>
                <a:close/>
              </a:path>
              <a:path w="431800" h="76200">
                <a:moveTo>
                  <a:pt x="418592" y="31750"/>
                </a:moveTo>
                <a:lnTo>
                  <a:pt x="367792" y="31750"/>
                </a:lnTo>
                <a:lnTo>
                  <a:pt x="367792" y="44450"/>
                </a:lnTo>
                <a:lnTo>
                  <a:pt x="418592" y="44450"/>
                </a:lnTo>
                <a:lnTo>
                  <a:pt x="431292" y="38100"/>
                </a:lnTo>
                <a:lnTo>
                  <a:pt x="418592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12707" y="3822191"/>
            <a:ext cx="360045" cy="76200"/>
          </a:xfrm>
          <a:custGeom>
            <a:avLst/>
            <a:gdLst/>
            <a:ahLst/>
            <a:cxnLst/>
            <a:rect l="l" t="t" r="r" b="b"/>
            <a:pathLst>
              <a:path w="360045" h="76200">
                <a:moveTo>
                  <a:pt x="283464" y="0"/>
                </a:moveTo>
                <a:lnTo>
                  <a:pt x="283464" y="76199"/>
                </a:lnTo>
                <a:lnTo>
                  <a:pt x="346964" y="44449"/>
                </a:lnTo>
                <a:lnTo>
                  <a:pt x="296164" y="44449"/>
                </a:lnTo>
                <a:lnTo>
                  <a:pt x="296164" y="31749"/>
                </a:lnTo>
                <a:lnTo>
                  <a:pt x="346964" y="31749"/>
                </a:lnTo>
                <a:lnTo>
                  <a:pt x="283464" y="0"/>
                </a:lnTo>
                <a:close/>
              </a:path>
              <a:path w="360045" h="76200">
                <a:moveTo>
                  <a:pt x="283464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83464" y="44449"/>
                </a:lnTo>
                <a:lnTo>
                  <a:pt x="283464" y="31749"/>
                </a:lnTo>
                <a:close/>
              </a:path>
              <a:path w="360045" h="76200">
                <a:moveTo>
                  <a:pt x="346964" y="31749"/>
                </a:moveTo>
                <a:lnTo>
                  <a:pt x="296164" y="31749"/>
                </a:lnTo>
                <a:lnTo>
                  <a:pt x="296164" y="44449"/>
                </a:lnTo>
                <a:lnTo>
                  <a:pt x="346964" y="44449"/>
                </a:lnTo>
                <a:lnTo>
                  <a:pt x="359664" y="38099"/>
                </a:lnTo>
                <a:lnTo>
                  <a:pt x="346964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871472" y="1839277"/>
            <a:ext cx="6630034" cy="4162425"/>
            <a:chOff x="1871472" y="1839277"/>
            <a:chExt cx="6630034" cy="4162425"/>
          </a:xfrm>
        </p:grpSpPr>
        <p:sp>
          <p:nvSpPr>
            <p:cNvPr id="26" name="object 26"/>
            <p:cNvSpPr/>
            <p:nvPr/>
          </p:nvSpPr>
          <p:spPr>
            <a:xfrm>
              <a:off x="1871472" y="3822191"/>
              <a:ext cx="3672204" cy="1302385"/>
            </a:xfrm>
            <a:custGeom>
              <a:avLst/>
              <a:gdLst/>
              <a:ahLst/>
              <a:cxnLst/>
              <a:rect l="l" t="t" r="r" b="b"/>
              <a:pathLst>
                <a:path w="3672204" h="1302385">
                  <a:moveTo>
                    <a:pt x="288036" y="38100"/>
                  </a:moveTo>
                  <a:lnTo>
                    <a:pt x="275336" y="31750"/>
                  </a:lnTo>
                  <a:lnTo>
                    <a:pt x="211836" y="0"/>
                  </a:lnTo>
                  <a:lnTo>
                    <a:pt x="211836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211836" y="44450"/>
                  </a:lnTo>
                  <a:lnTo>
                    <a:pt x="211836" y="76200"/>
                  </a:lnTo>
                  <a:lnTo>
                    <a:pt x="275336" y="44450"/>
                  </a:lnTo>
                  <a:lnTo>
                    <a:pt x="288036" y="38100"/>
                  </a:lnTo>
                  <a:close/>
                </a:path>
                <a:path w="3672204" h="1302385">
                  <a:moveTo>
                    <a:pt x="1800479" y="1264158"/>
                  </a:moveTo>
                  <a:lnTo>
                    <a:pt x="1787779" y="1257808"/>
                  </a:lnTo>
                  <a:lnTo>
                    <a:pt x="1724279" y="1226058"/>
                  </a:lnTo>
                  <a:lnTo>
                    <a:pt x="1724279" y="1257808"/>
                  </a:lnTo>
                  <a:lnTo>
                    <a:pt x="1625854" y="1257808"/>
                  </a:lnTo>
                  <a:lnTo>
                    <a:pt x="1625854" y="260858"/>
                  </a:lnTo>
                  <a:lnTo>
                    <a:pt x="1625854" y="254508"/>
                  </a:lnTo>
                  <a:lnTo>
                    <a:pt x="1625854" y="248158"/>
                  </a:lnTo>
                  <a:lnTo>
                    <a:pt x="1440180" y="248158"/>
                  </a:lnTo>
                  <a:lnTo>
                    <a:pt x="1440180" y="260858"/>
                  </a:lnTo>
                  <a:lnTo>
                    <a:pt x="1613154" y="260858"/>
                  </a:lnTo>
                  <a:lnTo>
                    <a:pt x="1613154" y="1270508"/>
                  </a:lnTo>
                  <a:lnTo>
                    <a:pt x="1724279" y="1270508"/>
                  </a:lnTo>
                  <a:lnTo>
                    <a:pt x="1724279" y="1302258"/>
                  </a:lnTo>
                  <a:lnTo>
                    <a:pt x="1787779" y="1270508"/>
                  </a:lnTo>
                  <a:lnTo>
                    <a:pt x="1800479" y="1264158"/>
                  </a:lnTo>
                  <a:close/>
                </a:path>
                <a:path w="3672204" h="1302385">
                  <a:moveTo>
                    <a:pt x="3672078" y="254508"/>
                  </a:moveTo>
                  <a:lnTo>
                    <a:pt x="3659378" y="248158"/>
                  </a:lnTo>
                  <a:lnTo>
                    <a:pt x="3595878" y="216408"/>
                  </a:lnTo>
                  <a:lnTo>
                    <a:pt x="3595878" y="248158"/>
                  </a:lnTo>
                  <a:lnTo>
                    <a:pt x="3521329" y="248158"/>
                  </a:lnTo>
                  <a:lnTo>
                    <a:pt x="3521329" y="1146683"/>
                  </a:lnTo>
                  <a:lnTo>
                    <a:pt x="3384804" y="1146683"/>
                  </a:lnTo>
                  <a:lnTo>
                    <a:pt x="3384804" y="1159383"/>
                  </a:lnTo>
                  <a:lnTo>
                    <a:pt x="3534029" y="1159383"/>
                  </a:lnTo>
                  <a:lnTo>
                    <a:pt x="3534029" y="1153033"/>
                  </a:lnTo>
                  <a:lnTo>
                    <a:pt x="3534029" y="1146683"/>
                  </a:lnTo>
                  <a:lnTo>
                    <a:pt x="3534029" y="260858"/>
                  </a:lnTo>
                  <a:lnTo>
                    <a:pt x="3595878" y="260858"/>
                  </a:lnTo>
                  <a:lnTo>
                    <a:pt x="3595878" y="292608"/>
                  </a:lnTo>
                  <a:lnTo>
                    <a:pt x="3659378" y="260858"/>
                  </a:lnTo>
                  <a:lnTo>
                    <a:pt x="3672078" y="2545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3952" y="3966972"/>
              <a:ext cx="143256" cy="76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8756" y="3895344"/>
              <a:ext cx="214884" cy="762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924685" y="2846577"/>
              <a:ext cx="5131435" cy="3155315"/>
            </a:xfrm>
            <a:custGeom>
              <a:avLst/>
              <a:gdLst/>
              <a:ahLst/>
              <a:cxnLst/>
              <a:rect l="l" t="t" r="r" b="b"/>
              <a:pathLst>
                <a:path w="5131434" h="3155315">
                  <a:moveTo>
                    <a:pt x="3618865" y="1052449"/>
                  </a:moveTo>
                  <a:lnTo>
                    <a:pt x="3606165" y="1046099"/>
                  </a:lnTo>
                  <a:lnTo>
                    <a:pt x="3542665" y="1014349"/>
                  </a:lnTo>
                  <a:lnTo>
                    <a:pt x="3542665" y="1046099"/>
                  </a:lnTo>
                  <a:lnTo>
                    <a:pt x="3480816" y="1046099"/>
                  </a:lnTo>
                  <a:lnTo>
                    <a:pt x="3480816" y="12700"/>
                  </a:lnTo>
                  <a:lnTo>
                    <a:pt x="3480816" y="6350"/>
                  </a:lnTo>
                  <a:lnTo>
                    <a:pt x="3480816" y="0"/>
                  </a:lnTo>
                  <a:lnTo>
                    <a:pt x="3331591" y="0"/>
                  </a:lnTo>
                  <a:lnTo>
                    <a:pt x="3331591" y="12700"/>
                  </a:lnTo>
                  <a:lnTo>
                    <a:pt x="3468116" y="12700"/>
                  </a:lnTo>
                  <a:lnTo>
                    <a:pt x="3468116" y="1058799"/>
                  </a:lnTo>
                  <a:lnTo>
                    <a:pt x="3542665" y="1058799"/>
                  </a:lnTo>
                  <a:lnTo>
                    <a:pt x="3542665" y="1090549"/>
                  </a:lnTo>
                  <a:lnTo>
                    <a:pt x="3606165" y="1058799"/>
                  </a:lnTo>
                  <a:lnTo>
                    <a:pt x="3618865" y="1052449"/>
                  </a:lnTo>
                  <a:close/>
                </a:path>
                <a:path w="5131434" h="3155315">
                  <a:moveTo>
                    <a:pt x="5076698" y="1117104"/>
                  </a:moveTo>
                  <a:lnTo>
                    <a:pt x="4843272" y="1117092"/>
                  </a:lnTo>
                  <a:lnTo>
                    <a:pt x="4843399" y="1129792"/>
                  </a:lnTo>
                  <a:lnTo>
                    <a:pt x="5063998" y="1129792"/>
                  </a:lnTo>
                  <a:lnTo>
                    <a:pt x="5063998" y="3142107"/>
                  </a:lnTo>
                  <a:lnTo>
                    <a:pt x="12700" y="3142107"/>
                  </a:lnTo>
                  <a:lnTo>
                    <a:pt x="12700" y="1131328"/>
                  </a:lnTo>
                  <a:lnTo>
                    <a:pt x="158623" y="1131328"/>
                  </a:lnTo>
                  <a:lnTo>
                    <a:pt x="158623" y="1163066"/>
                  </a:lnTo>
                  <a:lnTo>
                    <a:pt x="222110" y="1131328"/>
                  </a:lnTo>
                  <a:lnTo>
                    <a:pt x="234823" y="1124966"/>
                  </a:lnTo>
                  <a:lnTo>
                    <a:pt x="222123" y="1118616"/>
                  </a:lnTo>
                  <a:lnTo>
                    <a:pt x="158623" y="1086866"/>
                  </a:lnTo>
                  <a:lnTo>
                    <a:pt x="158623" y="1118616"/>
                  </a:lnTo>
                  <a:lnTo>
                    <a:pt x="0" y="1118616"/>
                  </a:lnTo>
                  <a:lnTo>
                    <a:pt x="0" y="3154807"/>
                  </a:lnTo>
                  <a:lnTo>
                    <a:pt x="5076698" y="3154807"/>
                  </a:lnTo>
                  <a:lnTo>
                    <a:pt x="5076698" y="3148457"/>
                  </a:lnTo>
                  <a:lnTo>
                    <a:pt x="5076698" y="3142107"/>
                  </a:lnTo>
                  <a:lnTo>
                    <a:pt x="5076698" y="1129804"/>
                  </a:lnTo>
                  <a:lnTo>
                    <a:pt x="5076698" y="1123454"/>
                  </a:lnTo>
                  <a:lnTo>
                    <a:pt x="5076698" y="1117104"/>
                  </a:lnTo>
                  <a:close/>
                </a:path>
                <a:path w="5131434" h="3155315">
                  <a:moveTo>
                    <a:pt x="5131435" y="1013714"/>
                  </a:moveTo>
                  <a:lnTo>
                    <a:pt x="5118735" y="1007364"/>
                  </a:lnTo>
                  <a:lnTo>
                    <a:pt x="5055235" y="975614"/>
                  </a:lnTo>
                  <a:lnTo>
                    <a:pt x="5055235" y="1007364"/>
                  </a:lnTo>
                  <a:lnTo>
                    <a:pt x="4843399" y="1007364"/>
                  </a:lnTo>
                  <a:lnTo>
                    <a:pt x="4843399" y="1020064"/>
                  </a:lnTo>
                  <a:lnTo>
                    <a:pt x="5055235" y="1020064"/>
                  </a:lnTo>
                  <a:lnTo>
                    <a:pt x="5055235" y="1051814"/>
                  </a:lnTo>
                  <a:lnTo>
                    <a:pt x="5118735" y="1020064"/>
                  </a:lnTo>
                  <a:lnTo>
                    <a:pt x="5131435" y="1013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30824" y="1844039"/>
              <a:ext cx="2665730" cy="1153795"/>
            </a:xfrm>
            <a:custGeom>
              <a:avLst/>
              <a:gdLst/>
              <a:ahLst/>
              <a:cxnLst/>
              <a:rect l="l" t="t" r="r" b="b"/>
              <a:pathLst>
                <a:path w="2665729" h="1153795">
                  <a:moveTo>
                    <a:pt x="0" y="1153667"/>
                  </a:moveTo>
                  <a:lnTo>
                    <a:pt x="2665476" y="1153667"/>
                  </a:lnTo>
                  <a:lnTo>
                    <a:pt x="2665476" y="0"/>
                  </a:lnTo>
                  <a:lnTo>
                    <a:pt x="0" y="0"/>
                  </a:lnTo>
                  <a:lnTo>
                    <a:pt x="0" y="11536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30824" y="2642615"/>
              <a:ext cx="2665730" cy="0"/>
            </a:xfrm>
            <a:custGeom>
              <a:avLst/>
              <a:gdLst/>
              <a:ahLst/>
              <a:cxnLst/>
              <a:rect l="l" t="t" r="r" b="b"/>
              <a:pathLst>
                <a:path w="2665729">
                  <a:moveTo>
                    <a:pt x="0" y="0"/>
                  </a:moveTo>
                  <a:lnTo>
                    <a:pt x="266547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11652" y="2887979"/>
              <a:ext cx="360680" cy="979805"/>
            </a:xfrm>
            <a:custGeom>
              <a:avLst/>
              <a:gdLst/>
              <a:ahLst/>
              <a:cxnLst/>
              <a:rect l="l" t="t" r="r" b="b"/>
              <a:pathLst>
                <a:path w="360679" h="979804">
                  <a:moveTo>
                    <a:pt x="172974" y="966724"/>
                  </a:moveTo>
                  <a:lnTo>
                    <a:pt x="0" y="966724"/>
                  </a:lnTo>
                  <a:lnTo>
                    <a:pt x="0" y="979424"/>
                  </a:lnTo>
                  <a:lnTo>
                    <a:pt x="185674" y="979424"/>
                  </a:lnTo>
                  <a:lnTo>
                    <a:pt x="185674" y="973074"/>
                  </a:lnTo>
                  <a:lnTo>
                    <a:pt x="172974" y="973074"/>
                  </a:lnTo>
                  <a:lnTo>
                    <a:pt x="172974" y="966724"/>
                  </a:lnTo>
                  <a:close/>
                </a:path>
                <a:path w="360679" h="979804">
                  <a:moveTo>
                    <a:pt x="284099" y="31750"/>
                  </a:moveTo>
                  <a:lnTo>
                    <a:pt x="172974" y="31750"/>
                  </a:lnTo>
                  <a:lnTo>
                    <a:pt x="172974" y="973074"/>
                  </a:lnTo>
                  <a:lnTo>
                    <a:pt x="179324" y="966724"/>
                  </a:lnTo>
                  <a:lnTo>
                    <a:pt x="185674" y="966724"/>
                  </a:lnTo>
                  <a:lnTo>
                    <a:pt x="185674" y="44450"/>
                  </a:lnTo>
                  <a:lnTo>
                    <a:pt x="179324" y="44450"/>
                  </a:lnTo>
                  <a:lnTo>
                    <a:pt x="185674" y="38100"/>
                  </a:lnTo>
                  <a:lnTo>
                    <a:pt x="284099" y="38100"/>
                  </a:lnTo>
                  <a:lnTo>
                    <a:pt x="284099" y="31750"/>
                  </a:lnTo>
                  <a:close/>
                </a:path>
                <a:path w="360679" h="979804">
                  <a:moveTo>
                    <a:pt x="185674" y="966724"/>
                  </a:moveTo>
                  <a:lnTo>
                    <a:pt x="179324" y="966724"/>
                  </a:lnTo>
                  <a:lnTo>
                    <a:pt x="172974" y="973074"/>
                  </a:lnTo>
                  <a:lnTo>
                    <a:pt x="185674" y="973074"/>
                  </a:lnTo>
                  <a:lnTo>
                    <a:pt x="185674" y="966724"/>
                  </a:lnTo>
                  <a:close/>
                </a:path>
                <a:path w="360679" h="979804">
                  <a:moveTo>
                    <a:pt x="284099" y="0"/>
                  </a:moveTo>
                  <a:lnTo>
                    <a:pt x="284099" y="76200"/>
                  </a:lnTo>
                  <a:lnTo>
                    <a:pt x="347599" y="44450"/>
                  </a:lnTo>
                  <a:lnTo>
                    <a:pt x="296799" y="44450"/>
                  </a:lnTo>
                  <a:lnTo>
                    <a:pt x="296799" y="31750"/>
                  </a:lnTo>
                  <a:lnTo>
                    <a:pt x="347599" y="31750"/>
                  </a:lnTo>
                  <a:lnTo>
                    <a:pt x="284099" y="0"/>
                  </a:lnTo>
                  <a:close/>
                </a:path>
                <a:path w="360679" h="979804">
                  <a:moveTo>
                    <a:pt x="185674" y="38100"/>
                  </a:moveTo>
                  <a:lnTo>
                    <a:pt x="179324" y="44450"/>
                  </a:lnTo>
                  <a:lnTo>
                    <a:pt x="185674" y="44450"/>
                  </a:lnTo>
                  <a:lnTo>
                    <a:pt x="185674" y="38100"/>
                  </a:lnTo>
                  <a:close/>
                </a:path>
                <a:path w="360679" h="979804">
                  <a:moveTo>
                    <a:pt x="284099" y="38100"/>
                  </a:moveTo>
                  <a:lnTo>
                    <a:pt x="185674" y="38100"/>
                  </a:lnTo>
                  <a:lnTo>
                    <a:pt x="185674" y="44450"/>
                  </a:lnTo>
                  <a:lnTo>
                    <a:pt x="284099" y="44450"/>
                  </a:lnTo>
                  <a:lnTo>
                    <a:pt x="284099" y="38100"/>
                  </a:lnTo>
                  <a:close/>
                </a:path>
                <a:path w="360679" h="979804">
                  <a:moveTo>
                    <a:pt x="347599" y="31750"/>
                  </a:moveTo>
                  <a:lnTo>
                    <a:pt x="296799" y="31750"/>
                  </a:lnTo>
                  <a:lnTo>
                    <a:pt x="296799" y="44450"/>
                  </a:lnTo>
                  <a:lnTo>
                    <a:pt x="347599" y="44450"/>
                  </a:lnTo>
                  <a:lnTo>
                    <a:pt x="360299" y="38100"/>
                  </a:lnTo>
                  <a:lnTo>
                    <a:pt x="34759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830823" y="1844039"/>
            <a:ext cx="2665730" cy="7988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93675" marR="129539">
              <a:lnSpc>
                <a:spcPct val="100000"/>
              </a:lnSpc>
              <a:spcBef>
                <a:spcPts val="330"/>
              </a:spcBef>
            </a:pPr>
            <a:r>
              <a:rPr sz="1600" dirty="0">
                <a:latin typeface="Microsoft Sans Serif"/>
                <a:cs typeface="Microsoft Sans Serif"/>
              </a:rPr>
              <a:t>ELAB/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Если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есть</a:t>
            </a:r>
            <a:r>
              <a:rPr sz="1600" spc="-10" dirty="0">
                <a:latin typeface="Microsoft Sans Serif"/>
                <a:cs typeface="Microsoft Sans Serif"/>
              </a:rPr>
              <a:t> ошибки </a:t>
            </a:r>
            <a:r>
              <a:rPr sz="1600" dirty="0">
                <a:latin typeface="Microsoft Sans Serif"/>
                <a:cs typeface="Microsoft Sans Serif"/>
              </a:rPr>
              <a:t>в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расчетах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415" dirty="0">
                <a:latin typeface="Microsoft Sans Serif"/>
                <a:cs typeface="Microsoft Sans Serif"/>
              </a:rPr>
              <a:t>–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внесение исправлений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803969" y="2992945"/>
            <a:ext cx="3752850" cy="1233805"/>
            <a:chOff x="2803969" y="2992945"/>
            <a:chExt cx="3752850" cy="1233805"/>
          </a:xfrm>
        </p:grpSpPr>
        <p:sp>
          <p:nvSpPr>
            <p:cNvPr id="35" name="object 35"/>
            <p:cNvSpPr/>
            <p:nvPr/>
          </p:nvSpPr>
          <p:spPr>
            <a:xfrm>
              <a:off x="6551676" y="2997707"/>
              <a:ext cx="0" cy="721360"/>
            </a:xfrm>
            <a:custGeom>
              <a:avLst/>
              <a:gdLst/>
              <a:ahLst/>
              <a:cxnLst/>
              <a:rect l="l" t="t" r="r" b="b"/>
              <a:pathLst>
                <a:path h="721360">
                  <a:moveTo>
                    <a:pt x="0" y="0"/>
                  </a:moveTo>
                  <a:lnTo>
                    <a:pt x="0" y="720851"/>
                  </a:lnTo>
                </a:path>
              </a:pathLst>
            </a:custGeom>
            <a:ln w="914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08732" y="371855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502919"/>
                  </a:moveTo>
                  <a:lnTo>
                    <a:pt x="502919" y="502919"/>
                  </a:lnTo>
                  <a:lnTo>
                    <a:pt x="502919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0360" y="3718559"/>
              <a:ext cx="0" cy="502920"/>
            </a:xfrm>
            <a:custGeom>
              <a:avLst/>
              <a:gdLst/>
              <a:ahLst/>
              <a:cxnLst/>
              <a:rect l="l" t="t" r="r" b="b"/>
              <a:pathLst>
                <a:path h="502920">
                  <a:moveTo>
                    <a:pt x="0" y="0"/>
                  </a:moveTo>
                  <a:lnTo>
                    <a:pt x="0" y="5029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959100" y="3817366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539549" y="3713797"/>
            <a:ext cx="512445" cy="512445"/>
            <a:chOff x="5539549" y="3713797"/>
            <a:chExt cx="512445" cy="512445"/>
          </a:xfrm>
        </p:grpSpPr>
        <p:sp>
          <p:nvSpPr>
            <p:cNvPr id="40" name="object 40"/>
            <p:cNvSpPr/>
            <p:nvPr/>
          </p:nvSpPr>
          <p:spPr>
            <a:xfrm>
              <a:off x="5544311" y="3718559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502919"/>
                  </a:moveTo>
                  <a:lnTo>
                    <a:pt x="502920" y="502919"/>
                  </a:lnTo>
                  <a:lnTo>
                    <a:pt x="502920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14415" y="3718559"/>
              <a:ext cx="0" cy="502920"/>
            </a:xfrm>
            <a:custGeom>
              <a:avLst/>
              <a:gdLst/>
              <a:ahLst/>
              <a:cxnLst/>
              <a:rect l="l" t="t" r="r" b="b"/>
              <a:pathLst>
                <a:path h="502920">
                  <a:moveTo>
                    <a:pt x="0" y="0"/>
                  </a:moveTo>
                  <a:lnTo>
                    <a:pt x="0" y="5029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694679" y="3817366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23305" y="432066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J4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258877" y="3713797"/>
            <a:ext cx="514350" cy="512445"/>
            <a:chOff x="6258877" y="3713797"/>
            <a:chExt cx="514350" cy="512445"/>
          </a:xfrm>
        </p:grpSpPr>
        <p:sp>
          <p:nvSpPr>
            <p:cNvPr id="45" name="object 45"/>
            <p:cNvSpPr/>
            <p:nvPr/>
          </p:nvSpPr>
          <p:spPr>
            <a:xfrm>
              <a:off x="6263640" y="3718559"/>
              <a:ext cx="504825" cy="502920"/>
            </a:xfrm>
            <a:custGeom>
              <a:avLst/>
              <a:gdLst/>
              <a:ahLst/>
              <a:cxnLst/>
              <a:rect l="l" t="t" r="r" b="b"/>
              <a:pathLst>
                <a:path w="504825" h="502920">
                  <a:moveTo>
                    <a:pt x="0" y="502919"/>
                  </a:moveTo>
                  <a:lnTo>
                    <a:pt x="504443" y="502919"/>
                  </a:lnTo>
                  <a:lnTo>
                    <a:pt x="504443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335268" y="3718559"/>
              <a:ext cx="0" cy="502920"/>
            </a:xfrm>
            <a:custGeom>
              <a:avLst/>
              <a:gdLst/>
              <a:ahLst/>
              <a:cxnLst/>
              <a:rect l="l" t="t" r="r" b="b"/>
              <a:pathLst>
                <a:path h="502920">
                  <a:moveTo>
                    <a:pt x="0" y="0"/>
                  </a:moveTo>
                  <a:lnTo>
                    <a:pt x="0" y="5029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415532" y="381736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Х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44158" y="432066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J5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154935" y="3713988"/>
            <a:ext cx="512445" cy="512445"/>
            <a:chOff x="2154935" y="3713988"/>
            <a:chExt cx="512445" cy="512445"/>
          </a:xfrm>
        </p:grpSpPr>
        <p:sp>
          <p:nvSpPr>
            <p:cNvPr id="50" name="object 50"/>
            <p:cNvSpPr/>
            <p:nvPr/>
          </p:nvSpPr>
          <p:spPr>
            <a:xfrm>
              <a:off x="2159507" y="3718560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502919"/>
                  </a:moveTo>
                  <a:lnTo>
                    <a:pt x="502919" y="502919"/>
                  </a:lnTo>
                  <a:lnTo>
                    <a:pt x="502919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31135" y="3718560"/>
              <a:ext cx="0" cy="502920"/>
            </a:xfrm>
            <a:custGeom>
              <a:avLst/>
              <a:gdLst/>
              <a:ahLst/>
              <a:cxnLst/>
              <a:rect l="l" t="t" r="r" b="b"/>
              <a:pathLst>
                <a:path h="502920">
                  <a:moveTo>
                    <a:pt x="0" y="0"/>
                  </a:moveTo>
                  <a:lnTo>
                    <a:pt x="0" y="5029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309622" y="381736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Х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238248" y="4320667"/>
            <a:ext cx="92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765" algn="l"/>
              </a:tabLst>
            </a:pPr>
            <a:r>
              <a:rPr sz="1800" b="1" spc="-25" dirty="0">
                <a:latin typeface="Arial"/>
                <a:cs typeface="Arial"/>
              </a:rPr>
              <a:t>J6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25" dirty="0">
                <a:latin typeface="Arial"/>
                <a:cs typeface="Arial"/>
              </a:rPr>
              <a:t>J3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1282065"/>
            <a:chOff x="131063" y="0"/>
            <a:chExt cx="9013190" cy="12820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55" y="379475"/>
              <a:ext cx="6330696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9904" y="379475"/>
              <a:ext cx="1688592" cy="90220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5940" y="485978"/>
            <a:ext cx="69748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Пример</a:t>
            </a:r>
            <a:r>
              <a:rPr sz="3200" b="1" spc="-1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построения</a:t>
            </a:r>
            <a:r>
              <a:rPr sz="3200" b="1" spc="-10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66699"/>
                </a:solidFill>
                <a:latin typeface="Arial"/>
                <a:cs typeface="Arial"/>
              </a:rPr>
              <a:t>модели</a:t>
            </a:r>
            <a:r>
              <a:rPr sz="3200" b="1" spc="-9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666699"/>
                </a:solidFill>
                <a:latin typeface="Arial"/>
                <a:cs typeface="Arial"/>
              </a:rPr>
              <a:t>IDEF3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390900"/>
            <a:ext cx="179832" cy="76200"/>
          </a:xfrm>
          <a:prstGeom prst="rect">
            <a:avLst/>
          </a:prstGeom>
        </p:spPr>
      </p:pic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75260" y="2558795"/>
          <a:ext cx="1597660" cy="93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7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830">
                <a:tc gridSpan="2"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Получение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  <a:p>
                      <a:pPr marL="61594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задания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98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90805">
                        <a:lnSpc>
                          <a:spcPts val="1680"/>
                        </a:lnSpc>
                        <a:spcBef>
                          <a:spcPts val="330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1.2.12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79831" y="2563367"/>
            <a:ext cx="62865" cy="68580"/>
          </a:xfrm>
          <a:custGeom>
            <a:avLst/>
            <a:gdLst/>
            <a:ahLst/>
            <a:cxnLst/>
            <a:rect l="l" t="t" r="r" b="b"/>
            <a:pathLst>
              <a:path w="62864" h="68580">
                <a:moveTo>
                  <a:pt x="62483" y="0"/>
                </a:moveTo>
                <a:lnTo>
                  <a:pt x="0" y="6858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695955" y="1696211"/>
          <a:ext cx="1885314" cy="938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830">
                <a:tc gridSpan="2">
                  <a:txBody>
                    <a:bodyPr/>
                    <a:lstStyle/>
                    <a:p>
                      <a:pPr marL="37274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Построение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  <a:p>
                      <a:pPr marL="389255">
                        <a:lnSpc>
                          <a:spcPct val="100000"/>
                        </a:lnSpc>
                      </a:pP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блок-</a:t>
                      </a: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схемы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85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91440">
                        <a:lnSpc>
                          <a:spcPts val="1680"/>
                        </a:lnSpc>
                        <a:spcBef>
                          <a:spcPts val="320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1.2.13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2700527" y="1700783"/>
            <a:ext cx="74930" cy="67310"/>
          </a:xfrm>
          <a:custGeom>
            <a:avLst/>
            <a:gdLst/>
            <a:ahLst/>
            <a:cxnLst/>
            <a:rect l="l" t="t" r="r" b="b"/>
            <a:pathLst>
              <a:path w="74930" h="67310">
                <a:moveTo>
                  <a:pt x="74676" y="0"/>
                </a:moveTo>
                <a:lnTo>
                  <a:pt x="0" y="6705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622613" y="3134677"/>
            <a:ext cx="1954530" cy="949960"/>
            <a:chOff x="2622613" y="3134677"/>
            <a:chExt cx="1954530" cy="949960"/>
          </a:xfrm>
        </p:grpSpPr>
        <p:sp>
          <p:nvSpPr>
            <p:cNvPr id="19" name="object 19"/>
            <p:cNvSpPr/>
            <p:nvPr/>
          </p:nvSpPr>
          <p:spPr>
            <a:xfrm>
              <a:off x="2627376" y="3139439"/>
              <a:ext cx="1945005" cy="940435"/>
            </a:xfrm>
            <a:custGeom>
              <a:avLst/>
              <a:gdLst/>
              <a:ahLst/>
              <a:cxnLst/>
              <a:rect l="l" t="t" r="r" b="b"/>
              <a:pathLst>
                <a:path w="1945004" h="940435">
                  <a:moveTo>
                    <a:pt x="0" y="940308"/>
                  </a:moveTo>
                  <a:lnTo>
                    <a:pt x="1944624" y="940308"/>
                  </a:lnTo>
                  <a:lnTo>
                    <a:pt x="1944624" y="0"/>
                  </a:lnTo>
                  <a:lnTo>
                    <a:pt x="0" y="0"/>
                  </a:lnTo>
                  <a:lnTo>
                    <a:pt x="0" y="9403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27376" y="3139439"/>
              <a:ext cx="1945005" cy="672465"/>
            </a:xfrm>
            <a:custGeom>
              <a:avLst/>
              <a:gdLst/>
              <a:ahLst/>
              <a:cxnLst/>
              <a:rect l="l" t="t" r="r" b="b"/>
              <a:pathLst>
                <a:path w="1945004" h="672464">
                  <a:moveTo>
                    <a:pt x="0" y="672084"/>
                  </a:moveTo>
                  <a:lnTo>
                    <a:pt x="1944624" y="672084"/>
                  </a:lnTo>
                </a:path>
                <a:path w="1945004" h="672464">
                  <a:moveTo>
                    <a:pt x="80772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27376" y="3811523"/>
            <a:ext cx="972819" cy="26860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ts val="1780"/>
              </a:lnSpc>
              <a:spcBef>
                <a:spcPts val="330"/>
              </a:spcBef>
            </a:pPr>
            <a:r>
              <a:rPr sz="1600" b="1" spc="-10" dirty="0">
                <a:latin typeface="Arial"/>
                <a:cs typeface="Arial"/>
              </a:rPr>
              <a:t>1.2.14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42005" y="3237356"/>
            <a:ext cx="15963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Microsoft Sans Serif"/>
                <a:cs typeface="Microsoft Sans Serif"/>
              </a:rPr>
              <a:t>Математическое</a:t>
            </a:r>
            <a:endParaRPr sz="1600">
              <a:latin typeface="Microsoft Sans Serif"/>
              <a:cs typeface="Microsoft Sans Serif"/>
            </a:endParaRPr>
          </a:p>
          <a:p>
            <a:pPr marL="55244">
              <a:lnSpc>
                <a:spcPct val="100000"/>
              </a:lnSpc>
            </a:pPr>
            <a:r>
              <a:rPr sz="1600" spc="-10" dirty="0">
                <a:latin typeface="Microsoft Sans Serif"/>
                <a:cs typeface="Microsoft Sans Serif"/>
              </a:rPr>
              <a:t>моделирование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74601" y="2415349"/>
            <a:ext cx="1884045" cy="948690"/>
            <a:chOff x="5574601" y="2415349"/>
            <a:chExt cx="1884045" cy="948690"/>
          </a:xfrm>
        </p:grpSpPr>
        <p:sp>
          <p:nvSpPr>
            <p:cNvPr id="24" name="object 24"/>
            <p:cNvSpPr/>
            <p:nvPr/>
          </p:nvSpPr>
          <p:spPr>
            <a:xfrm>
              <a:off x="5579364" y="2420111"/>
              <a:ext cx="1874520" cy="939165"/>
            </a:xfrm>
            <a:custGeom>
              <a:avLst/>
              <a:gdLst/>
              <a:ahLst/>
              <a:cxnLst/>
              <a:rect l="l" t="t" r="r" b="b"/>
              <a:pathLst>
                <a:path w="1874520" h="939164">
                  <a:moveTo>
                    <a:pt x="0" y="938784"/>
                  </a:moveTo>
                  <a:lnTo>
                    <a:pt x="1874519" y="938784"/>
                  </a:lnTo>
                  <a:lnTo>
                    <a:pt x="1874519" y="0"/>
                  </a:lnTo>
                  <a:lnTo>
                    <a:pt x="0" y="0"/>
                  </a:lnTo>
                  <a:lnTo>
                    <a:pt x="0" y="9387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79364" y="2420111"/>
              <a:ext cx="1874520" cy="939165"/>
            </a:xfrm>
            <a:custGeom>
              <a:avLst/>
              <a:gdLst/>
              <a:ahLst/>
              <a:cxnLst/>
              <a:rect l="l" t="t" r="r" b="b"/>
              <a:pathLst>
                <a:path w="1874520" h="939164">
                  <a:moveTo>
                    <a:pt x="0" y="670560"/>
                  </a:moveTo>
                  <a:lnTo>
                    <a:pt x="1874519" y="670560"/>
                  </a:lnTo>
                </a:path>
                <a:path w="1874520" h="939164">
                  <a:moveTo>
                    <a:pt x="937260" y="670560"/>
                  </a:moveTo>
                  <a:lnTo>
                    <a:pt x="937260" y="938784"/>
                  </a:lnTo>
                </a:path>
                <a:path w="1874520" h="939164">
                  <a:moveTo>
                    <a:pt x="77724" y="0"/>
                  </a:moveTo>
                  <a:lnTo>
                    <a:pt x="0" y="670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659628" y="3120643"/>
            <a:ext cx="589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1.2.15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83935" y="2516504"/>
            <a:ext cx="18656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icrosoft Sans Serif"/>
                <a:cs typeface="Microsoft Sans Serif"/>
              </a:rPr>
              <a:t>Написание</a:t>
            </a:r>
            <a:endParaRPr sz="1600">
              <a:latin typeface="Microsoft Sans Serif"/>
              <a:cs typeface="Microsoft Sans Serif"/>
            </a:endParaRPr>
          </a:p>
          <a:p>
            <a:pPr marL="442595">
              <a:lnSpc>
                <a:spcPct val="100000"/>
              </a:lnSpc>
            </a:pPr>
            <a:r>
              <a:rPr sz="1600" spc="-10" dirty="0">
                <a:latin typeface="Microsoft Sans Serif"/>
                <a:cs typeface="Microsoft Sans Serif"/>
              </a:rPr>
              <a:t>программы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279201" y="4719637"/>
            <a:ext cx="1739264" cy="949960"/>
            <a:chOff x="4279201" y="4719637"/>
            <a:chExt cx="1739264" cy="949960"/>
          </a:xfrm>
        </p:grpSpPr>
        <p:sp>
          <p:nvSpPr>
            <p:cNvPr id="29" name="object 29"/>
            <p:cNvSpPr/>
            <p:nvPr/>
          </p:nvSpPr>
          <p:spPr>
            <a:xfrm>
              <a:off x="4283964" y="4724400"/>
              <a:ext cx="1729739" cy="940435"/>
            </a:xfrm>
            <a:custGeom>
              <a:avLst/>
              <a:gdLst/>
              <a:ahLst/>
              <a:cxnLst/>
              <a:rect l="l" t="t" r="r" b="b"/>
              <a:pathLst>
                <a:path w="1729739" h="940435">
                  <a:moveTo>
                    <a:pt x="0" y="940308"/>
                  </a:moveTo>
                  <a:lnTo>
                    <a:pt x="1729739" y="940308"/>
                  </a:lnTo>
                  <a:lnTo>
                    <a:pt x="1729739" y="0"/>
                  </a:lnTo>
                  <a:lnTo>
                    <a:pt x="0" y="0"/>
                  </a:lnTo>
                  <a:lnTo>
                    <a:pt x="0" y="9403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83964" y="4724400"/>
              <a:ext cx="1729739" cy="940435"/>
            </a:xfrm>
            <a:custGeom>
              <a:avLst/>
              <a:gdLst/>
              <a:ahLst/>
              <a:cxnLst/>
              <a:rect l="l" t="t" r="r" b="b"/>
              <a:pathLst>
                <a:path w="1729739" h="940435">
                  <a:moveTo>
                    <a:pt x="0" y="672084"/>
                  </a:moveTo>
                  <a:lnTo>
                    <a:pt x="1729739" y="672084"/>
                  </a:lnTo>
                </a:path>
                <a:path w="1729739" h="940435">
                  <a:moveTo>
                    <a:pt x="865632" y="672084"/>
                  </a:moveTo>
                  <a:lnTo>
                    <a:pt x="865632" y="940308"/>
                  </a:lnTo>
                </a:path>
                <a:path w="1729739" h="940435">
                  <a:moveTo>
                    <a:pt x="71627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283964" y="5396484"/>
            <a:ext cx="864869" cy="26860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710">
              <a:lnSpc>
                <a:spcPts val="1780"/>
              </a:lnSpc>
              <a:spcBef>
                <a:spcPts val="330"/>
              </a:spcBef>
            </a:pPr>
            <a:r>
              <a:rPr sz="1600" b="1" spc="-10" dirty="0">
                <a:latin typeface="Arial"/>
                <a:cs typeface="Arial"/>
              </a:rPr>
              <a:t>1.2.16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15358" y="4821758"/>
            <a:ext cx="13411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icrosoft Sans Serif"/>
                <a:cs typeface="Microsoft Sans Serif"/>
              </a:rPr>
              <a:t>Тестирование</a:t>
            </a:r>
            <a:endParaRPr sz="1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Microsoft Sans Serif"/>
                <a:cs typeface="Microsoft Sans Serif"/>
              </a:rPr>
              <a:t>и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отладка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873049" y="4719637"/>
            <a:ext cx="1954530" cy="949960"/>
            <a:chOff x="6873049" y="4719637"/>
            <a:chExt cx="1954530" cy="949960"/>
          </a:xfrm>
        </p:grpSpPr>
        <p:sp>
          <p:nvSpPr>
            <p:cNvPr id="34" name="object 34"/>
            <p:cNvSpPr/>
            <p:nvPr/>
          </p:nvSpPr>
          <p:spPr>
            <a:xfrm>
              <a:off x="6877811" y="4724400"/>
              <a:ext cx="1945005" cy="940435"/>
            </a:xfrm>
            <a:custGeom>
              <a:avLst/>
              <a:gdLst/>
              <a:ahLst/>
              <a:cxnLst/>
              <a:rect l="l" t="t" r="r" b="b"/>
              <a:pathLst>
                <a:path w="1945004" h="940435">
                  <a:moveTo>
                    <a:pt x="0" y="940308"/>
                  </a:moveTo>
                  <a:lnTo>
                    <a:pt x="1944624" y="940308"/>
                  </a:lnTo>
                  <a:lnTo>
                    <a:pt x="1944624" y="0"/>
                  </a:lnTo>
                  <a:lnTo>
                    <a:pt x="0" y="0"/>
                  </a:lnTo>
                  <a:lnTo>
                    <a:pt x="0" y="9403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77811" y="4724400"/>
              <a:ext cx="1945005" cy="940435"/>
            </a:xfrm>
            <a:custGeom>
              <a:avLst/>
              <a:gdLst/>
              <a:ahLst/>
              <a:cxnLst/>
              <a:rect l="l" t="t" r="r" b="b"/>
              <a:pathLst>
                <a:path w="1945004" h="940435">
                  <a:moveTo>
                    <a:pt x="0" y="672084"/>
                  </a:moveTo>
                  <a:lnTo>
                    <a:pt x="1944624" y="672084"/>
                  </a:lnTo>
                </a:path>
                <a:path w="1945004" h="940435">
                  <a:moveTo>
                    <a:pt x="972312" y="672084"/>
                  </a:moveTo>
                  <a:lnTo>
                    <a:pt x="972312" y="940308"/>
                  </a:lnTo>
                </a:path>
                <a:path w="1945004" h="940435">
                  <a:moveTo>
                    <a:pt x="79248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877811" y="5396484"/>
            <a:ext cx="972819" cy="26860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ts val="1780"/>
              </a:lnSpc>
              <a:spcBef>
                <a:spcPts val="330"/>
              </a:spcBef>
            </a:pPr>
            <a:r>
              <a:rPr sz="1600" b="1" spc="-10" dirty="0">
                <a:latin typeface="Arial"/>
                <a:cs typeface="Arial"/>
              </a:rPr>
              <a:t>1.2.17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82383" y="4821758"/>
            <a:ext cx="19354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973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icrosoft Sans Serif"/>
                <a:cs typeface="Microsoft Sans Serif"/>
              </a:rPr>
              <a:t>Оформление</a:t>
            </a:r>
            <a:endParaRPr sz="1600">
              <a:latin typeface="Microsoft Sans Serif"/>
              <a:cs typeface="Microsoft Sans Serif"/>
            </a:endParaRPr>
          </a:p>
          <a:p>
            <a:pPr marL="31242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Microsoft Sans Serif"/>
                <a:cs typeface="Microsoft Sans Serif"/>
              </a:rPr>
              <a:t>поясн.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записки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34733" y="1980945"/>
            <a:ext cx="8609330" cy="4188460"/>
            <a:chOff x="534733" y="1980945"/>
            <a:chExt cx="8609330" cy="4188460"/>
          </a:xfrm>
        </p:grpSpPr>
        <p:sp>
          <p:nvSpPr>
            <p:cNvPr id="39" name="object 39"/>
            <p:cNvSpPr/>
            <p:nvPr/>
          </p:nvSpPr>
          <p:spPr>
            <a:xfrm>
              <a:off x="2410968" y="1980945"/>
              <a:ext cx="6733540" cy="3284854"/>
            </a:xfrm>
            <a:custGeom>
              <a:avLst/>
              <a:gdLst/>
              <a:ahLst/>
              <a:cxnLst/>
              <a:rect l="l" t="t" r="r" b="b"/>
              <a:pathLst>
                <a:path w="6733540" h="3284854">
                  <a:moveTo>
                    <a:pt x="215900" y="1736090"/>
                  </a:moveTo>
                  <a:lnTo>
                    <a:pt x="203200" y="1729740"/>
                  </a:lnTo>
                  <a:lnTo>
                    <a:pt x="139700" y="1697990"/>
                  </a:lnTo>
                  <a:lnTo>
                    <a:pt x="139700" y="1729740"/>
                  </a:lnTo>
                  <a:lnTo>
                    <a:pt x="112649" y="1729740"/>
                  </a:lnTo>
                  <a:lnTo>
                    <a:pt x="112649" y="1093216"/>
                  </a:lnTo>
                  <a:lnTo>
                    <a:pt x="112649" y="1086866"/>
                  </a:lnTo>
                  <a:lnTo>
                    <a:pt x="112649" y="1080516"/>
                  </a:lnTo>
                  <a:lnTo>
                    <a:pt x="0" y="1080516"/>
                  </a:lnTo>
                  <a:lnTo>
                    <a:pt x="0" y="1093216"/>
                  </a:lnTo>
                  <a:lnTo>
                    <a:pt x="99949" y="1093216"/>
                  </a:lnTo>
                  <a:lnTo>
                    <a:pt x="99949" y="1742440"/>
                  </a:lnTo>
                  <a:lnTo>
                    <a:pt x="139700" y="1742440"/>
                  </a:lnTo>
                  <a:lnTo>
                    <a:pt x="139700" y="1774190"/>
                  </a:lnTo>
                  <a:lnTo>
                    <a:pt x="203200" y="1742440"/>
                  </a:lnTo>
                  <a:lnTo>
                    <a:pt x="215900" y="1736090"/>
                  </a:lnTo>
                  <a:close/>
                </a:path>
                <a:path w="6733540" h="3284854">
                  <a:moveTo>
                    <a:pt x="2376678" y="835025"/>
                  </a:moveTo>
                  <a:lnTo>
                    <a:pt x="2363978" y="828675"/>
                  </a:lnTo>
                  <a:lnTo>
                    <a:pt x="2300478" y="796925"/>
                  </a:lnTo>
                  <a:lnTo>
                    <a:pt x="2300478" y="828675"/>
                  </a:lnTo>
                  <a:lnTo>
                    <a:pt x="2238629" y="828675"/>
                  </a:lnTo>
                  <a:lnTo>
                    <a:pt x="2238629" y="12700"/>
                  </a:lnTo>
                  <a:lnTo>
                    <a:pt x="2238629" y="6350"/>
                  </a:lnTo>
                  <a:lnTo>
                    <a:pt x="2238629" y="0"/>
                  </a:lnTo>
                  <a:lnTo>
                    <a:pt x="2089404" y="0"/>
                  </a:lnTo>
                  <a:lnTo>
                    <a:pt x="2089404" y="12700"/>
                  </a:lnTo>
                  <a:lnTo>
                    <a:pt x="2225929" y="12700"/>
                  </a:lnTo>
                  <a:lnTo>
                    <a:pt x="2225929" y="841375"/>
                  </a:lnTo>
                  <a:lnTo>
                    <a:pt x="2300478" y="841375"/>
                  </a:lnTo>
                  <a:lnTo>
                    <a:pt x="2300478" y="873125"/>
                  </a:lnTo>
                  <a:lnTo>
                    <a:pt x="2363978" y="841375"/>
                  </a:lnTo>
                  <a:lnTo>
                    <a:pt x="2376678" y="835025"/>
                  </a:lnTo>
                  <a:close/>
                </a:path>
                <a:path w="6733540" h="3284854">
                  <a:moveTo>
                    <a:pt x="2376932" y="1015238"/>
                  </a:moveTo>
                  <a:lnTo>
                    <a:pt x="2364232" y="1008888"/>
                  </a:lnTo>
                  <a:lnTo>
                    <a:pt x="2300732" y="977138"/>
                  </a:lnTo>
                  <a:lnTo>
                    <a:pt x="2300732" y="1008888"/>
                  </a:lnTo>
                  <a:lnTo>
                    <a:pt x="2262632" y="1008888"/>
                  </a:lnTo>
                  <a:lnTo>
                    <a:pt x="2262632" y="1620139"/>
                  </a:lnTo>
                  <a:lnTo>
                    <a:pt x="2161032" y="1620139"/>
                  </a:lnTo>
                  <a:lnTo>
                    <a:pt x="2161032" y="1632839"/>
                  </a:lnTo>
                  <a:lnTo>
                    <a:pt x="2275332" y="1632839"/>
                  </a:lnTo>
                  <a:lnTo>
                    <a:pt x="2275332" y="1626489"/>
                  </a:lnTo>
                  <a:lnTo>
                    <a:pt x="2275332" y="1620139"/>
                  </a:lnTo>
                  <a:lnTo>
                    <a:pt x="2275332" y="1021588"/>
                  </a:lnTo>
                  <a:lnTo>
                    <a:pt x="2300732" y="1021588"/>
                  </a:lnTo>
                  <a:lnTo>
                    <a:pt x="2300732" y="1053338"/>
                  </a:lnTo>
                  <a:lnTo>
                    <a:pt x="2364232" y="1021588"/>
                  </a:lnTo>
                  <a:lnTo>
                    <a:pt x="2376932" y="1015238"/>
                  </a:lnTo>
                  <a:close/>
                </a:path>
                <a:path w="6733540" h="3284854">
                  <a:moveTo>
                    <a:pt x="3168396" y="943610"/>
                  </a:moveTo>
                  <a:lnTo>
                    <a:pt x="3155696" y="937260"/>
                  </a:lnTo>
                  <a:lnTo>
                    <a:pt x="3092196" y="905510"/>
                  </a:lnTo>
                  <a:lnTo>
                    <a:pt x="3092196" y="937260"/>
                  </a:lnTo>
                  <a:lnTo>
                    <a:pt x="2881884" y="937260"/>
                  </a:lnTo>
                  <a:lnTo>
                    <a:pt x="2881884" y="949960"/>
                  </a:lnTo>
                  <a:lnTo>
                    <a:pt x="3092196" y="949960"/>
                  </a:lnTo>
                  <a:lnTo>
                    <a:pt x="3092196" y="981710"/>
                  </a:lnTo>
                  <a:lnTo>
                    <a:pt x="3155696" y="949960"/>
                  </a:lnTo>
                  <a:lnTo>
                    <a:pt x="3168396" y="943610"/>
                  </a:lnTo>
                  <a:close/>
                </a:path>
                <a:path w="6733540" h="3284854">
                  <a:moveTo>
                    <a:pt x="4466844" y="3246374"/>
                  </a:moveTo>
                  <a:lnTo>
                    <a:pt x="4454144" y="3240024"/>
                  </a:lnTo>
                  <a:lnTo>
                    <a:pt x="4390644" y="3208274"/>
                  </a:lnTo>
                  <a:lnTo>
                    <a:pt x="4390644" y="3240024"/>
                  </a:lnTo>
                  <a:lnTo>
                    <a:pt x="3601212" y="3240024"/>
                  </a:lnTo>
                  <a:lnTo>
                    <a:pt x="3601212" y="3252724"/>
                  </a:lnTo>
                  <a:lnTo>
                    <a:pt x="4390644" y="3252724"/>
                  </a:lnTo>
                  <a:lnTo>
                    <a:pt x="4390644" y="3284474"/>
                  </a:lnTo>
                  <a:lnTo>
                    <a:pt x="4454144" y="3252724"/>
                  </a:lnTo>
                  <a:lnTo>
                    <a:pt x="4466844" y="3246374"/>
                  </a:lnTo>
                  <a:close/>
                </a:path>
                <a:path w="6733540" h="3284854">
                  <a:moveTo>
                    <a:pt x="5276596" y="790956"/>
                  </a:moveTo>
                  <a:lnTo>
                    <a:pt x="5041646" y="790956"/>
                  </a:lnTo>
                  <a:lnTo>
                    <a:pt x="5041646" y="803656"/>
                  </a:lnTo>
                  <a:lnTo>
                    <a:pt x="5263896" y="803656"/>
                  </a:lnTo>
                  <a:lnTo>
                    <a:pt x="5263896" y="2359279"/>
                  </a:lnTo>
                  <a:lnTo>
                    <a:pt x="1638046" y="2359279"/>
                  </a:lnTo>
                  <a:lnTo>
                    <a:pt x="1638046" y="3219831"/>
                  </a:lnTo>
                  <a:lnTo>
                    <a:pt x="1796796" y="3219831"/>
                  </a:lnTo>
                  <a:lnTo>
                    <a:pt x="1796796" y="3251581"/>
                  </a:lnTo>
                  <a:lnTo>
                    <a:pt x="1860296" y="3219831"/>
                  </a:lnTo>
                  <a:lnTo>
                    <a:pt x="1872996" y="3213481"/>
                  </a:lnTo>
                  <a:lnTo>
                    <a:pt x="1860296" y="3207131"/>
                  </a:lnTo>
                  <a:lnTo>
                    <a:pt x="1796796" y="3175381"/>
                  </a:lnTo>
                  <a:lnTo>
                    <a:pt x="1796796" y="3207131"/>
                  </a:lnTo>
                  <a:lnTo>
                    <a:pt x="1650746" y="3207131"/>
                  </a:lnTo>
                  <a:lnTo>
                    <a:pt x="1650746" y="2371979"/>
                  </a:lnTo>
                  <a:lnTo>
                    <a:pt x="5276596" y="2371979"/>
                  </a:lnTo>
                  <a:lnTo>
                    <a:pt x="5276596" y="2359279"/>
                  </a:lnTo>
                  <a:lnTo>
                    <a:pt x="5276596" y="803656"/>
                  </a:lnTo>
                  <a:lnTo>
                    <a:pt x="5276596" y="797306"/>
                  </a:lnTo>
                  <a:lnTo>
                    <a:pt x="5276596" y="790956"/>
                  </a:lnTo>
                  <a:close/>
                </a:path>
                <a:path w="6733540" h="3284854">
                  <a:moveTo>
                    <a:pt x="6733032" y="3246374"/>
                  </a:moveTo>
                  <a:lnTo>
                    <a:pt x="6720332" y="3240024"/>
                  </a:lnTo>
                  <a:lnTo>
                    <a:pt x="6656832" y="3208274"/>
                  </a:lnTo>
                  <a:lnTo>
                    <a:pt x="6656832" y="3240024"/>
                  </a:lnTo>
                  <a:lnTo>
                    <a:pt x="6409944" y="3240024"/>
                  </a:lnTo>
                  <a:lnTo>
                    <a:pt x="6409944" y="3252724"/>
                  </a:lnTo>
                  <a:lnTo>
                    <a:pt x="6656832" y="3252724"/>
                  </a:lnTo>
                  <a:lnTo>
                    <a:pt x="6656832" y="3284474"/>
                  </a:lnTo>
                  <a:lnTo>
                    <a:pt x="6720332" y="3252724"/>
                  </a:lnTo>
                  <a:lnTo>
                    <a:pt x="6733032" y="3246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9495" y="5012435"/>
              <a:ext cx="2954020" cy="1152525"/>
            </a:xfrm>
            <a:custGeom>
              <a:avLst/>
              <a:gdLst/>
              <a:ahLst/>
              <a:cxnLst/>
              <a:rect l="l" t="t" r="r" b="b"/>
              <a:pathLst>
                <a:path w="2954020" h="1152525">
                  <a:moveTo>
                    <a:pt x="0" y="1152144"/>
                  </a:moveTo>
                  <a:lnTo>
                    <a:pt x="2953512" y="1152144"/>
                  </a:lnTo>
                  <a:lnTo>
                    <a:pt x="2953512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9495" y="5809487"/>
              <a:ext cx="2954020" cy="0"/>
            </a:xfrm>
            <a:custGeom>
              <a:avLst/>
              <a:gdLst/>
              <a:ahLst/>
              <a:cxnLst/>
              <a:rect l="l" t="t" r="r" b="b"/>
              <a:pathLst>
                <a:path w="2954020">
                  <a:moveTo>
                    <a:pt x="0" y="0"/>
                  </a:moveTo>
                  <a:lnTo>
                    <a:pt x="29535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640" y="2958083"/>
              <a:ext cx="216408" cy="762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410968" y="2093975"/>
              <a:ext cx="288925" cy="835025"/>
            </a:xfrm>
            <a:custGeom>
              <a:avLst/>
              <a:gdLst/>
              <a:ahLst/>
              <a:cxnLst/>
              <a:rect l="l" t="t" r="r" b="b"/>
              <a:pathLst>
                <a:path w="288925" h="835025">
                  <a:moveTo>
                    <a:pt x="136525" y="822325"/>
                  </a:moveTo>
                  <a:lnTo>
                    <a:pt x="0" y="822325"/>
                  </a:lnTo>
                  <a:lnTo>
                    <a:pt x="0" y="835025"/>
                  </a:lnTo>
                  <a:lnTo>
                    <a:pt x="149225" y="835025"/>
                  </a:lnTo>
                  <a:lnTo>
                    <a:pt x="149225" y="828675"/>
                  </a:lnTo>
                  <a:lnTo>
                    <a:pt x="136525" y="828675"/>
                  </a:lnTo>
                  <a:lnTo>
                    <a:pt x="136525" y="822325"/>
                  </a:lnTo>
                  <a:close/>
                </a:path>
                <a:path w="288925" h="835025">
                  <a:moveTo>
                    <a:pt x="212725" y="31750"/>
                  </a:moveTo>
                  <a:lnTo>
                    <a:pt x="136525" y="31750"/>
                  </a:lnTo>
                  <a:lnTo>
                    <a:pt x="136525" y="828675"/>
                  </a:lnTo>
                  <a:lnTo>
                    <a:pt x="142875" y="822325"/>
                  </a:lnTo>
                  <a:lnTo>
                    <a:pt x="149225" y="822325"/>
                  </a:lnTo>
                  <a:lnTo>
                    <a:pt x="149225" y="44450"/>
                  </a:lnTo>
                  <a:lnTo>
                    <a:pt x="142875" y="44450"/>
                  </a:lnTo>
                  <a:lnTo>
                    <a:pt x="149225" y="38100"/>
                  </a:lnTo>
                  <a:lnTo>
                    <a:pt x="212725" y="38100"/>
                  </a:lnTo>
                  <a:lnTo>
                    <a:pt x="212725" y="31750"/>
                  </a:lnTo>
                  <a:close/>
                </a:path>
                <a:path w="288925" h="835025">
                  <a:moveTo>
                    <a:pt x="149225" y="822325"/>
                  </a:moveTo>
                  <a:lnTo>
                    <a:pt x="142875" y="822325"/>
                  </a:lnTo>
                  <a:lnTo>
                    <a:pt x="136525" y="828675"/>
                  </a:lnTo>
                  <a:lnTo>
                    <a:pt x="149225" y="828675"/>
                  </a:lnTo>
                  <a:lnTo>
                    <a:pt x="149225" y="822325"/>
                  </a:lnTo>
                  <a:close/>
                </a:path>
                <a:path w="288925" h="835025">
                  <a:moveTo>
                    <a:pt x="212725" y="0"/>
                  </a:moveTo>
                  <a:lnTo>
                    <a:pt x="212725" y="76200"/>
                  </a:lnTo>
                  <a:lnTo>
                    <a:pt x="276225" y="44450"/>
                  </a:lnTo>
                  <a:lnTo>
                    <a:pt x="225425" y="44450"/>
                  </a:lnTo>
                  <a:lnTo>
                    <a:pt x="225425" y="31750"/>
                  </a:lnTo>
                  <a:lnTo>
                    <a:pt x="276225" y="31750"/>
                  </a:lnTo>
                  <a:lnTo>
                    <a:pt x="212725" y="0"/>
                  </a:lnTo>
                  <a:close/>
                </a:path>
                <a:path w="288925" h="835025">
                  <a:moveTo>
                    <a:pt x="149225" y="38100"/>
                  </a:moveTo>
                  <a:lnTo>
                    <a:pt x="142875" y="44450"/>
                  </a:lnTo>
                  <a:lnTo>
                    <a:pt x="149225" y="44450"/>
                  </a:lnTo>
                  <a:lnTo>
                    <a:pt x="149225" y="38100"/>
                  </a:lnTo>
                  <a:close/>
                </a:path>
                <a:path w="288925" h="835025">
                  <a:moveTo>
                    <a:pt x="212725" y="38100"/>
                  </a:moveTo>
                  <a:lnTo>
                    <a:pt x="149225" y="38100"/>
                  </a:lnTo>
                  <a:lnTo>
                    <a:pt x="149225" y="44450"/>
                  </a:lnTo>
                  <a:lnTo>
                    <a:pt x="212725" y="44450"/>
                  </a:lnTo>
                  <a:lnTo>
                    <a:pt x="212725" y="38100"/>
                  </a:lnTo>
                  <a:close/>
                </a:path>
                <a:path w="288925" h="835025">
                  <a:moveTo>
                    <a:pt x="276225" y="31750"/>
                  </a:moveTo>
                  <a:lnTo>
                    <a:pt x="225425" y="31750"/>
                  </a:lnTo>
                  <a:lnTo>
                    <a:pt x="225425" y="44450"/>
                  </a:lnTo>
                  <a:lnTo>
                    <a:pt x="276225" y="44450"/>
                  </a:lnTo>
                  <a:lnTo>
                    <a:pt x="288925" y="38100"/>
                  </a:lnTo>
                  <a:lnTo>
                    <a:pt x="27622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39495" y="5012435"/>
            <a:ext cx="2954020" cy="7975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204470" marR="288290" algn="just">
              <a:lnSpc>
                <a:spcPct val="100000"/>
              </a:lnSpc>
              <a:spcBef>
                <a:spcPts val="325"/>
              </a:spcBef>
            </a:pPr>
            <a:r>
              <a:rPr sz="1600" dirty="0">
                <a:latin typeface="Microsoft Sans Serif"/>
                <a:cs typeface="Microsoft Sans Serif"/>
              </a:rPr>
              <a:t>GOTO/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При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обнаружении ошибок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при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тестировании </a:t>
            </a:r>
            <a:r>
              <a:rPr sz="1600" spc="-20" dirty="0">
                <a:latin typeface="Microsoft Sans Serif"/>
                <a:cs typeface="Microsoft Sans Serif"/>
              </a:rPr>
              <a:t>возврат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к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1.2.15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903285" y="2703385"/>
            <a:ext cx="3249930" cy="3249930"/>
            <a:chOff x="1903285" y="2703385"/>
            <a:chExt cx="3249930" cy="3249930"/>
          </a:xfrm>
        </p:grpSpPr>
        <p:sp>
          <p:nvSpPr>
            <p:cNvPr id="46" name="object 46"/>
            <p:cNvSpPr/>
            <p:nvPr/>
          </p:nvSpPr>
          <p:spPr>
            <a:xfrm>
              <a:off x="3493008" y="5660136"/>
              <a:ext cx="1655445" cy="288290"/>
            </a:xfrm>
            <a:custGeom>
              <a:avLst/>
              <a:gdLst/>
              <a:ahLst/>
              <a:cxnLst/>
              <a:rect l="l" t="t" r="r" b="b"/>
              <a:pathLst>
                <a:path w="1655445" h="288289">
                  <a:moveTo>
                    <a:pt x="0" y="288035"/>
                  </a:moveTo>
                  <a:lnTo>
                    <a:pt x="1655064" y="288035"/>
                  </a:lnTo>
                </a:path>
                <a:path w="1655445" h="288289">
                  <a:moveTo>
                    <a:pt x="1655064" y="288035"/>
                  </a:moveTo>
                  <a:lnTo>
                    <a:pt x="1655064" y="0"/>
                  </a:lnTo>
                </a:path>
              </a:pathLst>
            </a:custGeom>
            <a:ln w="914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08048" y="2708148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19">
                  <a:moveTo>
                    <a:pt x="0" y="502920"/>
                  </a:moveTo>
                  <a:lnTo>
                    <a:pt x="502919" y="502920"/>
                  </a:lnTo>
                  <a:lnTo>
                    <a:pt x="502919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79676" y="2708148"/>
              <a:ext cx="0" cy="502920"/>
            </a:xfrm>
            <a:custGeom>
              <a:avLst/>
              <a:gdLst/>
              <a:ahLst/>
              <a:cxnLst/>
              <a:rect l="l" t="t" r="r" b="b"/>
              <a:pathLst>
                <a:path h="502919">
                  <a:moveTo>
                    <a:pt x="0" y="0"/>
                  </a:moveTo>
                  <a:lnTo>
                    <a:pt x="0" y="5029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058670" y="2807334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987423" y="331089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J7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783835" y="2630423"/>
            <a:ext cx="512445" cy="512445"/>
            <a:chOff x="4783835" y="2630423"/>
            <a:chExt cx="512445" cy="512445"/>
          </a:xfrm>
        </p:grpSpPr>
        <p:sp>
          <p:nvSpPr>
            <p:cNvPr id="52" name="object 52"/>
            <p:cNvSpPr/>
            <p:nvPr/>
          </p:nvSpPr>
          <p:spPr>
            <a:xfrm>
              <a:off x="4788407" y="2634995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19">
                  <a:moveTo>
                    <a:pt x="0" y="502920"/>
                  </a:moveTo>
                  <a:lnTo>
                    <a:pt x="502920" y="502920"/>
                  </a:lnTo>
                  <a:lnTo>
                    <a:pt x="502920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860035" y="2634995"/>
              <a:ext cx="0" cy="502920"/>
            </a:xfrm>
            <a:custGeom>
              <a:avLst/>
              <a:gdLst/>
              <a:ahLst/>
              <a:cxnLst/>
              <a:rect l="l" t="t" r="r" b="b"/>
              <a:pathLst>
                <a:path h="502919">
                  <a:moveTo>
                    <a:pt x="0" y="0"/>
                  </a:moveTo>
                  <a:lnTo>
                    <a:pt x="0" y="5029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938776" y="2734436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867402" y="316788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J8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5940" y="811733"/>
            <a:ext cx="4184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0" dirty="0">
                <a:solidFill>
                  <a:srgbClr val="000000"/>
                </a:solidFill>
                <a:latin typeface="Arial"/>
                <a:cs typeface="Arial"/>
              </a:rPr>
              <a:t>Требования</a:t>
            </a:r>
            <a:r>
              <a:rPr sz="4000" b="1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000000"/>
                </a:solidFill>
                <a:latin typeface="Arial"/>
                <a:cs typeface="Arial"/>
              </a:rPr>
              <a:t>к</a:t>
            </a:r>
            <a:r>
              <a:rPr sz="4000" b="1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b="1" spc="-25" dirty="0">
                <a:solidFill>
                  <a:srgbClr val="000000"/>
                </a:solidFill>
                <a:latin typeface="Arial"/>
                <a:cs typeface="Arial"/>
              </a:rPr>
              <a:t>по</a:t>
            </a:r>
            <a:endParaRPr sz="4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691" y="1952839"/>
            <a:ext cx="7934325" cy="416369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400" spc="-10" dirty="0">
                <a:solidFill>
                  <a:srgbClr val="3333B1"/>
                </a:solidFill>
                <a:latin typeface="Calibri"/>
                <a:cs typeface="Calibri"/>
              </a:rPr>
              <a:t>Определение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000" b="1" spc="-25" dirty="0">
                <a:latin typeface="Calibri"/>
                <a:cs typeface="Calibri"/>
              </a:rPr>
              <a:t>Требование </a:t>
            </a:r>
            <a:r>
              <a:rPr sz="2000" b="1" dirty="0">
                <a:latin typeface="Calibri"/>
                <a:cs typeface="Calibri"/>
              </a:rPr>
              <a:t>к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программному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обеспечению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(англ. </a:t>
            </a:r>
            <a:r>
              <a:rPr sz="2000" i="1" spc="55" dirty="0">
                <a:latin typeface="Calibri"/>
                <a:cs typeface="Calibri"/>
              </a:rPr>
              <a:t>soƒware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i="1" spc="-10" dirty="0">
                <a:latin typeface="Calibri"/>
                <a:cs typeface="Calibri"/>
              </a:rPr>
              <a:t>requirement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498475" marR="226060">
              <a:lnSpc>
                <a:spcPct val="100000"/>
              </a:lnSpc>
              <a:spcBef>
                <a:spcPts val="985"/>
              </a:spcBef>
            </a:pPr>
            <a:r>
              <a:rPr sz="2000" spc="-10" dirty="0">
                <a:latin typeface="Calibri"/>
                <a:cs typeface="Calibri"/>
              </a:rPr>
              <a:t>характеристика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ПО,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помощью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которой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конечным</a:t>
            </a:r>
            <a:r>
              <a:rPr sz="2000" spc="-10" dirty="0">
                <a:latin typeface="Calibri"/>
                <a:cs typeface="Calibri"/>
              </a:rPr>
              <a:t> пользователем </a:t>
            </a:r>
            <a:r>
              <a:rPr sz="2000" dirty="0">
                <a:latin typeface="Calibri"/>
                <a:cs typeface="Calibri"/>
              </a:rPr>
              <a:t>ПО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решается</a:t>
            </a:r>
            <a:r>
              <a:rPr sz="2000" spc="4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какая-</a:t>
            </a:r>
            <a:r>
              <a:rPr sz="2000" dirty="0">
                <a:latin typeface="Calibri"/>
                <a:cs typeface="Calibri"/>
              </a:rPr>
              <a:t>либо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задача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или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достигается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определенная цель;</a:t>
            </a:r>
            <a:endParaRPr sz="2000">
              <a:latin typeface="Calibri"/>
              <a:cs typeface="Calibri"/>
            </a:endParaRPr>
          </a:p>
          <a:p>
            <a:pPr marL="498475">
              <a:lnSpc>
                <a:spcPts val="2365"/>
              </a:lnSpc>
            </a:pPr>
            <a:r>
              <a:rPr sz="2000" spc="-10" dirty="0">
                <a:latin typeface="Calibri"/>
                <a:cs typeface="Calibri"/>
              </a:rPr>
              <a:t>характеристика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или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свойство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ПО,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определенное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контрактом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на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его</a:t>
            </a:r>
            <a:endParaRPr sz="2000">
              <a:latin typeface="Calibri"/>
              <a:cs typeface="Calibri"/>
            </a:endParaRPr>
          </a:p>
          <a:p>
            <a:pPr marL="49847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разработку</a:t>
            </a:r>
            <a:r>
              <a:rPr sz="2000" spc="3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или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другим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документом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(стандартом,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спецификацией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и</a:t>
            </a:r>
            <a:endParaRPr sz="2000">
              <a:latin typeface="Calibri"/>
              <a:cs typeface="Calibri"/>
            </a:endParaRPr>
          </a:p>
          <a:p>
            <a:pPr marL="49847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т.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п.).</a:t>
            </a:r>
            <a:endParaRPr sz="2000">
              <a:latin typeface="Calibri"/>
              <a:cs typeface="Calibri"/>
            </a:endParaRPr>
          </a:p>
          <a:p>
            <a:pPr marL="317500" marR="5080">
              <a:lnSpc>
                <a:spcPct val="100000"/>
              </a:lnSpc>
              <a:spcBef>
                <a:spcPts val="975"/>
              </a:spcBef>
            </a:pPr>
            <a:r>
              <a:rPr sz="2000" b="1" dirty="0">
                <a:latin typeface="Calibri"/>
                <a:cs typeface="Calibri"/>
              </a:rPr>
              <a:t>Цель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требований: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определение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функций,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условий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ограничений, </a:t>
            </a:r>
            <a:r>
              <a:rPr sz="2000" dirty="0">
                <a:latin typeface="Calibri"/>
                <a:cs typeface="Calibri"/>
              </a:rPr>
              <a:t>присущих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ПО;</a:t>
            </a:r>
            <a:r>
              <a:rPr sz="2000" spc="3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спецификация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данных,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технического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сопровождения</a:t>
            </a:r>
            <a:r>
              <a:rPr sz="2000" spc="-50" dirty="0">
                <a:latin typeface="Calibri"/>
                <a:cs typeface="Calibri"/>
              </a:rPr>
              <a:t> и </a:t>
            </a:r>
            <a:r>
              <a:rPr sz="2000" dirty="0">
                <a:latin typeface="Calibri"/>
                <a:cs typeface="Calibri"/>
              </a:rPr>
              <a:t>среды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исполнения.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747" y="289559"/>
            <a:ext cx="8604504" cy="6278879"/>
          </a:xfrm>
          <a:prstGeom prst="rect">
            <a:avLst/>
          </a:prstGeom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4424680"/>
            <a:chOff x="131063" y="0"/>
            <a:chExt cx="9013190" cy="44246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7084" y="405383"/>
              <a:ext cx="5905500" cy="401878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02665" y="4615637"/>
            <a:ext cx="60020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7C"/>
                </a:solidFill>
                <a:latin typeface="Arial"/>
                <a:cs typeface="Arial"/>
              </a:rPr>
              <a:t>5.</a:t>
            </a:r>
            <a:r>
              <a:rPr sz="2400" b="1" spc="-11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007C"/>
                </a:solidFill>
                <a:latin typeface="Arial"/>
                <a:cs typeface="Arial"/>
              </a:rPr>
              <a:t>ДОКУМЕНТИРОВАНИЕ</a:t>
            </a:r>
            <a:r>
              <a:rPr sz="2400" b="1" spc="-65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007C"/>
                </a:solidFill>
                <a:latin typeface="Arial"/>
                <a:cs typeface="Arial"/>
              </a:rPr>
              <a:t>ТРЕБОВАНИЙ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572" rIns="0" bIns="0" rtlCol="0">
            <a:spAutoFit/>
          </a:bodyPr>
          <a:lstStyle/>
          <a:p>
            <a:pPr marL="1702435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7C"/>
                </a:solidFill>
                <a:latin typeface="Arial"/>
                <a:cs typeface="Arial"/>
              </a:rPr>
              <a:t>5.</a:t>
            </a:r>
            <a:r>
              <a:rPr b="1" spc="-8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7C"/>
                </a:solidFill>
                <a:latin typeface="Arial"/>
                <a:cs typeface="Arial"/>
              </a:rPr>
              <a:t>ДОКУМЕНТИРОВАНИЕ</a:t>
            </a:r>
            <a:r>
              <a:rPr b="1" spc="-8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00007C"/>
                </a:solidFill>
                <a:latin typeface="Arial"/>
                <a:cs typeface="Arial"/>
              </a:rPr>
              <a:t>ТРЕБОВАНИЙ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140" y="1597533"/>
            <a:ext cx="8061325" cy="46748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Обзор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продукта</a:t>
            </a:r>
            <a:r>
              <a:rPr sz="1800" dirty="0">
                <a:latin typeface="Microsoft Sans Serif"/>
                <a:cs typeface="Microsoft Sans Serif"/>
              </a:rPr>
              <a:t>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Внешнее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описание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системы.</a:t>
            </a:r>
            <a:endParaRPr sz="1800">
              <a:latin typeface="Microsoft Sans Serif"/>
              <a:cs typeface="Microsoft Sans Serif"/>
            </a:endParaRPr>
          </a:p>
          <a:p>
            <a:pPr marL="355600" marR="1202690" indent="-343535">
              <a:lnSpc>
                <a:spcPct val="100000"/>
              </a:lnSpc>
              <a:spcBef>
                <a:spcPts val="600"/>
              </a:spcBef>
              <a:buClr>
                <a:srgbClr val="00007C"/>
              </a:buClr>
              <a:buSzPct val="75000"/>
              <a:buAutoNum type="arabicParenBoth"/>
              <a:tabLst>
                <a:tab pos="355600" algn="l"/>
              </a:tabLst>
            </a:pPr>
            <a:r>
              <a:rPr sz="1800" spc="-35" dirty="0">
                <a:latin typeface="Microsoft Sans Serif"/>
                <a:cs typeface="Microsoft Sans Serif"/>
              </a:rPr>
              <a:t>документ,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составленный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основании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пожеланий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заказчика, </a:t>
            </a:r>
            <a:r>
              <a:rPr sz="1800" spc="-10" dirty="0">
                <a:latin typeface="Microsoft Sans Serif"/>
                <a:cs typeface="Microsoft Sans Serif"/>
              </a:rPr>
              <a:t>достаточно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точно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определяющий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задачи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разработчиков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ПС</a:t>
            </a:r>
            <a:endParaRPr sz="1800">
              <a:latin typeface="Microsoft Sans Serif"/>
              <a:cs typeface="Microsoft Sans Serif"/>
            </a:endParaRPr>
          </a:p>
          <a:p>
            <a:pPr marL="419734" indent="-407034">
              <a:lnSpc>
                <a:spcPct val="100000"/>
              </a:lnSpc>
              <a:spcBef>
                <a:spcPts val="600"/>
              </a:spcBef>
              <a:buClr>
                <a:srgbClr val="00007C"/>
              </a:buClr>
              <a:buSzPct val="75000"/>
              <a:buAutoNum type="arabicParenBoth"/>
              <a:tabLst>
                <a:tab pos="419734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постановка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задачи,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решение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которой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должно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обеспечить</a:t>
            </a:r>
            <a:endParaRPr sz="18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1800" spc="-20" dirty="0">
                <a:latin typeface="Microsoft Sans Serif"/>
                <a:cs typeface="Microsoft Sans Serif"/>
              </a:rPr>
              <a:t>разрабатываемое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ПС</a:t>
            </a:r>
            <a:endParaRPr sz="1800">
              <a:latin typeface="Microsoft Sans Serif"/>
              <a:cs typeface="Microsoft Sans Serif"/>
            </a:endParaRPr>
          </a:p>
          <a:p>
            <a:pPr marL="419734" lvl="1" indent="-407034">
              <a:lnSpc>
                <a:spcPct val="100000"/>
              </a:lnSpc>
              <a:spcBef>
                <a:spcPts val="6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419734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Системные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модели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(диаграммы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прецедентов,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деятельности,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user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story)</a:t>
            </a:r>
            <a:endParaRPr sz="1800">
              <a:latin typeface="Microsoft Sans Serif"/>
              <a:cs typeface="Microsoft Sans Serif"/>
            </a:endParaRPr>
          </a:p>
          <a:p>
            <a:pPr marL="355600" marR="452120" lvl="1" indent="-343535">
              <a:lnSpc>
                <a:spcPct val="100000"/>
              </a:lnSpc>
              <a:spcBef>
                <a:spcPts val="600"/>
              </a:spcBef>
              <a:buFont typeface="Wingdings"/>
              <a:buChar char=""/>
              <a:tabLst>
                <a:tab pos="355600" algn="l"/>
                <a:tab pos="419734" algn="l"/>
              </a:tabLst>
            </a:pPr>
            <a:r>
              <a:rPr sz="1350" dirty="0">
                <a:solidFill>
                  <a:srgbClr val="00007C"/>
                </a:solidFill>
                <a:latin typeface="Times New Roman"/>
                <a:cs typeface="Times New Roman"/>
              </a:rPr>
              <a:t>	</a:t>
            </a:r>
            <a:r>
              <a:rPr sz="1800" b="1" spc="-10" dirty="0">
                <a:latin typeface="Arial"/>
                <a:cs typeface="Arial"/>
              </a:rPr>
              <a:t>Техническое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задание</a:t>
            </a:r>
            <a:r>
              <a:rPr sz="1800" dirty="0">
                <a:latin typeface="Microsoft Sans Serif"/>
                <a:cs typeface="Microsoft Sans Serif"/>
              </a:rPr>
              <a:t>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Включает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введение,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основание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для разработки,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назначение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разработки,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требования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программе, </a:t>
            </a:r>
            <a:r>
              <a:rPr sz="1800" dirty="0">
                <a:latin typeface="Microsoft Sans Serif"/>
                <a:cs typeface="Microsoft Sans Serif"/>
              </a:rPr>
              <a:t>требования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программной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документации,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технико-</a:t>
            </a:r>
            <a:r>
              <a:rPr sz="1800" spc="-10" dirty="0">
                <a:latin typeface="Microsoft Sans Serif"/>
                <a:cs typeface="Microsoft Sans Serif"/>
              </a:rPr>
              <a:t>экономические </a:t>
            </a:r>
            <a:r>
              <a:rPr sz="1800" spc="-30" dirty="0">
                <a:latin typeface="Microsoft Sans Serif"/>
                <a:cs typeface="Microsoft Sans Serif"/>
              </a:rPr>
              <a:t>показатели,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стадии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этапы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разработки,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порядок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контроля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приема</a:t>
            </a:r>
            <a:endParaRPr sz="1800">
              <a:latin typeface="Microsoft Sans Serif"/>
              <a:cs typeface="Microsoft Sans Serif"/>
            </a:endParaRPr>
          </a:p>
          <a:p>
            <a:pPr marL="419734" lvl="1" indent="-407034">
              <a:lnSpc>
                <a:spcPct val="100000"/>
              </a:lnSpc>
              <a:spcBef>
                <a:spcPts val="60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419734" algn="l"/>
              </a:tabLst>
            </a:pPr>
            <a:r>
              <a:rPr sz="1800" dirty="0">
                <a:latin typeface="Microsoft Sans Serif"/>
                <a:cs typeface="Microsoft Sans Serif"/>
              </a:rPr>
              <a:t>Частные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технические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задания</a:t>
            </a:r>
            <a:endParaRPr sz="1800">
              <a:latin typeface="Microsoft Sans Serif"/>
              <a:cs typeface="Microsoft Sans Serif"/>
            </a:endParaRPr>
          </a:p>
          <a:p>
            <a:pPr marL="355600" lvl="1" indent="-342900">
              <a:lnSpc>
                <a:spcPct val="100000"/>
              </a:lnSpc>
              <a:spcBef>
                <a:spcPts val="60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Спецификация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требований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программного</a:t>
            </a:r>
            <a:endParaRPr sz="1800">
              <a:latin typeface="Arial"/>
              <a:cs typeface="Arial"/>
            </a:endParaRPr>
          </a:p>
          <a:p>
            <a:pPr marL="355600" marR="735965" algn="just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обеспечения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(англ.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i="1" dirty="0">
                <a:latin typeface="Arial"/>
                <a:cs typeface="Arial"/>
              </a:rPr>
              <a:t>Software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Requirements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Specification</a:t>
            </a:r>
            <a:r>
              <a:rPr sz="1800" dirty="0">
                <a:latin typeface="Microsoft Sans Serif"/>
                <a:cs typeface="Microsoft Sans Serif"/>
              </a:rPr>
              <a:t>,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SRS)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685" dirty="0">
                <a:latin typeface="Microsoft Sans Serif"/>
                <a:cs typeface="Microsoft Sans Serif"/>
              </a:rPr>
              <a:t>— </a:t>
            </a:r>
            <a:r>
              <a:rPr sz="1800" spc="-20" dirty="0">
                <a:latin typeface="Microsoft Sans Serif"/>
                <a:cs typeface="Microsoft Sans Serif"/>
              </a:rPr>
              <a:t>законченное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описание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поведения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программы,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которую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требуется разработать.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2350" y="968502"/>
            <a:ext cx="2020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Документы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1.</a:t>
                      </a:r>
                      <a:r>
                        <a:rPr sz="3600" b="1" spc="-1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ЖИЗНЕННЫЙ</a:t>
                      </a:r>
                      <a:r>
                        <a:rPr sz="3600" b="1" spc="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ЦИКЛ</a:t>
                      </a:r>
                      <a:r>
                        <a:rPr sz="3600" b="1" spc="-1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ПО</a:t>
                      </a:r>
                      <a:endParaRPr sz="3600">
                        <a:latin typeface="Corbel"/>
                        <a:cs typeface="Corbel"/>
                      </a:endParaRPr>
                    </a:p>
                  </a:txBody>
                  <a:tcPr marL="0" marR="0" marT="254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566115" y="1985974"/>
            <a:ext cx="7888605" cy="350202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b="1" spc="-20" dirty="0">
                <a:solidFill>
                  <a:srgbClr val="1A315F"/>
                </a:solidFill>
                <a:latin typeface="Corbel"/>
                <a:cs typeface="Corbel"/>
              </a:rPr>
              <a:t>Модель</a:t>
            </a:r>
            <a:r>
              <a:rPr sz="2000" b="1" spc="-60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1A315F"/>
                </a:solidFill>
                <a:latin typeface="Corbel"/>
                <a:cs typeface="Corbel"/>
              </a:rPr>
              <a:t>жизненного</a:t>
            </a:r>
            <a:r>
              <a:rPr sz="2000" b="1" spc="-35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1A315F"/>
                </a:solidFill>
                <a:latin typeface="Corbel"/>
                <a:cs typeface="Corbel"/>
              </a:rPr>
              <a:t>цикла</a:t>
            </a:r>
            <a:r>
              <a:rPr sz="2000" b="1" spc="-45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–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структура,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определяющая</a:t>
            </a:r>
            <a:endParaRPr sz="2000">
              <a:latin typeface="Corbel"/>
              <a:cs typeface="Corbel"/>
            </a:endParaRPr>
          </a:p>
          <a:p>
            <a:pPr marL="12700" marR="5080">
              <a:lnSpc>
                <a:spcPct val="110000"/>
              </a:lnSpc>
              <a:spcBef>
                <a:spcPts val="5"/>
              </a:spcBef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последовательность</a:t>
            </a:r>
            <a:r>
              <a:rPr sz="20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выполнения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взаимосвязи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процессов,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действий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и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задач,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организуемых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стадии,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выполняемых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протяжении</a:t>
            </a:r>
            <a:r>
              <a:rPr sz="20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ЖЦ.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Стадии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(этапы)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жизненного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цикла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:</a:t>
            </a:r>
            <a:endParaRPr sz="20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840"/>
              </a:spcBef>
              <a:buClr>
                <a:srgbClr val="4590B8"/>
              </a:buClr>
              <a:buSzPct val="90000"/>
              <a:buChar char="-"/>
              <a:tabLst>
                <a:tab pos="31686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формирование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основе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анализа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предметной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области</a:t>
            </a:r>
            <a:endParaRPr sz="20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840"/>
              </a:spcBef>
              <a:buClr>
                <a:srgbClr val="4590B8"/>
              </a:buClr>
              <a:buSzPct val="90000"/>
              <a:buChar char="-"/>
              <a:tabLst>
                <a:tab pos="316865" algn="l"/>
              </a:tabLst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проектирование</a:t>
            </a:r>
            <a:endParaRPr sz="2000">
              <a:latin typeface="Corbel"/>
              <a:cs typeface="Corbel"/>
            </a:endParaRPr>
          </a:p>
          <a:p>
            <a:pPr marL="367665" indent="-354965">
              <a:lnSpc>
                <a:spcPct val="100000"/>
              </a:lnSpc>
              <a:spcBef>
                <a:spcPts val="840"/>
              </a:spcBef>
              <a:buClr>
                <a:srgbClr val="4590B8"/>
              </a:buClr>
              <a:buSzPct val="90000"/>
              <a:buChar char="-"/>
              <a:tabLst>
                <a:tab pos="367665" algn="l"/>
              </a:tabLst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реализация</a:t>
            </a:r>
            <a:endParaRPr sz="2000">
              <a:latin typeface="Corbel"/>
              <a:cs typeface="Corbel"/>
            </a:endParaRPr>
          </a:p>
          <a:p>
            <a:pPr marL="367665" indent="-354965">
              <a:lnSpc>
                <a:spcPct val="100000"/>
              </a:lnSpc>
              <a:spcBef>
                <a:spcPts val="844"/>
              </a:spcBef>
              <a:buClr>
                <a:srgbClr val="4590B8"/>
              </a:buClr>
              <a:buSzPct val="90000"/>
              <a:buChar char="-"/>
              <a:tabLst>
                <a:tab pos="36766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внедрение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(ввод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системы</a:t>
            </a:r>
            <a:r>
              <a:rPr sz="20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 эксплуатацию)</a:t>
            </a:r>
            <a:endParaRPr sz="2000">
              <a:latin typeface="Corbel"/>
              <a:cs typeface="Corbel"/>
            </a:endParaRPr>
          </a:p>
          <a:p>
            <a:pPr marL="367665" indent="-354965">
              <a:lnSpc>
                <a:spcPct val="100000"/>
              </a:lnSpc>
              <a:spcBef>
                <a:spcPts val="840"/>
              </a:spcBef>
              <a:buClr>
                <a:srgbClr val="4590B8"/>
              </a:buClr>
              <a:buSzPct val="90000"/>
              <a:buChar char="-"/>
              <a:tabLst>
                <a:tab pos="367665" algn="l"/>
              </a:tabLst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эксплуатация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(сопровождение</a:t>
            </a:r>
            <a:r>
              <a:rPr sz="2000" spc="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проекта).</a:t>
            </a:r>
            <a:endParaRPr sz="20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764" y="1026617"/>
            <a:ext cx="7995284" cy="40405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7160" algn="ctr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Стандарты</a:t>
            </a:r>
            <a:endParaRPr sz="3200">
              <a:latin typeface="Arial"/>
              <a:cs typeface="Arial"/>
            </a:endParaRPr>
          </a:p>
          <a:p>
            <a:pPr marL="355600" marR="666750" indent="-343535">
              <a:lnSpc>
                <a:spcPct val="100000"/>
              </a:lnSpc>
              <a:spcBef>
                <a:spcPts val="268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ГОСТ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34.602-</a:t>
            </a:r>
            <a:r>
              <a:rPr sz="2000" dirty="0">
                <a:latin typeface="Microsoft Sans Serif"/>
                <a:cs typeface="Microsoft Sans Serif"/>
              </a:rPr>
              <a:t>89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Информационная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технология.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Комплекс стандартов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25" dirty="0">
                <a:latin typeface="Microsoft Sans Serif"/>
                <a:cs typeface="Microsoft Sans Serif"/>
              </a:rPr>
              <a:t> автоматизированные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Техническое </a:t>
            </a:r>
            <a:r>
              <a:rPr sz="2000" dirty="0">
                <a:latin typeface="Microsoft Sans Serif"/>
                <a:cs typeface="Microsoft Sans Serif"/>
              </a:rPr>
              <a:t>задание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создание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автоматизированной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системы.</a:t>
            </a:r>
            <a:endParaRPr sz="2000">
              <a:latin typeface="Microsoft Sans Serif"/>
              <a:cs typeface="Microsoft Sans Serif"/>
            </a:endParaRPr>
          </a:p>
          <a:p>
            <a:pPr marL="355600" marR="13970" indent="-343535">
              <a:lnSpc>
                <a:spcPct val="100000"/>
              </a:lnSpc>
              <a:spcBef>
                <a:spcPts val="600"/>
              </a:spcBef>
              <a:buFont typeface="Wingdings"/>
              <a:buChar char=""/>
              <a:tabLst>
                <a:tab pos="355600" algn="l"/>
                <a:tab pos="425450" algn="l"/>
              </a:tabLst>
            </a:pPr>
            <a:r>
              <a:rPr sz="1500" dirty="0">
                <a:solidFill>
                  <a:srgbClr val="00007C"/>
                </a:solidFill>
                <a:latin typeface="Times New Roman"/>
                <a:cs typeface="Times New Roman"/>
              </a:rPr>
              <a:t>	</a:t>
            </a:r>
            <a:r>
              <a:rPr sz="2000" spc="-180" dirty="0">
                <a:latin typeface="Microsoft Sans Serif"/>
                <a:cs typeface="Microsoft Sans Serif"/>
              </a:rPr>
              <a:t>РД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50-</a:t>
            </a:r>
            <a:r>
              <a:rPr sz="2000" dirty="0">
                <a:latin typeface="Microsoft Sans Serif"/>
                <a:cs typeface="Microsoft Sans Serif"/>
              </a:rPr>
              <a:t>34.698-90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Методические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указания.</a:t>
            </a:r>
            <a:r>
              <a:rPr sz="2000" spc="-10" dirty="0">
                <a:latin typeface="Microsoft Sans Serif"/>
                <a:cs typeface="Microsoft Sans Serif"/>
              </a:rPr>
              <a:t> Информационная технология.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Комплекс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стандартов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руководящих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документов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на автоматизированные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системы.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Автоматизированные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системы. </a:t>
            </a:r>
            <a:r>
              <a:rPr sz="2000" spc="-20" dirty="0">
                <a:latin typeface="Microsoft Sans Serif"/>
                <a:cs typeface="Microsoft Sans Serif"/>
              </a:rPr>
              <a:t>Требования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содержанию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документов.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  <a:buFont typeface="Wingdings"/>
              <a:buChar char=""/>
              <a:tabLst>
                <a:tab pos="355600" algn="l"/>
                <a:tab pos="425450" algn="l"/>
              </a:tabLst>
            </a:pPr>
            <a:r>
              <a:rPr sz="1500" dirty="0">
                <a:solidFill>
                  <a:srgbClr val="00007C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latin typeface="Microsoft Sans Serif"/>
                <a:cs typeface="Microsoft Sans Serif"/>
              </a:rPr>
              <a:t>Стандарт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IEEE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830-</a:t>
            </a:r>
            <a:r>
              <a:rPr sz="2000" dirty="0">
                <a:latin typeface="Microsoft Sans Serif"/>
                <a:cs typeface="Microsoft Sans Serif"/>
              </a:rPr>
              <a:t>1998.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Методика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составления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спецификаций требований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программному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обеспечению(заменен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стандартом </a:t>
            </a:r>
            <a:r>
              <a:rPr sz="2000" dirty="0">
                <a:latin typeface="Microsoft Sans Serif"/>
                <a:cs typeface="Microsoft Sans Serif"/>
              </a:rPr>
              <a:t>ISO/IEC/IEEE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29148:2011).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572" rIns="0" bIns="0" rtlCol="0">
            <a:spAutoFit/>
          </a:bodyPr>
          <a:lstStyle/>
          <a:p>
            <a:pPr marL="1702435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7C"/>
                </a:solidFill>
                <a:latin typeface="Arial"/>
                <a:cs typeface="Arial"/>
              </a:rPr>
              <a:t>5.</a:t>
            </a:r>
            <a:r>
              <a:rPr b="1" spc="-8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7C"/>
                </a:solidFill>
                <a:latin typeface="Arial"/>
                <a:cs typeface="Arial"/>
              </a:rPr>
              <a:t>ДОКУМЕНТИРОВАНИЕ</a:t>
            </a:r>
            <a:r>
              <a:rPr b="1" spc="-8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00007C"/>
                </a:solidFill>
                <a:latin typeface="Arial"/>
                <a:cs typeface="Arial"/>
              </a:rPr>
              <a:t>ТРЕБОВАНИЙ</a:t>
            </a:r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110" y="1324041"/>
            <a:ext cx="7658831" cy="39821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572" rIns="0" bIns="0" rtlCol="0">
            <a:spAutoFit/>
          </a:bodyPr>
          <a:lstStyle/>
          <a:p>
            <a:pPr marL="1702435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7C"/>
                </a:solidFill>
                <a:latin typeface="Arial"/>
                <a:cs typeface="Arial"/>
              </a:rPr>
              <a:t>5.</a:t>
            </a:r>
            <a:r>
              <a:rPr b="1" spc="-8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7C"/>
                </a:solidFill>
                <a:latin typeface="Arial"/>
                <a:cs typeface="Arial"/>
              </a:rPr>
              <a:t>ДОКУМЕНТИРОВАНИЕ</a:t>
            </a:r>
            <a:r>
              <a:rPr b="1" spc="-8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00007C"/>
                </a:solidFill>
                <a:latin typeface="Arial"/>
                <a:cs typeface="Arial"/>
              </a:rPr>
              <a:t>ТРЕБОВАНИЙ</a:t>
            </a:r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755" y="908303"/>
            <a:ext cx="5943600" cy="52760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572" rIns="0" bIns="0" rtlCol="0">
            <a:spAutoFit/>
          </a:bodyPr>
          <a:lstStyle/>
          <a:p>
            <a:pPr marL="1702435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7C"/>
                </a:solidFill>
                <a:latin typeface="Arial"/>
                <a:cs typeface="Arial"/>
              </a:rPr>
              <a:t>5.</a:t>
            </a:r>
            <a:r>
              <a:rPr b="1" spc="-8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7C"/>
                </a:solidFill>
                <a:latin typeface="Arial"/>
                <a:cs typeface="Arial"/>
              </a:rPr>
              <a:t>ДОКУМЕНТИРОВАНИЕ</a:t>
            </a:r>
            <a:r>
              <a:rPr b="1" spc="-8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00007C"/>
                </a:solidFill>
                <a:latin typeface="Arial"/>
                <a:cs typeface="Arial"/>
              </a:rPr>
              <a:t>ТРЕБОВАНИЙ</a:t>
            </a:r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764" y="1854835"/>
            <a:ext cx="8034020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4935" indent="-343535">
              <a:lnSpc>
                <a:spcPct val="100000"/>
              </a:lnSpc>
              <a:spcBef>
                <a:spcPts val="10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Наличие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четкого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набора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требований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гарантирует,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команда </a:t>
            </a:r>
            <a:r>
              <a:rPr sz="2000" spc="-25" dirty="0">
                <a:latin typeface="Microsoft Sans Serif"/>
                <a:cs typeface="Microsoft Sans Serif"/>
              </a:rPr>
              <a:t>разработчиков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создаст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программное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обеспечение,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отвечающее потребностям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клиента.</a:t>
            </a:r>
            <a:endParaRPr sz="2000">
              <a:latin typeface="Microsoft Sans Serif"/>
              <a:cs typeface="Microsoft Sans Serif"/>
            </a:endParaRPr>
          </a:p>
          <a:p>
            <a:pPr marL="355600" marR="864235" indent="-343535">
              <a:lnSpc>
                <a:spcPct val="100000"/>
              </a:lnSpc>
              <a:spcBef>
                <a:spcPts val="48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SRS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поможет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оценить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стоимость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работ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охватить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объем </a:t>
            </a:r>
            <a:r>
              <a:rPr sz="2000" spc="-10" dirty="0">
                <a:latin typeface="Microsoft Sans Serif"/>
                <a:cs typeface="Microsoft Sans Serif"/>
              </a:rPr>
              <a:t>проекта.</a:t>
            </a:r>
            <a:endParaRPr sz="2000">
              <a:latin typeface="Microsoft Sans Serif"/>
              <a:cs typeface="Microsoft Sans Serif"/>
            </a:endParaRPr>
          </a:p>
          <a:p>
            <a:pPr marL="355600" marR="275590" indent="-343535">
              <a:lnSpc>
                <a:spcPct val="100000"/>
              </a:lnSpc>
              <a:spcBef>
                <a:spcPts val="48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spc="-55" dirty="0">
                <a:latin typeface="Microsoft Sans Serif"/>
                <a:cs typeface="Microsoft Sans Serif"/>
              </a:rPr>
              <a:t>Дает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программистам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представление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технологическом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стеке, который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понадобится,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помогает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планировать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работу.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Дизайнеры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получают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представление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проекте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через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документы </a:t>
            </a:r>
            <a:r>
              <a:rPr sz="2000" dirty="0">
                <a:latin typeface="Microsoft Sans Serif"/>
                <a:cs typeface="Microsoft Sans Serif"/>
              </a:rPr>
              <a:t>SRS,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чтобы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они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могли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адаптировать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дизайн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варианту использования.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Тестировщики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получают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рекомендации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созданию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тестовых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случаев,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соответствующих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потребностям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бизнеса.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4357" y="996137"/>
            <a:ext cx="34163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Преимущества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63876" y="226821"/>
            <a:ext cx="50145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007C"/>
                </a:solidFill>
                <a:latin typeface="Arial"/>
                <a:cs typeface="Arial"/>
              </a:rPr>
              <a:t>5.</a:t>
            </a:r>
            <a:r>
              <a:rPr sz="2000" b="1" spc="-8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7C"/>
                </a:solidFill>
                <a:latin typeface="Arial"/>
                <a:cs typeface="Arial"/>
              </a:rPr>
              <a:t>ДОКУМЕНТИРОВАНИЕ</a:t>
            </a:r>
            <a:r>
              <a:rPr sz="2000" b="1" spc="-8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007C"/>
                </a:solidFill>
                <a:latin typeface="Arial"/>
                <a:cs typeface="Arial"/>
              </a:rPr>
              <a:t>ТРЕБОВАНИЙ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6765290"/>
            <a:chOff x="131063" y="0"/>
            <a:chExt cx="9013190" cy="67652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17348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117348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3963" y="388618"/>
              <a:ext cx="8196580" cy="6376670"/>
            </a:xfrm>
            <a:custGeom>
              <a:avLst/>
              <a:gdLst/>
              <a:ahLst/>
              <a:cxnLst/>
              <a:rect l="l" t="t" r="r" b="b"/>
              <a:pathLst>
                <a:path w="8196580" h="6376670">
                  <a:moveTo>
                    <a:pt x="8196072" y="0"/>
                  </a:moveTo>
                  <a:lnTo>
                    <a:pt x="0" y="0"/>
                  </a:lnTo>
                  <a:lnTo>
                    <a:pt x="0" y="6376416"/>
                  </a:lnTo>
                  <a:lnTo>
                    <a:pt x="8196072" y="6376416"/>
                  </a:lnTo>
                  <a:lnTo>
                    <a:pt x="8196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3618" y="437769"/>
            <a:ext cx="8031480" cy="5953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025" indent="-191135">
              <a:lnSpc>
                <a:spcPts val="2335"/>
              </a:lnSpc>
              <a:spcBef>
                <a:spcPts val="90"/>
              </a:spcBef>
              <a:buSzPct val="94871"/>
              <a:buAutoNum type="arabicPeriod"/>
              <a:tabLst>
                <a:tab pos="200025" algn="l"/>
              </a:tabLst>
            </a:pPr>
            <a:r>
              <a:rPr sz="1950" i="1" spc="-10" dirty="0">
                <a:solidFill>
                  <a:srgbClr val="990033"/>
                </a:solidFill>
                <a:latin typeface="Calibri"/>
                <a:cs typeface="Calibri"/>
              </a:rPr>
              <a:t>Введение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  <a:spcBef>
                <a:spcPts val="5"/>
              </a:spcBef>
            </a:pPr>
            <a:r>
              <a:rPr sz="1950" spc="-10" dirty="0">
                <a:latin typeface="Calibri"/>
                <a:cs typeface="Calibri"/>
              </a:rPr>
              <a:t>Введение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представляет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собой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обзор,</a:t>
            </a:r>
            <a:r>
              <a:rPr sz="1950" spc="-10" dirty="0">
                <a:latin typeface="Calibri"/>
                <a:cs typeface="Calibri"/>
              </a:rPr>
              <a:t> помогающий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читателям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разобраться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1950" dirty="0">
                <a:latin typeface="Calibri"/>
                <a:cs typeface="Calibri"/>
              </a:rPr>
              <a:t>в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структуре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принципе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использования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спецификации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требований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ПО.</a:t>
            </a:r>
            <a:endParaRPr sz="1950">
              <a:latin typeface="Calibri"/>
              <a:cs typeface="Calibri"/>
            </a:endParaRPr>
          </a:p>
          <a:p>
            <a:pPr marL="925194" lvl="1" indent="-912494">
              <a:lnSpc>
                <a:spcPts val="2330"/>
              </a:lnSpc>
              <a:buFont typeface="Calibri"/>
              <a:buAutoNum type="arabicPeriod"/>
              <a:tabLst>
                <a:tab pos="925194" algn="l"/>
              </a:tabLst>
            </a:pP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Назначение</a:t>
            </a:r>
            <a:endParaRPr sz="1950">
              <a:latin typeface="Calibri"/>
              <a:cs typeface="Calibri"/>
            </a:endParaRPr>
          </a:p>
          <a:p>
            <a:pPr marL="12700" marR="165100">
              <a:lnSpc>
                <a:spcPts val="2340"/>
              </a:lnSpc>
              <a:spcBef>
                <a:spcPts val="70"/>
              </a:spcBef>
            </a:pPr>
            <a:r>
              <a:rPr sz="1950" spc="-20" dirty="0">
                <a:latin typeface="Calibri"/>
                <a:cs typeface="Calibri"/>
              </a:rPr>
              <a:t>Определите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продукт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приложение,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требования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которого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указаны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50" dirty="0">
                <a:latin typeface="Calibri"/>
                <a:cs typeface="Calibri"/>
              </a:rPr>
              <a:t>в </a:t>
            </a:r>
            <a:r>
              <a:rPr sz="1950" dirty="0">
                <a:latin typeface="Calibri"/>
                <a:cs typeface="Calibri"/>
              </a:rPr>
              <a:t>этом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документе,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том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числе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редакцию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номер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выпуска.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Если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эта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250"/>
              </a:lnSpc>
            </a:pPr>
            <a:r>
              <a:rPr sz="1950" spc="-10" dirty="0">
                <a:latin typeface="Calibri"/>
                <a:cs typeface="Calibri"/>
              </a:rPr>
              <a:t>спецификация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требований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относится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только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части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системы,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1950" spc="-20" dirty="0">
                <a:latin typeface="Calibri"/>
                <a:cs typeface="Calibri"/>
              </a:rPr>
              <a:t>идентифицируйте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эту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часть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подсистему.</a:t>
            </a:r>
            <a:endParaRPr sz="1950">
              <a:latin typeface="Calibri"/>
              <a:cs typeface="Calibri"/>
            </a:endParaRPr>
          </a:p>
          <a:p>
            <a:pPr marL="925194" lvl="1" indent="-912494">
              <a:lnSpc>
                <a:spcPts val="2330"/>
              </a:lnSpc>
              <a:buFont typeface="Calibri"/>
              <a:buAutoNum type="arabicPeriod" startAt="2"/>
              <a:tabLst>
                <a:tab pos="925194" algn="l"/>
              </a:tabLst>
            </a:pP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Соглашения,</a:t>
            </a:r>
            <a:r>
              <a:rPr sz="1950" b="1" i="1" spc="-3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принятые</a:t>
            </a:r>
            <a:r>
              <a:rPr sz="1950" b="1" i="1" spc="-5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в</a:t>
            </a:r>
            <a:r>
              <a:rPr sz="1950" b="1" i="1" spc="-2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документах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1950" spc="-10" dirty="0">
                <a:latin typeface="Calibri"/>
                <a:cs typeface="Calibri"/>
              </a:rPr>
              <a:t>Опишите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все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стандарты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типографические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стандарты,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включая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стили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  <a:spcBef>
                <a:spcPts val="5"/>
              </a:spcBef>
            </a:pPr>
            <a:r>
              <a:rPr sz="1950" spc="-10" dirty="0">
                <a:latin typeface="Calibri"/>
                <a:cs typeface="Calibri"/>
              </a:rPr>
              <a:t>текста,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особенности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выделения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замечания.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Например,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укажите,</a:t>
            </a:r>
            <a:endParaRPr sz="1950">
              <a:latin typeface="Calibri"/>
              <a:cs typeface="Calibri"/>
            </a:endParaRPr>
          </a:p>
          <a:p>
            <a:pPr marL="12700" marR="424815">
              <a:lnSpc>
                <a:spcPct val="99800"/>
              </a:lnSpc>
            </a:pPr>
            <a:r>
              <a:rPr sz="1950" spc="-10" dirty="0">
                <a:latin typeface="Calibri"/>
                <a:cs typeface="Calibri"/>
              </a:rPr>
              <a:t>унаследован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ли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приоритет,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указанный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требований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высшего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уровня, </a:t>
            </a:r>
            <a:r>
              <a:rPr sz="1950" dirty="0">
                <a:latin typeface="Calibri"/>
                <a:cs typeface="Calibri"/>
              </a:rPr>
              <a:t>всеми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их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детализированными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требованиями,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каждое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положение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50" dirty="0">
                <a:latin typeface="Calibri"/>
                <a:cs typeface="Calibri"/>
              </a:rPr>
              <a:t>о </a:t>
            </a:r>
            <a:r>
              <a:rPr sz="1950" spc="-10" dirty="0">
                <a:latin typeface="Calibri"/>
                <a:cs typeface="Calibri"/>
              </a:rPr>
              <a:t>функциональных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требованиях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должно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обладать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собственным приоритетом.</a:t>
            </a:r>
            <a:endParaRPr sz="1950">
              <a:latin typeface="Calibri"/>
              <a:cs typeface="Calibri"/>
            </a:endParaRPr>
          </a:p>
          <a:p>
            <a:pPr marL="925194" lvl="1" indent="-912494">
              <a:lnSpc>
                <a:spcPts val="2325"/>
              </a:lnSpc>
              <a:buFont typeface="Calibri"/>
              <a:buAutoNum type="arabicPeriod" startAt="3"/>
              <a:tabLst>
                <a:tab pos="925194" algn="l"/>
              </a:tabLst>
            </a:pP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Предполагаемая</a:t>
            </a:r>
            <a:r>
              <a:rPr sz="1950" b="1" i="1" spc="-6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аудитория</a:t>
            </a:r>
            <a:r>
              <a:rPr sz="1950" b="1" i="1" spc="-2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и</a:t>
            </a:r>
            <a:r>
              <a:rPr sz="1950" b="1" i="1" spc="-1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20" dirty="0">
                <a:solidFill>
                  <a:srgbClr val="990033"/>
                </a:solidFill>
                <a:latin typeface="Calibri"/>
                <a:cs typeface="Calibri"/>
              </a:rPr>
              <a:t>рекомендации</a:t>
            </a:r>
            <a:r>
              <a:rPr sz="1950" b="1" i="1" spc="-6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по</a:t>
            </a:r>
            <a:r>
              <a:rPr sz="1950" b="1" i="1" spc="-1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чтению</a:t>
            </a:r>
            <a:endParaRPr sz="1950">
              <a:latin typeface="Calibri"/>
              <a:cs typeface="Calibri"/>
            </a:endParaRPr>
          </a:p>
          <a:p>
            <a:pPr marL="12700" marR="5080">
              <a:lnSpc>
                <a:spcPts val="2340"/>
              </a:lnSpc>
              <a:spcBef>
                <a:spcPts val="70"/>
              </a:spcBef>
            </a:pPr>
            <a:r>
              <a:rPr sz="1950" spc="-10" dirty="0">
                <a:latin typeface="Calibri"/>
                <a:cs typeface="Calibri"/>
              </a:rPr>
              <a:t>Перечислите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пользователей,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которых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предназначена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эта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спецификация требований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ПО.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Опишите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содержание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документа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его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структуру.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250"/>
              </a:lnSpc>
            </a:pPr>
            <a:r>
              <a:rPr sz="1950" spc="-20" dirty="0">
                <a:latin typeface="Calibri"/>
                <a:cs typeface="Calibri"/>
              </a:rPr>
              <a:t>Порекомендуйте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наиболее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30" dirty="0">
                <a:latin typeface="Calibri"/>
                <a:cs typeface="Calibri"/>
              </a:rPr>
              <a:t>подходящую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каждого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класса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читателей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50" spc="-20" dirty="0">
                <a:latin typeface="Calibri"/>
                <a:cs typeface="Calibri"/>
              </a:rPr>
              <a:t>последовательность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чтения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документа.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3514" y="460375"/>
            <a:ext cx="8179434" cy="3579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24560" lvl="1" indent="-911860" algn="just">
              <a:lnSpc>
                <a:spcPts val="2330"/>
              </a:lnSpc>
              <a:spcBef>
                <a:spcPts val="90"/>
              </a:spcBef>
              <a:buFont typeface="Arial"/>
              <a:buAutoNum type="arabicPeriod" startAt="4"/>
              <a:tabLst>
                <a:tab pos="924560" algn="l"/>
              </a:tabLst>
            </a:pPr>
            <a:r>
              <a:rPr sz="1950" b="1" i="1" spc="-20" dirty="0">
                <a:solidFill>
                  <a:srgbClr val="990033"/>
                </a:solidFill>
                <a:latin typeface="Calibri"/>
                <a:cs typeface="Calibri"/>
              </a:rPr>
              <a:t>Границы</a:t>
            </a:r>
            <a:r>
              <a:rPr sz="1950" b="1" i="1" spc="-4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проекта</a:t>
            </a:r>
            <a:endParaRPr sz="1950">
              <a:latin typeface="Calibri"/>
              <a:cs typeface="Calibri"/>
            </a:endParaRPr>
          </a:p>
          <a:p>
            <a:pPr marL="12700" algn="just">
              <a:lnSpc>
                <a:spcPts val="2330"/>
              </a:lnSpc>
              <a:spcBef>
                <a:spcPts val="5"/>
              </a:spcBef>
            </a:pPr>
            <a:r>
              <a:rPr sz="1950" dirty="0">
                <a:latin typeface="Calibri"/>
                <a:cs typeface="Calibri"/>
              </a:rPr>
              <a:t>Кратко</a:t>
            </a:r>
            <a:r>
              <a:rPr sz="1950" spc="4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опишите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5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4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его</a:t>
            </a:r>
            <a:r>
              <a:rPr sz="1950" spc="5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назначение.</a:t>
            </a:r>
            <a:r>
              <a:rPr sz="1950" spc="4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Покажите,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как</a:t>
            </a:r>
            <a:r>
              <a:rPr sz="1950" spc="5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связан</a:t>
            </a:r>
            <a:r>
              <a:rPr sz="1950" spc="5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продукт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spc="-50" dirty="0">
                <a:latin typeface="Calibri"/>
                <a:cs typeface="Calibri"/>
              </a:rPr>
              <a:t>с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5"/>
              </a:spcBef>
            </a:pPr>
            <a:r>
              <a:rPr sz="1950" dirty="0">
                <a:latin typeface="Calibri"/>
                <a:cs typeface="Calibri"/>
              </a:rPr>
              <a:t>пользователями</a:t>
            </a:r>
            <a:r>
              <a:rPr sz="1950" spc="2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корпоративными</a:t>
            </a:r>
            <a:r>
              <a:rPr sz="1950" spc="2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целями,</a:t>
            </a:r>
            <a:r>
              <a:rPr sz="1950" spc="229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а</a:t>
            </a:r>
            <a:r>
              <a:rPr sz="1950" spc="229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также</a:t>
            </a:r>
            <a:r>
              <a:rPr sz="1950" spc="2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</a:t>
            </a:r>
            <a:r>
              <a:rPr sz="1950" spc="229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бизнес-</a:t>
            </a:r>
            <a:r>
              <a:rPr sz="1950" dirty="0">
                <a:latin typeface="Calibri"/>
                <a:cs typeface="Calibri"/>
              </a:rPr>
              <a:t>целями</a:t>
            </a:r>
            <a:r>
              <a:rPr sz="1950" spc="240" dirty="0">
                <a:latin typeface="Calibri"/>
                <a:cs typeface="Calibri"/>
              </a:rPr>
              <a:t> </a:t>
            </a:r>
            <a:r>
              <a:rPr sz="1950" spc="-50" dirty="0">
                <a:latin typeface="Calibri"/>
                <a:cs typeface="Calibri"/>
              </a:rPr>
              <a:t>и </a:t>
            </a:r>
            <a:r>
              <a:rPr sz="1950" dirty="0">
                <a:latin typeface="Calibri"/>
                <a:cs typeface="Calibri"/>
              </a:rPr>
              <a:t>стратегиями.</a:t>
            </a:r>
            <a:r>
              <a:rPr sz="1950" spc="9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Если</a:t>
            </a:r>
            <a:r>
              <a:rPr sz="1950" spc="1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имеется</a:t>
            </a:r>
            <a:r>
              <a:rPr sz="1950" spc="10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отдельный</a:t>
            </a:r>
            <a:r>
              <a:rPr sz="1950" spc="10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документ</a:t>
            </a:r>
            <a:r>
              <a:rPr sz="1950" spc="1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об</a:t>
            </a:r>
            <a:r>
              <a:rPr sz="1950" spc="10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образе</a:t>
            </a:r>
            <a:r>
              <a:rPr sz="1950" spc="10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105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границах </a:t>
            </a:r>
            <a:r>
              <a:rPr sz="1950" dirty="0">
                <a:latin typeface="Calibri"/>
                <a:cs typeface="Calibri"/>
              </a:rPr>
              <a:t>проекта,</a:t>
            </a:r>
            <a:r>
              <a:rPr sz="1950" spc="1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не</a:t>
            </a:r>
            <a:r>
              <a:rPr sz="1950" spc="1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повторяйте</a:t>
            </a:r>
            <a:r>
              <a:rPr sz="1950" spc="1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его</a:t>
            </a:r>
            <a:r>
              <a:rPr sz="1950" spc="1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содержимое,</a:t>
            </a:r>
            <a:r>
              <a:rPr sz="1950" spc="1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а</a:t>
            </a:r>
            <a:r>
              <a:rPr sz="1950" spc="1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просто</a:t>
            </a:r>
            <a:r>
              <a:rPr sz="1950" spc="1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сошлитесь</a:t>
            </a:r>
            <a:r>
              <a:rPr sz="1950" spc="1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</a:t>
            </a:r>
            <a:r>
              <a:rPr sz="1950" spc="1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него.</a:t>
            </a:r>
            <a:r>
              <a:rPr sz="1950" spc="14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Если </a:t>
            </a:r>
            <a:r>
              <a:rPr sz="1950" dirty="0">
                <a:latin typeface="Calibri"/>
                <a:cs typeface="Calibri"/>
              </a:rPr>
              <a:t>спецификацию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требований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предполагается </a:t>
            </a:r>
            <a:r>
              <a:rPr sz="1950" dirty="0">
                <a:latin typeface="Calibri"/>
                <a:cs typeface="Calibri"/>
              </a:rPr>
              <a:t>разрабатывать</a:t>
            </a:r>
            <a:r>
              <a:rPr sz="1950" spc="-10" dirty="0">
                <a:latin typeface="Calibri"/>
                <a:cs typeface="Calibri"/>
              </a:rPr>
              <a:t> постепенно, </a:t>
            </a:r>
            <a:r>
              <a:rPr sz="1950" dirty="0">
                <a:latin typeface="Calibri"/>
                <a:cs typeface="Calibri"/>
              </a:rPr>
              <a:t>она</a:t>
            </a:r>
            <a:r>
              <a:rPr sz="1950" spc="13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должна</a:t>
            </a:r>
            <a:r>
              <a:rPr sz="1950" spc="12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содержать</a:t>
            </a:r>
            <a:r>
              <a:rPr sz="1950" spc="12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собственное</a:t>
            </a:r>
            <a:r>
              <a:rPr sz="1950" spc="12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положение</a:t>
            </a:r>
            <a:r>
              <a:rPr sz="1950" spc="13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об</a:t>
            </a:r>
            <a:r>
              <a:rPr sz="1950" spc="114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образе</a:t>
            </a:r>
            <a:r>
              <a:rPr sz="1950" spc="12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130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границах продукта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качестве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подраздела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долгосрочного </a:t>
            </a:r>
            <a:r>
              <a:rPr sz="1950" spc="-10" dirty="0">
                <a:latin typeface="Calibri"/>
                <a:cs typeface="Calibri"/>
              </a:rPr>
              <a:t>стратегического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образа.</a:t>
            </a:r>
            <a:endParaRPr sz="1950">
              <a:latin typeface="Calibri"/>
              <a:cs typeface="Calibri"/>
            </a:endParaRPr>
          </a:p>
          <a:p>
            <a:pPr marL="925830" lvl="1" indent="-913130" algn="just">
              <a:lnSpc>
                <a:spcPts val="2325"/>
              </a:lnSpc>
              <a:buFont typeface="Calibri"/>
              <a:buAutoNum type="arabicPeriod" startAt="5"/>
              <a:tabLst>
                <a:tab pos="925830" algn="l"/>
              </a:tabLst>
            </a:pP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Ссылки</a:t>
            </a:r>
            <a:endParaRPr sz="1950">
              <a:latin typeface="Calibri"/>
              <a:cs typeface="Calibri"/>
            </a:endParaRPr>
          </a:p>
          <a:p>
            <a:pPr marL="12700" marR="5715" algn="just">
              <a:lnSpc>
                <a:spcPct val="99700"/>
              </a:lnSpc>
            </a:pPr>
            <a:r>
              <a:rPr sz="1950" dirty="0">
                <a:latin typeface="Calibri"/>
                <a:cs typeface="Calibri"/>
              </a:rPr>
              <a:t>Перечислите</a:t>
            </a:r>
            <a:r>
              <a:rPr sz="1950" spc="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все</a:t>
            </a:r>
            <a:r>
              <a:rPr sz="1950" spc="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документы</a:t>
            </a:r>
            <a:r>
              <a:rPr sz="1950" spc="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другие</a:t>
            </a:r>
            <a:r>
              <a:rPr sz="1950" spc="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ресурсы,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</a:t>
            </a:r>
            <a:r>
              <a:rPr sz="1950" spc="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которые</a:t>
            </a:r>
            <a:r>
              <a:rPr sz="1950" spc="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вы</a:t>
            </a:r>
            <a:r>
              <a:rPr sz="1950" spc="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ссылаетесь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4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этой</a:t>
            </a:r>
            <a:r>
              <a:rPr sz="1950" spc="4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спецификации,</a:t>
            </a:r>
            <a:r>
              <a:rPr sz="1950" spc="4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4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том</a:t>
            </a:r>
            <a:r>
              <a:rPr sz="1950" spc="484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числе</a:t>
            </a:r>
            <a:r>
              <a:rPr sz="1950" spc="4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гиперссылки</a:t>
            </a:r>
            <a:r>
              <a:rPr sz="1950" spc="484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</a:t>
            </a:r>
            <a:r>
              <a:rPr sz="1950" spc="4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них.</a:t>
            </a:r>
            <a:r>
              <a:rPr sz="1950" spc="4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Это</a:t>
            </a:r>
            <a:r>
              <a:rPr sz="1950" spc="4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могут</a:t>
            </a:r>
            <a:r>
              <a:rPr sz="1950" spc="484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быть </a:t>
            </a:r>
            <a:r>
              <a:rPr sz="1950" dirty="0">
                <a:latin typeface="Calibri"/>
                <a:cs typeface="Calibri"/>
              </a:rPr>
              <a:t>руководства</a:t>
            </a:r>
            <a:r>
              <a:rPr sz="1950" spc="245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245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стилям</a:t>
            </a:r>
            <a:r>
              <a:rPr sz="1950" spc="254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пользовательского</a:t>
            </a:r>
            <a:r>
              <a:rPr sz="1950" spc="245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интерфейса,</a:t>
            </a:r>
            <a:r>
              <a:rPr sz="1950" spc="245" dirty="0">
                <a:latin typeface="Calibri"/>
                <a:cs typeface="Calibri"/>
              </a:rPr>
              <a:t>   </a:t>
            </a:r>
            <a:r>
              <a:rPr sz="1950" spc="-10" dirty="0">
                <a:latin typeface="Calibri"/>
                <a:cs typeface="Calibri"/>
              </a:rPr>
              <a:t>контракты,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514" y="4014673"/>
            <a:ext cx="4721225" cy="618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95"/>
              </a:spcBef>
              <a:tabLst>
                <a:tab pos="1402715" algn="l"/>
                <a:tab pos="3173730" algn="l"/>
                <a:tab pos="3521075" algn="l"/>
              </a:tabLst>
            </a:pPr>
            <a:r>
              <a:rPr sz="1950" spc="-10" dirty="0">
                <a:latin typeface="Calibri"/>
                <a:cs typeface="Calibri"/>
              </a:rPr>
              <a:t>стандарты,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спецификации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50" dirty="0">
                <a:latin typeface="Calibri"/>
                <a:cs typeface="Calibri"/>
              </a:rPr>
              <a:t>к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системным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  <a:tabLst>
                <a:tab pos="1292860" algn="l"/>
                <a:tab pos="3155315" algn="l"/>
              </a:tabLst>
            </a:pPr>
            <a:r>
              <a:rPr sz="1950" spc="-10" dirty="0">
                <a:latin typeface="Calibri"/>
                <a:cs typeface="Calibri"/>
              </a:rPr>
              <a:t>вариантах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использования,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спецификации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7941" y="4014673"/>
            <a:ext cx="3284220" cy="618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">
              <a:lnSpc>
                <a:spcPts val="2335"/>
              </a:lnSpc>
              <a:spcBef>
                <a:spcPts val="95"/>
              </a:spcBef>
              <a:tabLst>
                <a:tab pos="1736089" algn="l"/>
                <a:tab pos="3140075" algn="l"/>
              </a:tabLst>
            </a:pPr>
            <a:r>
              <a:rPr sz="1950" spc="-10" dirty="0">
                <a:latin typeface="Calibri"/>
                <a:cs typeface="Calibri"/>
              </a:rPr>
              <a:t>требованиям,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документы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50" dirty="0">
                <a:latin typeface="Calibri"/>
                <a:cs typeface="Calibri"/>
              </a:rPr>
              <a:t>о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  <a:tabLst>
                <a:tab pos="1530350" algn="l"/>
              </a:tabLst>
            </a:pPr>
            <a:r>
              <a:rPr sz="1950" spc="-10" dirty="0">
                <a:latin typeface="Calibri"/>
                <a:cs typeface="Calibri"/>
              </a:rPr>
              <a:t>интерфейса,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концептуальные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514" y="4608067"/>
            <a:ext cx="8180070" cy="150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00"/>
              </a:spcBef>
            </a:pPr>
            <a:r>
              <a:rPr sz="1950" dirty="0">
                <a:latin typeface="Calibri"/>
                <a:cs typeface="Calibri"/>
              </a:rPr>
              <a:t>документы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спецификация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требований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продуктов,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которые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вы </a:t>
            </a:r>
            <a:r>
              <a:rPr sz="1950" dirty="0">
                <a:latin typeface="Calibri"/>
                <a:cs typeface="Calibri"/>
              </a:rPr>
              <a:t>ссылаетесь.</a:t>
            </a:r>
            <a:r>
              <a:rPr sz="1950" spc="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Объем</a:t>
            </a:r>
            <a:r>
              <a:rPr sz="1950" spc="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информации</a:t>
            </a:r>
            <a:r>
              <a:rPr sz="1950" spc="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должен</a:t>
            </a:r>
            <a:r>
              <a:rPr sz="1950" spc="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быть</a:t>
            </a:r>
            <a:r>
              <a:rPr sz="1950" spc="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достаточным</a:t>
            </a:r>
            <a:r>
              <a:rPr sz="1950" spc="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того,</a:t>
            </a:r>
            <a:r>
              <a:rPr sz="1950" spc="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чтобы </a:t>
            </a:r>
            <a:r>
              <a:rPr sz="1950" dirty="0">
                <a:latin typeface="Calibri"/>
                <a:cs typeface="Calibri"/>
              </a:rPr>
              <a:t>пользователь</a:t>
            </a:r>
            <a:r>
              <a:rPr sz="1950" spc="26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сумел</a:t>
            </a:r>
            <a:r>
              <a:rPr sz="1950" spc="26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при</a:t>
            </a:r>
            <a:r>
              <a:rPr sz="1950" spc="254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необходимости</a:t>
            </a:r>
            <a:r>
              <a:rPr sz="1950" spc="26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получить</a:t>
            </a:r>
            <a:r>
              <a:rPr sz="1950" spc="26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доступ</a:t>
            </a:r>
            <a:r>
              <a:rPr sz="1950" spc="25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260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каждому </a:t>
            </a:r>
            <a:r>
              <a:rPr sz="1950" dirty="0">
                <a:latin typeface="Calibri"/>
                <a:cs typeface="Calibri"/>
              </a:rPr>
              <a:t>указанному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материалу,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а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именно:</a:t>
            </a:r>
            <a:r>
              <a:rPr sz="1950" spc="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название,имя</a:t>
            </a:r>
            <a:r>
              <a:rPr sz="1950" spc="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автора,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номер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версии,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дата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источник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расположение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(например,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сетевая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папка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URL).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3618" y="814273"/>
            <a:ext cx="8108950" cy="5360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0" indent="-241300" algn="just">
              <a:lnSpc>
                <a:spcPts val="2335"/>
              </a:lnSpc>
              <a:spcBef>
                <a:spcPts val="95"/>
              </a:spcBef>
              <a:buFont typeface="Calibri"/>
              <a:buAutoNum type="arabicPeriod" startAt="2"/>
              <a:tabLst>
                <a:tab pos="254000" algn="l"/>
              </a:tabLst>
            </a:pP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Общее</a:t>
            </a:r>
            <a:r>
              <a:rPr sz="1950" b="1" i="1" spc="-10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описание</a:t>
            </a:r>
            <a:endParaRPr sz="1950">
              <a:latin typeface="Calibri"/>
              <a:cs typeface="Calibri"/>
            </a:endParaRPr>
          </a:p>
          <a:p>
            <a:pPr marL="12700" marR="6985" algn="just">
              <a:lnSpc>
                <a:spcPct val="99700"/>
              </a:lnSpc>
            </a:pPr>
            <a:r>
              <a:rPr sz="1950" dirty="0">
                <a:latin typeface="Calibri"/>
                <a:cs typeface="Calibri"/>
              </a:rPr>
              <a:t>В</a:t>
            </a:r>
            <a:r>
              <a:rPr sz="1950" spc="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этом</a:t>
            </a:r>
            <a:r>
              <a:rPr sz="1950" spc="10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разделе</a:t>
            </a:r>
            <a:r>
              <a:rPr sz="1950" spc="10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представлен</a:t>
            </a:r>
            <a:r>
              <a:rPr sz="1950" spc="10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общий</a:t>
            </a:r>
            <a:r>
              <a:rPr sz="1950" spc="10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обзор</a:t>
            </a:r>
            <a:r>
              <a:rPr sz="1950" spc="1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продукта</a:t>
            </a:r>
            <a:r>
              <a:rPr sz="1950" spc="1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10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среды,</a:t>
            </a:r>
            <a:r>
              <a:rPr sz="1950" spc="9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10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которой</a:t>
            </a:r>
            <a:r>
              <a:rPr sz="1950" spc="10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он </a:t>
            </a:r>
            <a:r>
              <a:rPr sz="1950" dirty="0">
                <a:latin typeface="Calibri"/>
                <a:cs typeface="Calibri"/>
              </a:rPr>
              <a:t>будет</a:t>
            </a:r>
            <a:r>
              <a:rPr sz="1950" spc="1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применяться,</a:t>
            </a:r>
            <a:r>
              <a:rPr sz="1950" spc="1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предполагаемая</a:t>
            </a:r>
            <a:r>
              <a:rPr sz="1950" spc="1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пользовательская</a:t>
            </a:r>
            <a:r>
              <a:rPr sz="1950" spc="1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аудитория,</a:t>
            </a:r>
            <a:r>
              <a:rPr sz="1950" spc="1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а</a:t>
            </a:r>
            <a:r>
              <a:rPr sz="1950" spc="114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также известные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ограничения,</a:t>
            </a:r>
            <a:r>
              <a:rPr sz="1950" spc="-20" dirty="0">
                <a:latin typeface="Calibri"/>
                <a:cs typeface="Calibri"/>
              </a:rPr>
              <a:t> предположения </a:t>
            </a:r>
            <a:r>
              <a:rPr sz="1950" dirty="0">
                <a:latin typeface="Calibri"/>
                <a:cs typeface="Calibri"/>
              </a:rPr>
              <a:t>и </a:t>
            </a:r>
            <a:r>
              <a:rPr sz="1950" spc="-10" dirty="0">
                <a:latin typeface="Calibri"/>
                <a:cs typeface="Calibri"/>
              </a:rPr>
              <a:t>зависимости.</a:t>
            </a:r>
            <a:endParaRPr sz="1950">
              <a:latin typeface="Calibri"/>
              <a:cs typeface="Calibri"/>
            </a:endParaRPr>
          </a:p>
          <a:p>
            <a:pPr marL="925194" lvl="1" indent="-912494" algn="just">
              <a:lnSpc>
                <a:spcPts val="2330"/>
              </a:lnSpc>
              <a:buFont typeface="Calibri"/>
              <a:buAutoNum type="arabicPeriod"/>
              <a:tabLst>
                <a:tab pos="925194" algn="l"/>
              </a:tabLst>
            </a:pP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Общий</a:t>
            </a:r>
            <a:r>
              <a:rPr sz="1950" b="1" i="1" spc="-6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взгляд</a:t>
            </a:r>
            <a:r>
              <a:rPr sz="1950" b="1" i="1" spc="-6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на</a:t>
            </a:r>
            <a:r>
              <a:rPr sz="1950" b="1" i="1" spc="-8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продукт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10"/>
              </a:spcBef>
            </a:pPr>
            <a:r>
              <a:rPr sz="1950" dirty="0">
                <a:latin typeface="Calibri"/>
                <a:cs typeface="Calibri"/>
              </a:rPr>
              <a:t>Опишите</a:t>
            </a:r>
            <a:r>
              <a:rPr sz="1950" spc="2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содержание</a:t>
            </a:r>
            <a:r>
              <a:rPr sz="1950" spc="30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30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происхождение</a:t>
            </a:r>
            <a:r>
              <a:rPr sz="1950" spc="3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продукта.</a:t>
            </a:r>
            <a:r>
              <a:rPr sz="1950" spc="2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Поясните,</a:t>
            </a:r>
            <a:r>
              <a:rPr sz="1950" spc="2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является</a:t>
            </a:r>
            <a:r>
              <a:rPr sz="1950" spc="31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он </a:t>
            </a:r>
            <a:r>
              <a:rPr sz="1950" dirty="0">
                <a:latin typeface="Calibri"/>
                <a:cs typeface="Calibri"/>
              </a:rPr>
              <a:t>новым</a:t>
            </a:r>
            <a:r>
              <a:rPr sz="1950" spc="29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членом</a:t>
            </a:r>
            <a:r>
              <a:rPr sz="1950" spc="295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растущего</a:t>
            </a:r>
            <a:r>
              <a:rPr sz="1950" spc="29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семейства</a:t>
            </a:r>
            <a:r>
              <a:rPr sz="1950" spc="285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продуктов,</a:t>
            </a:r>
            <a:r>
              <a:rPr sz="1950" spc="29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новой</a:t>
            </a:r>
            <a:r>
              <a:rPr sz="1950" spc="285" dirty="0">
                <a:latin typeface="Calibri"/>
                <a:cs typeface="Calibri"/>
              </a:rPr>
              <a:t>   </a:t>
            </a:r>
            <a:r>
              <a:rPr sz="1950" spc="-10" dirty="0">
                <a:latin typeface="Calibri"/>
                <a:cs typeface="Calibri"/>
              </a:rPr>
              <a:t>версией </a:t>
            </a:r>
            <a:r>
              <a:rPr sz="1950" dirty="0">
                <a:latin typeface="Calibri"/>
                <a:cs typeface="Calibri"/>
              </a:rPr>
              <a:t>существующей</a:t>
            </a:r>
            <a:r>
              <a:rPr sz="1950" spc="19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системы,</a:t>
            </a:r>
            <a:r>
              <a:rPr sz="1950" spc="49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заменой</a:t>
            </a:r>
            <a:r>
              <a:rPr sz="1950" spc="185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существующего</a:t>
            </a:r>
            <a:r>
              <a:rPr sz="1950" spc="185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приложения</a:t>
            </a:r>
            <a:r>
              <a:rPr sz="1950" spc="190" dirty="0">
                <a:latin typeface="Calibri"/>
                <a:cs typeface="Calibri"/>
              </a:rPr>
              <a:t>   </a:t>
            </a:r>
            <a:r>
              <a:rPr sz="1950" spc="-25" dirty="0">
                <a:latin typeface="Calibri"/>
                <a:cs typeface="Calibri"/>
              </a:rPr>
              <a:t>или </a:t>
            </a:r>
            <a:r>
              <a:rPr sz="1950" spc="-10" dirty="0">
                <a:latin typeface="Calibri"/>
                <a:cs typeface="Calibri"/>
              </a:rPr>
              <a:t>совершенно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новым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продуктом?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Если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спецификация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требований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определяет компонент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более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крупной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системы,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укажите,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как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это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соотносится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со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всей </a:t>
            </a:r>
            <a:r>
              <a:rPr sz="1950" spc="-10" dirty="0">
                <a:latin typeface="Calibri"/>
                <a:cs typeface="Calibri"/>
              </a:rPr>
              <a:t>системой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определите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основные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интерфейсы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между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ними.</a:t>
            </a:r>
            <a:endParaRPr sz="1950">
              <a:latin typeface="Calibri"/>
              <a:cs typeface="Calibri"/>
            </a:endParaRPr>
          </a:p>
          <a:p>
            <a:pPr marL="925194" lvl="1" indent="-912494" algn="just">
              <a:lnSpc>
                <a:spcPts val="2330"/>
              </a:lnSpc>
              <a:buFont typeface="Calibri"/>
              <a:buAutoNum type="arabicPeriod" startAt="2"/>
              <a:tabLst>
                <a:tab pos="925194" algn="l"/>
              </a:tabLst>
            </a:pP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Особенности</a:t>
            </a:r>
            <a:r>
              <a:rPr sz="1950" b="1" i="1" spc="-6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продукта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10"/>
              </a:spcBef>
            </a:pPr>
            <a:r>
              <a:rPr sz="1950" dirty="0">
                <a:latin typeface="Calibri"/>
                <a:cs typeface="Calibri"/>
              </a:rPr>
              <a:t>Перечислите</a:t>
            </a:r>
            <a:r>
              <a:rPr sz="1950" spc="3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основные</a:t>
            </a:r>
            <a:r>
              <a:rPr sz="1950" spc="3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особенности</a:t>
            </a:r>
            <a:r>
              <a:rPr sz="1950" spc="3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продукта</a:t>
            </a:r>
            <a:r>
              <a:rPr sz="1950" spc="3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3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его</a:t>
            </a:r>
            <a:r>
              <a:rPr sz="1950" spc="3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главные</a:t>
            </a:r>
            <a:r>
              <a:rPr sz="1950" spc="38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функции. </a:t>
            </a:r>
            <a:r>
              <a:rPr sz="1950" dirty="0">
                <a:latin typeface="Calibri"/>
                <a:cs typeface="Calibri"/>
              </a:rPr>
              <a:t>Детали</a:t>
            </a:r>
            <a:r>
              <a:rPr sz="1950" spc="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будут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изложены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разделе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3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спецификации</a:t>
            </a:r>
            <a:r>
              <a:rPr sz="1950" spc="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требований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ПО,</a:t>
            </a:r>
            <a:r>
              <a:rPr sz="1950" spc="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здесь </a:t>
            </a:r>
            <a:r>
              <a:rPr sz="1950" dirty="0">
                <a:latin typeface="Calibri"/>
                <a:cs typeface="Calibri"/>
              </a:rPr>
              <a:t>же</a:t>
            </a:r>
            <a:r>
              <a:rPr sz="1950" spc="434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следует</a:t>
            </a:r>
            <a:r>
              <a:rPr sz="1950" spc="434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их</a:t>
            </a:r>
            <a:r>
              <a:rPr sz="1950" spc="4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только</a:t>
            </a:r>
            <a:r>
              <a:rPr sz="1950" spc="4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указать.</a:t>
            </a:r>
            <a:r>
              <a:rPr sz="1950" spc="4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Также</a:t>
            </a:r>
            <a:r>
              <a:rPr sz="1950" spc="4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здесь</a:t>
            </a:r>
            <a:r>
              <a:rPr sz="1950" spc="4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уместно</a:t>
            </a:r>
            <a:r>
              <a:rPr sz="1950" spc="434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проиллюстрировать </a:t>
            </a:r>
            <a:r>
              <a:rPr sz="1950" dirty="0">
                <a:latin typeface="Calibri"/>
                <a:cs typeface="Calibri"/>
              </a:rPr>
              <a:t>основные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группы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требований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их</a:t>
            </a:r>
            <a:r>
              <a:rPr sz="1950" spc="2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взаимоотношения,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например</a:t>
            </a:r>
            <a:r>
              <a:rPr sz="1950" spc="254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показать </a:t>
            </a:r>
            <a:r>
              <a:rPr sz="1950" dirty="0">
                <a:latin typeface="Calibri"/>
                <a:cs typeface="Calibri"/>
              </a:rPr>
              <a:t>диаграмму</a:t>
            </a:r>
            <a:r>
              <a:rPr sz="1950" spc="36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потоков</a:t>
            </a:r>
            <a:r>
              <a:rPr sz="1950" spc="3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данных</a:t>
            </a:r>
            <a:r>
              <a:rPr sz="1950" spc="37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высшего</a:t>
            </a:r>
            <a:r>
              <a:rPr sz="1950" spc="37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уровня,</a:t>
            </a:r>
            <a:r>
              <a:rPr sz="1950" spc="38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диаграмму</a:t>
            </a:r>
            <a:r>
              <a:rPr sz="1950" spc="365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вариантов использования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диаграмму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классов.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6474460"/>
            <a:chOff x="131063" y="0"/>
            <a:chExt cx="9013190" cy="64744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9156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9156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3963" y="280415"/>
              <a:ext cx="8196580" cy="6193790"/>
            </a:xfrm>
            <a:custGeom>
              <a:avLst/>
              <a:gdLst/>
              <a:ahLst/>
              <a:cxnLst/>
              <a:rect l="l" t="t" r="r" b="b"/>
              <a:pathLst>
                <a:path w="8196580" h="6193790">
                  <a:moveTo>
                    <a:pt x="8196072" y="0"/>
                  </a:moveTo>
                  <a:lnTo>
                    <a:pt x="0" y="0"/>
                  </a:lnTo>
                  <a:lnTo>
                    <a:pt x="0" y="6193535"/>
                  </a:lnTo>
                  <a:lnTo>
                    <a:pt x="8196072" y="6193535"/>
                  </a:lnTo>
                  <a:lnTo>
                    <a:pt x="8196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3618" y="324053"/>
            <a:ext cx="8037195" cy="1447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25194" algn="l"/>
              </a:tabLst>
            </a:pPr>
            <a:r>
              <a:rPr sz="2300" spc="-25" dirty="0">
                <a:solidFill>
                  <a:srgbClr val="990033"/>
                </a:solidFill>
                <a:latin typeface="Calibri"/>
                <a:cs typeface="Calibri"/>
              </a:rPr>
              <a:t>2.3</a:t>
            </a:r>
            <a:r>
              <a:rPr sz="2300" dirty="0">
                <a:solidFill>
                  <a:srgbClr val="990033"/>
                </a:solidFill>
                <a:latin typeface="Calibri"/>
                <a:cs typeface="Calibri"/>
              </a:rPr>
              <a:t>	</a:t>
            </a:r>
            <a:r>
              <a:rPr sz="2300" b="1" i="1" dirty="0">
                <a:solidFill>
                  <a:srgbClr val="990033"/>
                </a:solidFill>
                <a:latin typeface="Calibri"/>
                <a:cs typeface="Calibri"/>
              </a:rPr>
              <a:t>Классы</a:t>
            </a:r>
            <a:r>
              <a:rPr sz="2300" b="1" i="1" spc="9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2300" b="1" i="1" dirty="0">
                <a:solidFill>
                  <a:srgbClr val="990033"/>
                </a:solidFill>
                <a:latin typeface="Calibri"/>
                <a:cs typeface="Calibri"/>
              </a:rPr>
              <a:t>и</a:t>
            </a:r>
            <a:r>
              <a:rPr sz="2300" b="1" i="1" spc="3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2300" b="1" i="1" dirty="0">
                <a:solidFill>
                  <a:srgbClr val="990033"/>
                </a:solidFill>
                <a:latin typeface="Calibri"/>
                <a:cs typeface="Calibri"/>
              </a:rPr>
              <a:t>характеристики</a:t>
            </a:r>
            <a:r>
              <a:rPr sz="2300" b="1" i="1" spc="10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2300" b="1" i="1" spc="-10" dirty="0">
                <a:solidFill>
                  <a:srgbClr val="990033"/>
                </a:solidFill>
                <a:latin typeface="Calibri"/>
                <a:cs typeface="Calibri"/>
              </a:rPr>
              <a:t>пользователей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1689100" algn="l"/>
                <a:tab pos="3209925" algn="l"/>
                <a:tab pos="4236085" algn="l"/>
                <a:tab pos="6333490" algn="l"/>
                <a:tab pos="7612380" algn="l"/>
              </a:tabLst>
            </a:pPr>
            <a:r>
              <a:rPr sz="2300" spc="-10" dirty="0">
                <a:latin typeface="Calibri"/>
                <a:cs typeface="Calibri"/>
              </a:rPr>
              <a:t>Определите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различные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классы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пользователей,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которые,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25" dirty="0">
                <a:latin typeface="Calibri"/>
                <a:cs typeface="Calibri"/>
              </a:rPr>
              <a:t>как</a:t>
            </a:r>
            <a:endParaRPr sz="2300">
              <a:latin typeface="Calibri"/>
              <a:cs typeface="Calibri"/>
            </a:endParaRPr>
          </a:p>
          <a:p>
            <a:pPr marL="12700" marR="5715">
              <a:lnSpc>
                <a:spcPct val="101299"/>
              </a:lnSpc>
              <a:spcBef>
                <a:spcPts val="10"/>
              </a:spcBef>
              <a:tabLst>
                <a:tab pos="452755" algn="l"/>
                <a:tab pos="2809240" algn="l"/>
                <a:tab pos="5014595" algn="l"/>
                <a:tab pos="6552565" algn="l"/>
              </a:tabLst>
            </a:pPr>
            <a:r>
              <a:rPr sz="2300" dirty="0">
                <a:latin typeface="Calibri"/>
                <a:cs typeface="Calibri"/>
              </a:rPr>
              <a:t>предполагается,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будут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работать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с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вашим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продуктом,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и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опишите </a:t>
            </a:r>
            <a:r>
              <a:rPr sz="2300" spc="-25" dirty="0">
                <a:latin typeface="Calibri"/>
                <a:cs typeface="Calibri"/>
              </a:rPr>
              <a:t>их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соответствующие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характеристики.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Некоторые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требования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3618" y="1746884"/>
            <a:ext cx="8037830" cy="7353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25"/>
              </a:spcBef>
              <a:tabLst>
                <a:tab pos="1102995" algn="l"/>
                <a:tab pos="2889250" algn="l"/>
                <a:tab pos="4128770" algn="l"/>
                <a:tab pos="4665345" algn="l"/>
                <a:tab pos="6989445" algn="l"/>
              </a:tabLst>
            </a:pPr>
            <a:r>
              <a:rPr sz="2300" spc="-10" dirty="0">
                <a:latin typeface="Calibri"/>
                <a:cs typeface="Calibri"/>
              </a:rPr>
              <a:t>могут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относиться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только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50" dirty="0">
                <a:latin typeface="Calibri"/>
                <a:cs typeface="Calibri"/>
              </a:rPr>
              <a:t>к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определенным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классам</a:t>
            </a:r>
            <a:endParaRPr sz="23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0"/>
              </a:spcBef>
            </a:pPr>
            <a:r>
              <a:rPr sz="2300" spc="-10" dirty="0">
                <a:latin typeface="Calibri"/>
                <a:cs typeface="Calibri"/>
              </a:rPr>
              <a:t>классы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3618" y="2101977"/>
            <a:ext cx="1970405" cy="7372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80"/>
              </a:spcBef>
            </a:pPr>
            <a:r>
              <a:rPr sz="2300" spc="-10" dirty="0">
                <a:latin typeface="Calibri"/>
                <a:cs typeface="Calibri"/>
              </a:rPr>
              <a:t>пользователей. пользователей.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6738" y="2101977"/>
            <a:ext cx="5735320" cy="737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894839" algn="l"/>
              </a:tabLst>
            </a:pPr>
            <a:r>
              <a:rPr sz="2300" spc="-10" dirty="0">
                <a:latin typeface="Calibri"/>
                <a:cs typeface="Calibri"/>
              </a:rPr>
              <a:t>Определите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привилегированные</a:t>
            </a:r>
            <a:endParaRPr sz="2300">
              <a:latin typeface="Calibri"/>
              <a:cs typeface="Calibri"/>
            </a:endParaRPr>
          </a:p>
          <a:p>
            <a:pPr marL="169545">
              <a:lnSpc>
                <a:spcPct val="100000"/>
              </a:lnSpc>
              <a:spcBef>
                <a:spcPts val="50"/>
              </a:spcBef>
              <a:tabLst>
                <a:tab pos="1582420" algn="l"/>
                <a:tab pos="3969385" algn="l"/>
              </a:tabLst>
            </a:pPr>
            <a:r>
              <a:rPr sz="2300" spc="-10" dirty="0">
                <a:latin typeface="Calibri"/>
                <a:cs typeface="Calibri"/>
              </a:rPr>
              <a:t>Классы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пользователей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представляют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3618" y="2813380"/>
            <a:ext cx="8038465" cy="35820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0"/>
              </a:spcBef>
            </a:pPr>
            <a:r>
              <a:rPr sz="2300" dirty="0">
                <a:latin typeface="Calibri"/>
                <a:cs typeface="Calibri"/>
              </a:rPr>
              <a:t>подмножество</a:t>
            </a:r>
            <a:r>
              <a:rPr sz="2300" spc="3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заинтересованных</a:t>
            </a:r>
            <a:r>
              <a:rPr sz="2300" spc="3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в</a:t>
            </a:r>
            <a:r>
              <a:rPr sz="2300" spc="3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проекте</a:t>
            </a:r>
            <a:r>
              <a:rPr sz="2300" spc="3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лиц,</a:t>
            </a:r>
            <a:r>
              <a:rPr sz="2300" spc="3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их</a:t>
            </a:r>
            <a:r>
              <a:rPr sz="2300" spc="3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описание</a:t>
            </a:r>
            <a:endParaRPr sz="2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40"/>
              </a:spcBef>
            </a:pPr>
            <a:r>
              <a:rPr sz="2300" dirty="0">
                <a:latin typeface="Calibri"/>
                <a:cs typeface="Calibri"/>
              </a:rPr>
              <a:t>приводится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в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документе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об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образе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и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границах</a:t>
            </a:r>
            <a:r>
              <a:rPr sz="2300" spc="5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проекта.</a:t>
            </a:r>
            <a:endParaRPr sz="2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45"/>
              </a:spcBef>
            </a:pPr>
            <a:r>
              <a:rPr sz="2300" dirty="0">
                <a:solidFill>
                  <a:srgbClr val="990033"/>
                </a:solidFill>
                <a:latin typeface="Calibri"/>
                <a:cs typeface="Calibri"/>
              </a:rPr>
              <a:t>2.4</a:t>
            </a:r>
            <a:r>
              <a:rPr sz="2300" spc="565" dirty="0">
                <a:solidFill>
                  <a:srgbClr val="990033"/>
                </a:solidFill>
                <a:latin typeface="Calibri"/>
                <a:cs typeface="Calibri"/>
              </a:rPr>
              <a:t>    </a:t>
            </a:r>
            <a:r>
              <a:rPr sz="2300" b="1" i="1" dirty="0">
                <a:solidFill>
                  <a:srgbClr val="990033"/>
                </a:solidFill>
                <a:latin typeface="Calibri"/>
                <a:cs typeface="Calibri"/>
              </a:rPr>
              <a:t>Операционная</a:t>
            </a:r>
            <a:r>
              <a:rPr sz="2300" b="1" i="1" spc="8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2300" b="1" i="1" spc="-20" dirty="0">
                <a:solidFill>
                  <a:srgbClr val="990033"/>
                </a:solidFill>
                <a:latin typeface="Calibri"/>
                <a:cs typeface="Calibri"/>
              </a:rPr>
              <a:t>среда</a:t>
            </a:r>
            <a:endParaRPr sz="2300">
              <a:latin typeface="Calibri"/>
              <a:cs typeface="Calibri"/>
            </a:endParaRPr>
          </a:p>
          <a:p>
            <a:pPr marL="12700" marR="5080" algn="just">
              <a:lnSpc>
                <a:spcPct val="101299"/>
              </a:lnSpc>
            </a:pPr>
            <a:r>
              <a:rPr sz="2300" dirty="0">
                <a:latin typeface="Calibri"/>
                <a:cs typeface="Calibri"/>
              </a:rPr>
              <a:t>Опишите</a:t>
            </a:r>
            <a:r>
              <a:rPr sz="2300" spc="60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рабочую</a:t>
            </a:r>
            <a:r>
              <a:rPr sz="2300" spc="60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среду</a:t>
            </a:r>
            <a:r>
              <a:rPr sz="2300" spc="60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ПО,</a:t>
            </a:r>
            <a:r>
              <a:rPr sz="2300" spc="55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включая</a:t>
            </a:r>
            <a:r>
              <a:rPr sz="2300" spc="65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аппаратные</a:t>
            </a:r>
            <a:r>
              <a:rPr sz="2300" spc="65" dirty="0">
                <a:latin typeface="Calibri"/>
                <a:cs typeface="Calibri"/>
              </a:rPr>
              <a:t>  </a:t>
            </a:r>
            <a:r>
              <a:rPr sz="2300" spc="-10" dirty="0">
                <a:latin typeface="Calibri"/>
                <a:cs typeface="Calibri"/>
              </a:rPr>
              <a:t>средства, </a:t>
            </a:r>
            <a:r>
              <a:rPr sz="2300" dirty="0">
                <a:latin typeface="Calibri"/>
                <a:cs typeface="Calibri"/>
              </a:rPr>
              <a:t>операционные</a:t>
            </a:r>
            <a:r>
              <a:rPr sz="2300" spc="38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системы</a:t>
            </a:r>
            <a:r>
              <a:rPr sz="2300" spc="39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и</a:t>
            </a:r>
            <a:r>
              <a:rPr sz="2300" spc="38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их</a:t>
            </a:r>
            <a:r>
              <a:rPr sz="2300" spc="38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версии,</a:t>
            </a:r>
            <a:r>
              <a:rPr sz="2300" spc="38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а</a:t>
            </a:r>
            <a:r>
              <a:rPr sz="2300" spc="3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также</a:t>
            </a:r>
            <a:r>
              <a:rPr sz="2300" spc="39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географическое </a:t>
            </a:r>
            <a:r>
              <a:rPr sz="2300" dirty="0">
                <a:latin typeface="Calibri"/>
                <a:cs typeface="Calibri"/>
              </a:rPr>
              <a:t>местоположение</a:t>
            </a:r>
            <a:r>
              <a:rPr sz="2300" spc="390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пользователей,</a:t>
            </a:r>
            <a:r>
              <a:rPr sz="2300" spc="385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серверов</a:t>
            </a:r>
            <a:r>
              <a:rPr sz="2300" spc="385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и</a:t>
            </a:r>
            <a:r>
              <a:rPr sz="2300" spc="375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баз</a:t>
            </a:r>
            <a:r>
              <a:rPr sz="2300" spc="385" dirty="0">
                <a:latin typeface="Calibri"/>
                <a:cs typeface="Calibri"/>
              </a:rPr>
              <a:t>  </a:t>
            </a:r>
            <a:r>
              <a:rPr sz="2300" spc="-10" dirty="0">
                <a:latin typeface="Calibri"/>
                <a:cs typeface="Calibri"/>
              </a:rPr>
              <a:t>данных.</a:t>
            </a:r>
            <a:endParaRPr sz="2300">
              <a:latin typeface="Calibri"/>
              <a:cs typeface="Calibri"/>
            </a:endParaRPr>
          </a:p>
          <a:p>
            <a:pPr marL="12700" marR="6985" algn="just">
              <a:lnSpc>
                <a:spcPct val="101499"/>
              </a:lnSpc>
              <a:spcBef>
                <a:spcPts val="10"/>
              </a:spcBef>
            </a:pPr>
            <a:r>
              <a:rPr sz="2300" dirty="0">
                <a:latin typeface="Calibri"/>
                <a:cs typeface="Calibri"/>
              </a:rPr>
              <a:t>Перечислите</a:t>
            </a:r>
            <a:r>
              <a:rPr sz="2300" spc="254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все</a:t>
            </a:r>
            <a:r>
              <a:rPr sz="2300" spc="2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остальные</a:t>
            </a:r>
            <a:r>
              <a:rPr sz="2300" spc="2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компоненты</a:t>
            </a:r>
            <a:r>
              <a:rPr sz="2300" spc="2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ПО</a:t>
            </a:r>
            <a:r>
              <a:rPr sz="2300" spc="2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или</a:t>
            </a:r>
            <a:r>
              <a:rPr sz="2300" spc="2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приложений, </a:t>
            </a:r>
            <a:r>
              <a:rPr sz="2300" dirty="0">
                <a:latin typeface="Calibri"/>
                <a:cs typeface="Calibri"/>
              </a:rPr>
              <a:t>с</a:t>
            </a:r>
            <a:r>
              <a:rPr sz="2300" spc="114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которыми</a:t>
            </a:r>
            <a:r>
              <a:rPr sz="2300" spc="1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система</a:t>
            </a:r>
            <a:r>
              <a:rPr sz="2300" spc="1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должна</a:t>
            </a:r>
            <a:r>
              <a:rPr sz="2300" spc="1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быть</a:t>
            </a:r>
            <a:r>
              <a:rPr sz="2300" spc="1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совместима.</a:t>
            </a:r>
            <a:r>
              <a:rPr sz="2300" spc="114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В</a:t>
            </a:r>
            <a:r>
              <a:rPr sz="2300" spc="1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документе</a:t>
            </a:r>
            <a:r>
              <a:rPr sz="2300" spc="12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об </a:t>
            </a:r>
            <a:r>
              <a:rPr sz="2300" dirty="0">
                <a:latin typeface="Calibri"/>
                <a:cs typeface="Calibri"/>
              </a:rPr>
              <a:t>образе</a:t>
            </a:r>
            <a:r>
              <a:rPr sz="2300" spc="285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и</a:t>
            </a:r>
            <a:r>
              <a:rPr sz="2300" spc="290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границах</a:t>
            </a:r>
            <a:r>
              <a:rPr sz="2300" spc="285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проекта</a:t>
            </a:r>
            <a:r>
              <a:rPr sz="2300" spc="290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эта</a:t>
            </a:r>
            <a:r>
              <a:rPr sz="2300" spc="280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информация</a:t>
            </a:r>
            <a:r>
              <a:rPr sz="2300" spc="285" dirty="0">
                <a:latin typeface="Calibri"/>
                <a:cs typeface="Calibri"/>
              </a:rPr>
              <a:t>  </a:t>
            </a:r>
            <a:r>
              <a:rPr sz="2300" dirty="0">
                <a:latin typeface="Calibri"/>
                <a:cs typeface="Calibri"/>
              </a:rPr>
              <a:t>может</a:t>
            </a:r>
            <a:r>
              <a:rPr sz="2300" spc="285" dirty="0">
                <a:latin typeface="Calibri"/>
                <a:cs typeface="Calibri"/>
              </a:rPr>
              <a:t>  </a:t>
            </a:r>
            <a:r>
              <a:rPr sz="2300" spc="-20" dirty="0">
                <a:latin typeface="Calibri"/>
                <a:cs typeface="Calibri"/>
              </a:rPr>
              <a:t>быть </a:t>
            </a:r>
            <a:r>
              <a:rPr sz="2300" dirty="0">
                <a:latin typeface="Calibri"/>
                <a:cs typeface="Calibri"/>
              </a:rPr>
              <a:t>раскрыта</a:t>
            </a:r>
            <a:r>
              <a:rPr sz="2300" spc="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более</a:t>
            </a:r>
            <a:r>
              <a:rPr sz="2300" spc="6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подробно.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6677025"/>
            <a:chOff x="131063" y="0"/>
            <a:chExt cx="9013190" cy="6677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20" y="274319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13716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0" y="135636"/>
                  </a:lnTo>
                  <a:lnTo>
                    <a:pt x="137160" y="135636"/>
                  </a:lnTo>
                  <a:lnTo>
                    <a:pt x="137160" y="2743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131064" y="138684"/>
                  </a:moveTo>
                  <a:lnTo>
                    <a:pt x="0" y="138684"/>
                  </a:lnTo>
                  <a:lnTo>
                    <a:pt x="0" y="274320"/>
                  </a:lnTo>
                  <a:lnTo>
                    <a:pt x="131064" y="274320"/>
                  </a:lnTo>
                  <a:lnTo>
                    <a:pt x="131064" y="138684"/>
                  </a:lnTo>
                  <a:close/>
                </a:path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30480"/>
                  </a:lnTo>
                  <a:lnTo>
                    <a:pt x="272796" y="30480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5384" y="301752"/>
              <a:ext cx="8333740" cy="6375400"/>
            </a:xfrm>
            <a:custGeom>
              <a:avLst/>
              <a:gdLst/>
              <a:ahLst/>
              <a:cxnLst/>
              <a:rect l="l" t="t" r="r" b="b"/>
              <a:pathLst>
                <a:path w="8333740" h="6375400">
                  <a:moveTo>
                    <a:pt x="8333232" y="0"/>
                  </a:moveTo>
                  <a:lnTo>
                    <a:pt x="0" y="0"/>
                  </a:lnTo>
                  <a:lnTo>
                    <a:pt x="0" y="6374892"/>
                  </a:lnTo>
                  <a:lnTo>
                    <a:pt x="8333232" y="6374892"/>
                  </a:lnTo>
                  <a:lnTo>
                    <a:pt x="8333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3514" y="350646"/>
            <a:ext cx="8179434" cy="624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2335"/>
              </a:lnSpc>
              <a:spcBef>
                <a:spcPts val="95"/>
              </a:spcBef>
            </a:pPr>
            <a:r>
              <a:rPr sz="1950" dirty="0">
                <a:solidFill>
                  <a:srgbClr val="990033"/>
                </a:solidFill>
                <a:latin typeface="Calibri"/>
                <a:cs typeface="Calibri"/>
              </a:rPr>
              <a:t>2.5</a:t>
            </a:r>
            <a:r>
              <a:rPr sz="1950" spc="-2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Ограничения</a:t>
            </a:r>
            <a:r>
              <a:rPr sz="1950" b="1" i="1" spc="-5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проектирования</a:t>
            </a:r>
            <a:r>
              <a:rPr sz="1950" b="1" i="1" spc="-3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и</a:t>
            </a:r>
            <a:r>
              <a:rPr sz="1950" b="1" i="1" spc="-2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реализации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</a:pPr>
            <a:r>
              <a:rPr sz="1950" dirty="0">
                <a:latin typeface="Calibri"/>
                <a:cs typeface="Calibri"/>
              </a:rPr>
              <a:t>Опишите</a:t>
            </a:r>
            <a:r>
              <a:rPr sz="1950" spc="13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любые</a:t>
            </a:r>
            <a:r>
              <a:rPr sz="1950" spc="14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факторы,</a:t>
            </a:r>
            <a:r>
              <a:rPr sz="1950" spc="14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которые</a:t>
            </a:r>
            <a:r>
              <a:rPr sz="1950" spc="14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ограничат</a:t>
            </a:r>
            <a:r>
              <a:rPr sz="1950" spc="13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возможности,</a:t>
            </a:r>
            <a:r>
              <a:rPr sz="1950" spc="140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доступные </a:t>
            </a:r>
            <a:r>
              <a:rPr sz="1950" dirty="0">
                <a:latin typeface="Calibri"/>
                <a:cs typeface="Calibri"/>
              </a:rPr>
              <a:t>разработчикам,</a:t>
            </a:r>
            <a:r>
              <a:rPr sz="1950" spc="4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4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логически</a:t>
            </a:r>
            <a:r>
              <a:rPr sz="1950" spc="4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обоснуйте</a:t>
            </a:r>
            <a:r>
              <a:rPr sz="1950" spc="4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каждое</a:t>
            </a:r>
            <a:r>
              <a:rPr sz="1950" spc="459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положение.</a:t>
            </a:r>
            <a:r>
              <a:rPr sz="1950" spc="459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Ограничения </a:t>
            </a:r>
            <a:r>
              <a:rPr sz="1950" dirty="0">
                <a:latin typeface="Calibri"/>
                <a:cs typeface="Calibri"/>
              </a:rPr>
              <a:t>могут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быть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такого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рода:</a:t>
            </a:r>
            <a:endParaRPr sz="1950">
              <a:latin typeface="Calibri"/>
              <a:cs typeface="Calibri"/>
            </a:endParaRPr>
          </a:p>
          <a:p>
            <a:pPr marL="12700" marR="7620" indent="-8255" algn="just">
              <a:lnSpc>
                <a:spcPts val="2340"/>
              </a:lnSpc>
              <a:spcBef>
                <a:spcPts val="65"/>
              </a:spcBef>
              <a:buSzPct val="94871"/>
              <a:buChar char="•"/>
              <a:tabLst>
                <a:tab pos="133985" algn="l"/>
              </a:tabLst>
            </a:pPr>
            <a:r>
              <a:rPr sz="1950" dirty="0">
                <a:latin typeface="Calibri"/>
                <a:cs typeface="Calibri"/>
              </a:rPr>
              <a:t>	определенные</a:t>
            </a:r>
            <a:r>
              <a:rPr sz="1950" spc="5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технологии,</a:t>
            </a:r>
            <a:r>
              <a:rPr sz="1950" spc="6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средства,</a:t>
            </a:r>
            <a:r>
              <a:rPr sz="1950" spc="7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языки</a:t>
            </a:r>
            <a:r>
              <a:rPr sz="1950" spc="7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программирования</a:t>
            </a:r>
            <a:r>
              <a:rPr sz="1950" spc="6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70" dirty="0">
                <a:latin typeface="Calibri"/>
                <a:cs typeface="Calibri"/>
              </a:rPr>
              <a:t>  </a:t>
            </a:r>
            <a:r>
              <a:rPr sz="1950" spc="-20" dirty="0">
                <a:latin typeface="Calibri"/>
                <a:cs typeface="Calibri"/>
              </a:rPr>
              <a:t>базы </a:t>
            </a:r>
            <a:r>
              <a:rPr sz="1950" dirty="0">
                <a:latin typeface="Calibri"/>
                <a:cs typeface="Calibri"/>
              </a:rPr>
              <a:t>данных,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которые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следует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использовать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8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избегать;</a:t>
            </a:r>
            <a:endParaRPr sz="1950">
              <a:latin typeface="Calibri"/>
              <a:cs typeface="Calibri"/>
            </a:endParaRPr>
          </a:p>
          <a:p>
            <a:pPr marL="133985" indent="-129539" algn="just">
              <a:lnSpc>
                <a:spcPts val="2250"/>
              </a:lnSpc>
              <a:buSzPct val="94871"/>
              <a:buChar char="•"/>
              <a:tabLst>
                <a:tab pos="133985" algn="l"/>
              </a:tabLst>
            </a:pPr>
            <a:r>
              <a:rPr sz="1950" dirty="0">
                <a:latin typeface="Calibri"/>
                <a:cs typeface="Calibri"/>
              </a:rPr>
              <a:t>ограничения,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налагаемые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операционной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средой продукта,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например </a:t>
            </a:r>
            <a:r>
              <a:rPr sz="1950" spc="-20" dirty="0">
                <a:latin typeface="Calibri"/>
                <a:cs typeface="Calibri"/>
              </a:rPr>
              <a:t>типы</a:t>
            </a:r>
            <a:endParaRPr sz="1950">
              <a:latin typeface="Calibri"/>
              <a:cs typeface="Calibri"/>
            </a:endParaRPr>
          </a:p>
          <a:p>
            <a:pPr marL="12700" algn="just">
              <a:lnSpc>
                <a:spcPts val="2335"/>
              </a:lnSpc>
            </a:pPr>
            <a:r>
              <a:rPr sz="1950" dirty="0">
                <a:latin typeface="Calibri"/>
                <a:cs typeface="Calibri"/>
              </a:rPr>
              <a:t>и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версии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установленных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40" dirty="0">
                <a:latin typeface="Calibri"/>
                <a:cs typeface="Calibri"/>
              </a:rPr>
              <a:t>Web-</a:t>
            </a:r>
            <a:r>
              <a:rPr sz="1950" spc="-10" dirty="0">
                <a:latin typeface="Calibri"/>
                <a:cs typeface="Calibri"/>
              </a:rPr>
              <a:t>браузеров;</a:t>
            </a:r>
            <a:endParaRPr sz="1950">
              <a:latin typeface="Calibri"/>
              <a:cs typeface="Calibri"/>
            </a:endParaRPr>
          </a:p>
          <a:p>
            <a:pPr marL="133985" indent="-129539" algn="just">
              <a:lnSpc>
                <a:spcPts val="2330"/>
              </a:lnSpc>
              <a:buSzPct val="94871"/>
              <a:buChar char="•"/>
              <a:tabLst>
                <a:tab pos="133985" algn="l"/>
              </a:tabLst>
            </a:pPr>
            <a:r>
              <a:rPr sz="1950" dirty="0">
                <a:latin typeface="Calibri"/>
                <a:cs typeface="Calibri"/>
              </a:rPr>
              <a:t>обязательные</a:t>
            </a:r>
            <a:r>
              <a:rPr sz="1950" spc="9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соглашения</a:t>
            </a:r>
            <a:r>
              <a:rPr sz="1950" spc="10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10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стандарты</a:t>
            </a:r>
            <a:r>
              <a:rPr sz="1950" spc="1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разработки</a:t>
            </a:r>
            <a:r>
              <a:rPr sz="1950" spc="1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(например,</a:t>
            </a:r>
            <a:r>
              <a:rPr sz="1950" spc="100" dirty="0">
                <a:latin typeface="Calibri"/>
                <a:cs typeface="Calibri"/>
              </a:rPr>
              <a:t>  </a:t>
            </a:r>
            <a:r>
              <a:rPr sz="1950" spc="-20" dirty="0">
                <a:latin typeface="Calibri"/>
                <a:cs typeface="Calibri"/>
              </a:rPr>
              <a:t>если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5"/>
              </a:spcBef>
            </a:pPr>
            <a:r>
              <a:rPr sz="1950" dirty="0">
                <a:latin typeface="Calibri"/>
                <a:cs typeface="Calibri"/>
              </a:rPr>
              <a:t>обслуживать</a:t>
            </a:r>
            <a:r>
              <a:rPr sz="1950" spc="17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1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будут</a:t>
            </a:r>
            <a:r>
              <a:rPr sz="1950" spc="18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клиенты,</a:t>
            </a:r>
            <a:r>
              <a:rPr sz="1950" spc="18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то</a:t>
            </a:r>
            <a:r>
              <a:rPr sz="1950" spc="18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они</a:t>
            </a:r>
            <a:r>
              <a:rPr sz="1950" spc="1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должны</a:t>
            </a:r>
            <a:r>
              <a:rPr sz="1950" spc="1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указать</a:t>
            </a:r>
            <a:r>
              <a:rPr sz="1950" spc="180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особенности </a:t>
            </a:r>
            <a:r>
              <a:rPr sz="1950" dirty="0">
                <a:latin typeface="Calibri"/>
                <a:cs typeface="Calibri"/>
              </a:rPr>
              <a:t>дизайна</a:t>
            </a:r>
            <a:r>
              <a:rPr sz="1950" spc="3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3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стандарты</a:t>
            </a:r>
            <a:r>
              <a:rPr sz="1950" spc="3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программирования,</a:t>
            </a:r>
            <a:r>
              <a:rPr sz="1950" spc="3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которые</a:t>
            </a:r>
            <a:r>
              <a:rPr sz="1950" spc="3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субподрядчик</a:t>
            </a:r>
            <a:r>
              <a:rPr sz="1950" spc="40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обязан соблюдать);</a:t>
            </a:r>
            <a:endParaRPr sz="1950">
              <a:latin typeface="Calibri"/>
              <a:cs typeface="Calibri"/>
            </a:endParaRPr>
          </a:p>
          <a:p>
            <a:pPr marL="133985" indent="-129539">
              <a:lnSpc>
                <a:spcPts val="2335"/>
              </a:lnSpc>
              <a:buSzPct val="94871"/>
              <a:buChar char="•"/>
              <a:tabLst>
                <a:tab pos="133985" algn="l"/>
              </a:tabLst>
            </a:pPr>
            <a:r>
              <a:rPr sz="1950" spc="-10" dirty="0">
                <a:latin typeface="Calibri"/>
                <a:cs typeface="Calibri"/>
              </a:rPr>
              <a:t>обратная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совместимость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продуктами,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выпущенными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ранее;</a:t>
            </a:r>
            <a:endParaRPr sz="1950">
              <a:latin typeface="Calibri"/>
              <a:cs typeface="Calibri"/>
            </a:endParaRPr>
          </a:p>
          <a:p>
            <a:pPr marL="12700" marR="6350" indent="-8255">
              <a:lnSpc>
                <a:spcPts val="2340"/>
              </a:lnSpc>
              <a:spcBef>
                <a:spcPts val="70"/>
              </a:spcBef>
              <a:buSzPct val="94871"/>
              <a:buChar char="•"/>
              <a:tabLst>
                <a:tab pos="133985" algn="l"/>
                <a:tab pos="1855470" algn="l"/>
                <a:tab pos="3432810" algn="l"/>
                <a:tab pos="5716270" algn="l"/>
                <a:tab pos="6495415" algn="l"/>
                <a:tab pos="7656830" algn="l"/>
              </a:tabLst>
            </a:pPr>
            <a:r>
              <a:rPr sz="1950" spc="-10" dirty="0">
                <a:latin typeface="Calibri"/>
                <a:cs typeface="Calibri"/>
              </a:rPr>
              <a:t>	ограничения,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налагаемые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бизнес-правилами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20" dirty="0">
                <a:latin typeface="Calibri"/>
                <a:cs typeface="Calibri"/>
              </a:rPr>
              <a:t>(они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должны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20" dirty="0">
                <a:latin typeface="Calibri"/>
                <a:cs typeface="Calibri"/>
              </a:rPr>
              <a:t>быть </a:t>
            </a:r>
            <a:r>
              <a:rPr sz="1950" spc="-10" dirty="0">
                <a:latin typeface="Calibri"/>
                <a:cs typeface="Calibri"/>
              </a:rPr>
              <a:t>зафиксированы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других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документах,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как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рассказано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главе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9);</a:t>
            </a:r>
            <a:endParaRPr sz="1950">
              <a:latin typeface="Calibri"/>
              <a:cs typeface="Calibri"/>
            </a:endParaRPr>
          </a:p>
          <a:p>
            <a:pPr marL="133985" indent="-129539">
              <a:lnSpc>
                <a:spcPts val="2245"/>
              </a:lnSpc>
              <a:buSzPct val="94871"/>
              <a:buChar char="•"/>
              <a:tabLst>
                <a:tab pos="133985" algn="l"/>
              </a:tabLst>
            </a:pPr>
            <a:r>
              <a:rPr sz="1950" dirty="0">
                <a:latin typeface="Calibri"/>
                <a:cs typeface="Calibri"/>
              </a:rPr>
              <a:t>ограничения,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связанные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</a:t>
            </a:r>
            <a:r>
              <a:rPr sz="1950" spc="-20" dirty="0">
                <a:latin typeface="Calibri"/>
                <a:cs typeface="Calibri"/>
              </a:rPr>
              <a:t> оборудованием,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например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требования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срокам,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1950" spc="-10" dirty="0">
                <a:latin typeface="Calibri"/>
                <a:cs typeface="Calibri"/>
              </a:rPr>
              <a:t>ограничения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памяти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процессора,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размер,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вес,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материалы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затраты;</a:t>
            </a:r>
            <a:endParaRPr sz="1950">
              <a:latin typeface="Calibri"/>
              <a:cs typeface="Calibri"/>
            </a:endParaRPr>
          </a:p>
          <a:p>
            <a:pPr marL="12700" marR="6350" indent="-8255" algn="just">
              <a:lnSpc>
                <a:spcPct val="99700"/>
              </a:lnSpc>
              <a:spcBef>
                <a:spcPts val="10"/>
              </a:spcBef>
              <a:buSzPct val="94871"/>
              <a:buChar char="•"/>
              <a:tabLst>
                <a:tab pos="133985" algn="l"/>
              </a:tabLst>
            </a:pPr>
            <a:r>
              <a:rPr sz="1950" dirty="0">
                <a:latin typeface="Calibri"/>
                <a:cs typeface="Calibri"/>
              </a:rPr>
              <a:t>	соглашения,</a:t>
            </a:r>
            <a:r>
              <a:rPr sz="1950" spc="18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связанные</a:t>
            </a:r>
            <a:r>
              <a:rPr sz="1950" spc="2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</a:t>
            </a:r>
            <a:r>
              <a:rPr sz="1950" spc="20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пользовательским</a:t>
            </a:r>
            <a:r>
              <a:rPr sz="1950" spc="2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интерфейсом</a:t>
            </a:r>
            <a:r>
              <a:rPr sz="1950" spc="21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существующего </a:t>
            </a:r>
            <a:r>
              <a:rPr sz="1950" dirty="0">
                <a:latin typeface="Calibri"/>
                <a:cs typeface="Calibri"/>
              </a:rPr>
              <a:t>продукта,</a:t>
            </a:r>
            <a:r>
              <a:rPr sz="1950" spc="2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которые</a:t>
            </a:r>
            <a:r>
              <a:rPr sz="1950" spc="2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необходимо</a:t>
            </a:r>
            <a:r>
              <a:rPr sz="1950" spc="2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соблюдать</a:t>
            </a:r>
            <a:r>
              <a:rPr sz="1950" spc="2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при</a:t>
            </a:r>
            <a:r>
              <a:rPr sz="1950" spc="229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улучшении</a:t>
            </a:r>
            <a:r>
              <a:rPr sz="1950" spc="22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существующего продукта;</a:t>
            </a:r>
            <a:endParaRPr sz="1950">
              <a:latin typeface="Calibri"/>
              <a:cs typeface="Calibri"/>
            </a:endParaRPr>
          </a:p>
          <a:p>
            <a:pPr marL="133985" indent="-129539" algn="just">
              <a:lnSpc>
                <a:spcPts val="2330"/>
              </a:lnSpc>
              <a:buSzPct val="94871"/>
              <a:buChar char="•"/>
              <a:tabLst>
                <a:tab pos="133985" algn="l"/>
              </a:tabLst>
            </a:pPr>
            <a:r>
              <a:rPr sz="1950" spc="-10" dirty="0">
                <a:latin typeface="Calibri"/>
                <a:cs typeface="Calibri"/>
              </a:rPr>
              <a:t>стандартный</a:t>
            </a:r>
            <a:r>
              <a:rPr sz="1950" spc="-10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формат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обмена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данными,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например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ХМL.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3618" y="554812"/>
            <a:ext cx="4810125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25194" algn="l"/>
              </a:tabLst>
            </a:pPr>
            <a:r>
              <a:rPr sz="1950" spc="-25" dirty="0">
                <a:solidFill>
                  <a:srgbClr val="990033"/>
                </a:solidFill>
                <a:latin typeface="Calibri"/>
                <a:cs typeface="Calibri"/>
              </a:rPr>
              <a:t>2.6</a:t>
            </a:r>
            <a:r>
              <a:rPr sz="1950" dirty="0">
                <a:solidFill>
                  <a:srgbClr val="990033"/>
                </a:solidFill>
                <a:latin typeface="Calibri"/>
                <a:cs typeface="Calibri"/>
              </a:rPr>
              <a:t>	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Документация</a:t>
            </a:r>
            <a:r>
              <a:rPr sz="1950" b="1" i="1" spc="-7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для</a:t>
            </a:r>
            <a:r>
              <a:rPr sz="1950" b="1" i="1" spc="-7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пользователей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12609" y="851153"/>
            <a:ext cx="160972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-10" dirty="0">
                <a:latin typeface="Calibri"/>
                <a:cs typeface="Calibri"/>
              </a:rPr>
              <a:t>документации,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3618" y="851153"/>
            <a:ext cx="6518909" cy="619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  <a:tabLst>
                <a:tab pos="1678305" algn="l"/>
                <a:tab pos="1730375" algn="l"/>
                <a:tab pos="1940560" algn="l"/>
                <a:tab pos="2437130" algn="l"/>
                <a:tab pos="3585210" algn="l"/>
                <a:tab pos="4112260" algn="l"/>
                <a:tab pos="4406900" algn="l"/>
                <a:tab pos="4935220" algn="l"/>
                <a:tab pos="5680710" algn="l"/>
              </a:tabLst>
            </a:pPr>
            <a:r>
              <a:rPr sz="1950" spc="-10" dirty="0">
                <a:latin typeface="Calibri"/>
                <a:cs typeface="Calibri"/>
              </a:rPr>
              <a:t>Перечислите</a:t>
            </a:r>
            <a:r>
              <a:rPr sz="1950" dirty="0">
                <a:latin typeface="Calibri"/>
                <a:cs typeface="Calibri"/>
              </a:rPr>
              <a:t>		</a:t>
            </a:r>
            <a:r>
              <a:rPr sz="1950" spc="-25" dirty="0">
                <a:latin typeface="Calibri"/>
                <a:cs typeface="Calibri"/>
              </a:rPr>
              <a:t>все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компоненты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пользовательской поставляемые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50" dirty="0">
                <a:latin typeface="Calibri"/>
                <a:cs typeface="Calibri"/>
              </a:rPr>
              <a:t>с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исполняемым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25" dirty="0">
                <a:latin typeface="Calibri"/>
                <a:cs typeface="Calibri"/>
              </a:rPr>
              <a:t>ПО.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430" dirty="0">
                <a:latin typeface="Calibri"/>
                <a:cs typeface="Calibri"/>
              </a:rPr>
              <a:t> </a:t>
            </a:r>
            <a:r>
              <a:rPr sz="1950" spc="-35" dirty="0">
                <a:latin typeface="Calibri"/>
                <a:cs typeface="Calibri"/>
              </a:rPr>
              <a:t>В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25" dirty="0">
                <a:latin typeface="Calibri"/>
                <a:cs typeface="Calibri"/>
              </a:rPr>
              <a:t>них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могут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30" dirty="0">
                <a:latin typeface="Calibri"/>
                <a:cs typeface="Calibri"/>
              </a:rPr>
              <a:t>входить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3693" y="1148333"/>
            <a:ext cx="131699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-20" dirty="0">
                <a:latin typeface="Calibri"/>
                <a:cs typeface="Calibri"/>
              </a:rPr>
              <a:t>руководства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3618" y="1443990"/>
            <a:ext cx="7969250" cy="4471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ts val="2335"/>
              </a:lnSpc>
              <a:spcBef>
                <a:spcPts val="90"/>
              </a:spcBef>
            </a:pPr>
            <a:r>
              <a:rPr sz="1950" spc="-10" dirty="0">
                <a:latin typeface="Calibri"/>
                <a:cs typeface="Calibri"/>
              </a:rPr>
              <a:t>пользователя,</a:t>
            </a:r>
            <a:r>
              <a:rPr sz="1950" spc="14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онлайн-</a:t>
            </a:r>
            <a:r>
              <a:rPr sz="1950" dirty="0">
                <a:latin typeface="Calibri"/>
                <a:cs typeface="Calibri"/>
              </a:rPr>
              <a:t>справка</a:t>
            </a:r>
            <a:r>
              <a:rPr sz="1950" spc="1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1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обучающие</a:t>
            </a:r>
            <a:r>
              <a:rPr sz="1950" spc="1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программы.</a:t>
            </a:r>
            <a:r>
              <a:rPr sz="1950" spc="1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Определите</a:t>
            </a:r>
            <a:r>
              <a:rPr sz="1950" spc="14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все</a:t>
            </a:r>
            <a:endParaRPr sz="1950">
              <a:latin typeface="Calibri"/>
              <a:cs typeface="Calibri"/>
            </a:endParaRPr>
          </a:p>
          <a:p>
            <a:pPr marL="12700" algn="just">
              <a:lnSpc>
                <a:spcPts val="2335"/>
              </a:lnSpc>
              <a:spcBef>
                <a:spcPts val="5"/>
              </a:spcBef>
            </a:pPr>
            <a:r>
              <a:rPr sz="1950" spc="-25" dirty="0">
                <a:latin typeface="Calibri"/>
                <a:cs typeface="Calibri"/>
              </a:rPr>
              <a:t>необходимые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форматы,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стандарты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средства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поставки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документации.</a:t>
            </a:r>
            <a:endParaRPr sz="1950">
              <a:latin typeface="Calibri"/>
              <a:cs typeface="Calibri"/>
            </a:endParaRPr>
          </a:p>
          <a:p>
            <a:pPr marL="12700" algn="just">
              <a:lnSpc>
                <a:spcPts val="2335"/>
              </a:lnSpc>
              <a:tabLst>
                <a:tab pos="925194" algn="l"/>
              </a:tabLst>
            </a:pPr>
            <a:r>
              <a:rPr sz="1950" spc="-25" dirty="0">
                <a:solidFill>
                  <a:srgbClr val="990033"/>
                </a:solidFill>
                <a:latin typeface="Calibri"/>
                <a:cs typeface="Calibri"/>
              </a:rPr>
              <a:t>2.7</a:t>
            </a:r>
            <a:r>
              <a:rPr sz="1950" dirty="0">
                <a:solidFill>
                  <a:srgbClr val="990033"/>
                </a:solidFill>
                <a:latin typeface="Calibri"/>
                <a:cs typeface="Calibri"/>
              </a:rPr>
              <a:t>	</a:t>
            </a:r>
            <a:r>
              <a:rPr sz="1950" b="1" i="1" spc="-20" dirty="0">
                <a:solidFill>
                  <a:srgbClr val="990033"/>
                </a:solidFill>
                <a:latin typeface="Calibri"/>
                <a:cs typeface="Calibri"/>
              </a:rPr>
              <a:t>Предположения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и</a:t>
            </a:r>
            <a:r>
              <a:rPr sz="1950" b="1" i="1" spc="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зависимости</a:t>
            </a:r>
            <a:endParaRPr sz="1950">
              <a:latin typeface="Calibri"/>
              <a:cs typeface="Calibri"/>
            </a:endParaRPr>
          </a:p>
          <a:p>
            <a:pPr marL="12700" marR="6350" algn="just">
              <a:lnSpc>
                <a:spcPct val="99700"/>
              </a:lnSpc>
            </a:pPr>
            <a:r>
              <a:rPr sz="1950" i="1" dirty="0">
                <a:latin typeface="Calibri"/>
                <a:cs typeface="Calibri"/>
              </a:rPr>
              <a:t>Предположением</a:t>
            </a:r>
            <a:r>
              <a:rPr sz="1950" dirty="0">
                <a:latin typeface="Calibri"/>
                <a:cs typeface="Calibri"/>
              </a:rPr>
              <a:t>(аssumption)</a:t>
            </a:r>
            <a:r>
              <a:rPr sz="1950" spc="2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называется</a:t>
            </a:r>
            <a:r>
              <a:rPr sz="1950" spc="2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положение,</a:t>
            </a:r>
            <a:r>
              <a:rPr sz="1950" spc="2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которое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считается </a:t>
            </a:r>
            <a:r>
              <a:rPr sz="1950" dirty="0">
                <a:latin typeface="Calibri"/>
                <a:cs typeface="Calibri"/>
              </a:rPr>
              <a:t>истинным</a:t>
            </a:r>
            <a:r>
              <a:rPr sz="1950" spc="434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при</a:t>
            </a:r>
            <a:r>
              <a:rPr sz="1950" spc="44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отсутствии</a:t>
            </a:r>
            <a:r>
              <a:rPr sz="1950" spc="44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доказательства</a:t>
            </a:r>
            <a:r>
              <a:rPr sz="1950" spc="44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434" dirty="0">
                <a:latin typeface="Calibri"/>
                <a:cs typeface="Calibri"/>
              </a:rPr>
              <a:t>   </a:t>
            </a:r>
            <a:r>
              <a:rPr sz="1950" spc="-10" dirty="0">
                <a:latin typeface="Calibri"/>
                <a:cs typeface="Calibri"/>
              </a:rPr>
              <a:t>определяющей </a:t>
            </a:r>
            <a:r>
              <a:rPr sz="1950" dirty="0">
                <a:latin typeface="Calibri"/>
                <a:cs typeface="Calibri"/>
              </a:rPr>
              <a:t>информации.</a:t>
            </a:r>
            <a:r>
              <a:rPr sz="1950" spc="39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Проблемы</a:t>
            </a:r>
            <a:r>
              <a:rPr sz="1950" spc="3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возможны</a:t>
            </a:r>
            <a:r>
              <a:rPr sz="1950" spc="40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40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том</a:t>
            </a:r>
            <a:r>
              <a:rPr sz="1950" spc="40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случае,</a:t>
            </a:r>
            <a:r>
              <a:rPr sz="1950" spc="38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если</a:t>
            </a:r>
            <a:r>
              <a:rPr sz="1950" spc="409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предположение </a:t>
            </a:r>
            <a:r>
              <a:rPr sz="1950" dirty="0">
                <a:latin typeface="Calibri"/>
                <a:cs typeface="Calibri"/>
              </a:rPr>
              <a:t>неверны,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не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находятся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совместном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использовании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они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изменяются,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10"/>
              </a:spcBef>
            </a:pPr>
            <a:r>
              <a:rPr sz="1950" dirty="0">
                <a:latin typeface="Calibri"/>
                <a:cs typeface="Calibri"/>
              </a:rPr>
              <a:t>поэтому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определенные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предположения</a:t>
            </a:r>
            <a:r>
              <a:rPr sz="1950" spc="2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можно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отнести</a:t>
            </a:r>
            <a:r>
              <a:rPr sz="1950" spc="254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2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группе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рисков </a:t>
            </a:r>
            <a:r>
              <a:rPr sz="1950" dirty="0">
                <a:latin typeface="Calibri"/>
                <a:cs typeface="Calibri"/>
              </a:rPr>
              <a:t>проекта.</a:t>
            </a:r>
            <a:r>
              <a:rPr sz="1950" spc="3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Один</a:t>
            </a:r>
            <a:r>
              <a:rPr sz="1950" spc="3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пользователь</a:t>
            </a:r>
            <a:r>
              <a:rPr sz="1950" spc="3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спецификации</a:t>
            </a:r>
            <a:r>
              <a:rPr sz="1950" spc="3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может</a:t>
            </a:r>
            <a:r>
              <a:rPr sz="1950" spc="3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считать,</a:t>
            </a:r>
            <a:r>
              <a:rPr sz="1950" spc="3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что</a:t>
            </a:r>
            <a:r>
              <a:rPr sz="1950" spc="3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продукт </a:t>
            </a:r>
            <a:r>
              <a:rPr sz="1950" dirty="0">
                <a:latin typeface="Calibri"/>
                <a:cs typeface="Calibri"/>
              </a:rPr>
              <a:t>будут</a:t>
            </a:r>
            <a:r>
              <a:rPr sz="1950" spc="8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соответствовать</a:t>
            </a:r>
            <a:r>
              <a:rPr sz="1950" spc="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особому</a:t>
            </a:r>
            <a:r>
              <a:rPr sz="1950" spc="8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стандарту</a:t>
            </a:r>
            <a:r>
              <a:rPr sz="1950" spc="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пользовательского</a:t>
            </a:r>
            <a:r>
              <a:rPr sz="1950" spc="8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интерфейса, </a:t>
            </a:r>
            <a:r>
              <a:rPr sz="1950" dirty="0">
                <a:latin typeface="Calibri"/>
                <a:cs typeface="Calibri"/>
              </a:rPr>
              <a:t>тогда</a:t>
            </a:r>
            <a:r>
              <a:rPr sz="1950" spc="12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как</a:t>
            </a:r>
            <a:r>
              <a:rPr sz="1950" spc="12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другой</a:t>
            </a:r>
            <a:r>
              <a:rPr sz="1950" spc="12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предположит</a:t>
            </a:r>
            <a:r>
              <a:rPr sz="1950" spc="12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нечто</a:t>
            </a:r>
            <a:r>
              <a:rPr sz="1950" spc="114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совершенно</a:t>
            </a:r>
            <a:r>
              <a:rPr sz="1950" spc="12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иное.</a:t>
            </a:r>
            <a:r>
              <a:rPr sz="1950" spc="110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Разработчик </a:t>
            </a:r>
            <a:r>
              <a:rPr sz="1950" dirty="0">
                <a:latin typeface="Calibri"/>
                <a:cs typeface="Calibri"/>
              </a:rPr>
              <a:t>может думать, что определенный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набор функций написанспециально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для </a:t>
            </a:r>
            <a:r>
              <a:rPr sz="1950" dirty="0">
                <a:latin typeface="Calibri"/>
                <a:cs typeface="Calibri"/>
              </a:rPr>
              <a:t>этого</a:t>
            </a:r>
            <a:r>
              <a:rPr sz="1950" spc="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приложения,</a:t>
            </a:r>
            <a:r>
              <a:rPr sz="1950" spc="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аналитик—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что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он</a:t>
            </a:r>
            <a:r>
              <a:rPr sz="1950" spc="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будет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взят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из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предыдущего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проекта, </a:t>
            </a:r>
            <a:r>
              <a:rPr sz="1950" dirty="0">
                <a:latin typeface="Calibri"/>
                <a:cs typeface="Calibri"/>
              </a:rPr>
              <a:t>а</a:t>
            </a:r>
            <a:r>
              <a:rPr sz="1950" spc="6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менеджер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проекта—</a:t>
            </a:r>
            <a:r>
              <a:rPr sz="1950" spc="6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что</a:t>
            </a:r>
            <a:r>
              <a:rPr sz="1950" spc="6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предполагается</a:t>
            </a:r>
            <a:r>
              <a:rPr sz="1950" spc="6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приобрести</a:t>
            </a:r>
            <a:r>
              <a:rPr sz="1950" spc="65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коммерческую </a:t>
            </a:r>
            <a:r>
              <a:rPr sz="1950" spc="-20" dirty="0">
                <a:latin typeface="Calibri"/>
                <a:cs typeface="Calibri"/>
              </a:rPr>
              <a:t>библиотеку </a:t>
            </a:r>
            <a:r>
              <a:rPr sz="1950" spc="-10" dirty="0">
                <a:latin typeface="Calibri"/>
                <a:cs typeface="Calibri"/>
              </a:rPr>
              <a:t>функций.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3164" y="2260091"/>
            <a:ext cx="5004815" cy="36438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</a:pPr>
            <a:r>
              <a:rPr sz="3600" b="1" dirty="0">
                <a:latin typeface="Corbel"/>
                <a:cs typeface="Corbel"/>
              </a:rPr>
              <a:t>1.</a:t>
            </a:r>
            <a:r>
              <a:rPr sz="3600" b="1" spc="-120" dirty="0">
                <a:latin typeface="Corbel"/>
                <a:cs typeface="Corbel"/>
              </a:rPr>
              <a:t> </a:t>
            </a:r>
            <a:r>
              <a:rPr sz="3600" b="1" dirty="0">
                <a:latin typeface="Corbel"/>
                <a:cs typeface="Corbel"/>
              </a:rPr>
              <a:t>ЖИЗНЕННЫЙ</a:t>
            </a:r>
            <a:r>
              <a:rPr sz="3600" b="1" spc="5" dirty="0">
                <a:latin typeface="Corbel"/>
                <a:cs typeface="Corbel"/>
              </a:rPr>
              <a:t> </a:t>
            </a:r>
            <a:r>
              <a:rPr sz="3600" b="1" dirty="0">
                <a:latin typeface="Corbel"/>
                <a:cs typeface="Corbel"/>
              </a:rPr>
              <a:t>ЦИКЛ</a:t>
            </a:r>
            <a:r>
              <a:rPr sz="3600" b="1" spc="-15" dirty="0">
                <a:latin typeface="Corbel"/>
                <a:cs typeface="Corbel"/>
              </a:rPr>
              <a:t> </a:t>
            </a:r>
            <a:r>
              <a:rPr sz="3600" b="1" spc="-25" dirty="0">
                <a:latin typeface="Corbel"/>
                <a:cs typeface="Corbel"/>
              </a:rPr>
              <a:t>ПО</a:t>
            </a:r>
            <a:endParaRPr sz="36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8540" y="884377"/>
            <a:ext cx="8016240" cy="4767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i="1" dirty="0">
                <a:solidFill>
                  <a:srgbClr val="990033"/>
                </a:solidFill>
                <a:latin typeface="Calibri"/>
                <a:cs typeface="Calibri"/>
              </a:rPr>
              <a:t>3.</a:t>
            </a:r>
            <a:r>
              <a:rPr sz="1950" i="1" spc="-8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Функции</a:t>
            </a:r>
            <a:r>
              <a:rPr sz="1950" b="1" i="1" spc="-6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системы</a:t>
            </a:r>
            <a:endParaRPr sz="1950">
              <a:latin typeface="Calibri"/>
              <a:cs typeface="Calibri"/>
            </a:endParaRPr>
          </a:p>
          <a:p>
            <a:pPr marL="12700" marR="5080">
              <a:lnSpc>
                <a:spcPts val="2330"/>
              </a:lnSpc>
              <a:spcBef>
                <a:spcPts val="90"/>
              </a:spcBef>
            </a:pPr>
            <a:r>
              <a:rPr sz="1950" dirty="0">
                <a:latin typeface="Calibri"/>
                <a:cs typeface="Calibri"/>
              </a:rPr>
              <a:t>Способы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систематизации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функциональных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требований</a:t>
            </a:r>
            <a:r>
              <a:rPr sz="1950" spc="-10" dirty="0">
                <a:latin typeface="Times New Roman"/>
                <a:cs typeface="Times New Roman"/>
              </a:rPr>
              <a:t>.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По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Calibri"/>
                <a:cs typeface="Calibri"/>
              </a:rPr>
              <a:t>классификации: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вариантам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использования,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режиму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работы,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классам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пользователей,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245"/>
              </a:lnSpc>
            </a:pPr>
            <a:r>
              <a:rPr sz="1950" spc="-20" dirty="0">
                <a:latin typeface="Calibri"/>
                <a:cs typeface="Calibri"/>
              </a:rPr>
              <a:t>стимулам,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реакциям,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классам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объектов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функциональной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иерархии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1950" dirty="0">
                <a:latin typeface="Calibri"/>
                <a:cs typeface="Calibri"/>
              </a:rPr>
              <a:t>(IEEE,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1998b).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Возможны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также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комбинации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этих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элементов,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например,</a:t>
            </a:r>
            <a:endParaRPr sz="1950">
              <a:latin typeface="Calibri"/>
              <a:cs typeface="Calibri"/>
            </a:endParaRPr>
          </a:p>
          <a:p>
            <a:pPr marL="12700" marR="688340">
              <a:lnSpc>
                <a:spcPts val="2330"/>
              </a:lnSpc>
              <a:spcBef>
                <a:spcPts val="85"/>
              </a:spcBef>
            </a:pPr>
            <a:r>
              <a:rPr sz="1950" dirty="0">
                <a:latin typeface="Calibri"/>
                <a:cs typeface="Calibri"/>
              </a:rPr>
              <a:t>варианты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использования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внутри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классов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пользователей.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3.х</a:t>
            </a:r>
            <a:r>
              <a:rPr sz="1950" spc="114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Функция системы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50" dirty="0">
                <a:latin typeface="Calibri"/>
                <a:cs typeface="Calibri"/>
              </a:rPr>
              <a:t>X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255"/>
              </a:lnSpc>
            </a:pPr>
            <a:r>
              <a:rPr sz="1950" spc="-25" dirty="0">
                <a:latin typeface="Calibri"/>
                <a:cs typeface="Calibri"/>
              </a:rPr>
              <a:t>Укажите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название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особенности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несколькими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словами,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например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«3.1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0"/>
              </a:lnSpc>
            </a:pPr>
            <a:r>
              <a:rPr sz="1950" spc="-10" dirty="0">
                <a:latin typeface="Calibri"/>
                <a:cs typeface="Calibri"/>
              </a:rPr>
              <a:t>Проверка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правописания».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40" dirty="0">
                <a:latin typeface="Calibri"/>
                <a:cs typeface="Calibri"/>
              </a:rPr>
              <a:t>Так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же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назовите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подразделы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3.x.1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3.х.3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для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1950" spc="-10" dirty="0">
                <a:latin typeface="Calibri"/>
                <a:cs typeface="Calibri"/>
              </a:rPr>
              <a:t>каждой</a:t>
            </a:r>
            <a:r>
              <a:rPr sz="1950" spc="-9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функции</a:t>
            </a:r>
            <a:r>
              <a:rPr sz="1950" spc="-9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системы.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  <a:tabLst>
                <a:tab pos="925830" algn="l"/>
              </a:tabLst>
            </a:pPr>
            <a:r>
              <a:rPr sz="1950" spc="-10" dirty="0">
                <a:latin typeface="Calibri"/>
                <a:cs typeface="Calibri"/>
              </a:rPr>
              <a:t>3.х.1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Описание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-10" dirty="0">
                <a:latin typeface="Calibri"/>
                <a:cs typeface="Calibri"/>
              </a:rPr>
              <a:t> приоритеты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1950" spc="-10" dirty="0">
                <a:latin typeface="Calibri"/>
                <a:cs typeface="Calibri"/>
              </a:rPr>
              <a:t>Кратко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опишите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особенность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функции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укажите,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обладает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ли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она</a:t>
            </a:r>
            <a:endParaRPr sz="1950">
              <a:latin typeface="Calibri"/>
              <a:cs typeface="Calibri"/>
            </a:endParaRPr>
          </a:p>
          <a:p>
            <a:pPr marL="12700" marR="62230">
              <a:lnSpc>
                <a:spcPct val="99500"/>
              </a:lnSpc>
              <a:spcBef>
                <a:spcPts val="25"/>
              </a:spcBef>
            </a:pPr>
            <a:r>
              <a:rPr sz="1950" dirty="0">
                <a:latin typeface="Calibri"/>
                <a:cs typeface="Calibri"/>
              </a:rPr>
              <a:t>высоким,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средним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низким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приоритетом</a:t>
            </a:r>
            <a:r>
              <a:rPr sz="1950" spc="-20" dirty="0">
                <a:latin typeface="Microsoft Sans Serif"/>
                <a:cs typeface="Microsoft Sans Serif"/>
              </a:rPr>
              <a:t>.</a:t>
            </a:r>
            <a:r>
              <a:rPr sz="1950" spc="-110" dirty="0">
                <a:latin typeface="Microsoft Sans Serif"/>
                <a:cs typeface="Microsoft Sans Serif"/>
              </a:rPr>
              <a:t> </a:t>
            </a:r>
            <a:r>
              <a:rPr sz="1950" spc="-10" dirty="0">
                <a:latin typeface="Calibri"/>
                <a:cs typeface="Calibri"/>
              </a:rPr>
              <a:t>Приоритеты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являются динамической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характеристикой,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они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могут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изменяться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входе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проекта.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Если </a:t>
            </a:r>
            <a:r>
              <a:rPr sz="1950" dirty="0">
                <a:latin typeface="Calibri"/>
                <a:cs typeface="Calibri"/>
              </a:rPr>
              <a:t>вы</a:t>
            </a:r>
            <a:r>
              <a:rPr sz="1950" spc="-20" dirty="0">
                <a:latin typeface="Calibri"/>
                <a:cs typeface="Calibri"/>
              </a:rPr>
              <a:t> используете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средство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управления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требованиями,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определите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атрибут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30"/>
              </a:lnSpc>
            </a:pPr>
            <a:r>
              <a:rPr sz="1950" spc="-10" dirty="0">
                <a:latin typeface="Calibri"/>
                <a:cs typeface="Calibri"/>
              </a:rPr>
              <a:t>требований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приоритета.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3514" y="548081"/>
            <a:ext cx="8179434" cy="4174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2335"/>
              </a:lnSpc>
              <a:spcBef>
                <a:spcPts val="95"/>
              </a:spcBef>
            </a:pPr>
            <a:r>
              <a:rPr sz="1950" dirty="0">
                <a:latin typeface="Calibri"/>
                <a:cs typeface="Calibri"/>
              </a:rPr>
              <a:t>3.х.2</a:t>
            </a:r>
            <a:r>
              <a:rPr sz="1950" spc="390" dirty="0">
                <a:latin typeface="Calibri"/>
                <a:cs typeface="Calibri"/>
              </a:rPr>
              <a:t>    </a:t>
            </a:r>
            <a:r>
              <a:rPr sz="1950" b="1" i="1" spc="-20" dirty="0">
                <a:solidFill>
                  <a:srgbClr val="990033"/>
                </a:solidFill>
                <a:latin typeface="Calibri"/>
                <a:cs typeface="Calibri"/>
              </a:rPr>
              <a:t>Последовательности</a:t>
            </a:r>
            <a:r>
              <a:rPr sz="1950" b="1" i="1" spc="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«воздействие </a:t>
            </a: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-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реакция»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99800"/>
              </a:lnSpc>
            </a:pPr>
            <a:r>
              <a:rPr sz="1950" dirty="0">
                <a:latin typeface="Calibri"/>
                <a:cs typeface="Calibri"/>
              </a:rPr>
              <a:t>Перечислите</a:t>
            </a:r>
            <a:r>
              <a:rPr sz="1950" spc="6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последовательность</a:t>
            </a:r>
            <a:r>
              <a:rPr sz="1950" spc="7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воздействий,</a:t>
            </a:r>
            <a:r>
              <a:rPr sz="1950" spc="6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оказываемых</a:t>
            </a:r>
            <a:r>
              <a:rPr sz="1950" spc="7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на</a:t>
            </a:r>
            <a:r>
              <a:rPr sz="1950" spc="65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систему </a:t>
            </a:r>
            <a:r>
              <a:rPr sz="1950" dirty="0">
                <a:latin typeface="Calibri"/>
                <a:cs typeface="Calibri"/>
              </a:rPr>
              <a:t>(действия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пользователей,</a:t>
            </a:r>
            <a:r>
              <a:rPr sz="1950" spc="6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сигналы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внешних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устройств</a:t>
            </a:r>
            <a:r>
              <a:rPr sz="1950" spc="6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6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др.),</a:t>
            </a:r>
            <a:r>
              <a:rPr sz="1950" spc="6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60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отклики </a:t>
            </a:r>
            <a:r>
              <a:rPr sz="1950" dirty="0">
                <a:latin typeface="Calibri"/>
                <a:cs typeface="Calibri"/>
              </a:rPr>
              <a:t>системы,</a:t>
            </a:r>
            <a:r>
              <a:rPr sz="1950" spc="4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определяющие</a:t>
            </a:r>
            <a:r>
              <a:rPr sz="1950" spc="459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реакцию</a:t>
            </a:r>
            <a:r>
              <a:rPr sz="1950" spc="4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конкретной</a:t>
            </a:r>
            <a:r>
              <a:rPr sz="1950" spc="4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функции.</a:t>
            </a:r>
            <a:r>
              <a:rPr sz="1950" spc="4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Эти</a:t>
            </a:r>
            <a:r>
              <a:rPr sz="1950" spc="434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воздействия </a:t>
            </a:r>
            <a:r>
              <a:rPr sz="1950" dirty="0">
                <a:latin typeface="Calibri"/>
                <a:cs typeface="Calibri"/>
              </a:rPr>
              <a:t>соответствуют</a:t>
            </a:r>
            <a:r>
              <a:rPr sz="1950" spc="3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первоначальным</a:t>
            </a:r>
            <a:r>
              <a:rPr sz="1950" spc="3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шагам</a:t>
            </a:r>
            <a:r>
              <a:rPr sz="1950" spc="3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3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вариантов</a:t>
            </a:r>
            <a:r>
              <a:rPr sz="1950" spc="3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использования</a:t>
            </a:r>
            <a:r>
              <a:rPr sz="1950" spc="36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или </a:t>
            </a:r>
            <a:r>
              <a:rPr sz="1950" spc="-10" dirty="0">
                <a:latin typeface="Calibri"/>
                <a:cs typeface="Calibri"/>
              </a:rPr>
              <a:t>внешним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системным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событиям.</a:t>
            </a:r>
            <a:endParaRPr sz="1950">
              <a:latin typeface="Calibri"/>
              <a:cs typeface="Calibri"/>
            </a:endParaRPr>
          </a:p>
          <a:p>
            <a:pPr marL="12700" algn="just">
              <a:lnSpc>
                <a:spcPts val="2330"/>
              </a:lnSpc>
            </a:pPr>
            <a:r>
              <a:rPr sz="1950" dirty="0">
                <a:latin typeface="Calibri"/>
                <a:cs typeface="Calibri"/>
              </a:rPr>
              <a:t>3.х.3</a:t>
            </a:r>
            <a:r>
              <a:rPr sz="1950" spc="385" dirty="0">
                <a:latin typeface="Calibri"/>
                <a:cs typeface="Calibri"/>
              </a:rPr>
              <a:t>   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Функциональные</a:t>
            </a:r>
            <a:r>
              <a:rPr sz="1950" b="1" i="1" spc="-1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требования</a:t>
            </a:r>
            <a:endParaRPr sz="1950">
              <a:latin typeface="Calibri"/>
              <a:cs typeface="Calibri"/>
            </a:endParaRPr>
          </a:p>
          <a:p>
            <a:pPr marL="12700" algn="just">
              <a:lnSpc>
                <a:spcPts val="2335"/>
              </a:lnSpc>
            </a:pPr>
            <a:r>
              <a:rPr sz="1950" dirty="0">
                <a:latin typeface="Calibri"/>
                <a:cs typeface="Calibri"/>
              </a:rPr>
              <a:t>Перечислите</a:t>
            </a:r>
            <a:r>
              <a:rPr sz="1950" spc="2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2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пунктам</a:t>
            </a:r>
            <a:r>
              <a:rPr sz="1950" spc="2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детализированные</a:t>
            </a:r>
            <a:r>
              <a:rPr sz="1950" spc="2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функциональные</a:t>
            </a:r>
            <a:r>
              <a:rPr sz="1950" spc="28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требования,</a:t>
            </a:r>
            <a:endParaRPr sz="1950">
              <a:latin typeface="Calibri"/>
              <a:cs typeface="Calibri"/>
            </a:endParaRPr>
          </a:p>
          <a:p>
            <a:pPr marL="12700" algn="just">
              <a:lnSpc>
                <a:spcPts val="2335"/>
              </a:lnSpc>
            </a:pPr>
            <a:r>
              <a:rPr sz="1950" dirty="0">
                <a:latin typeface="Calibri"/>
                <a:cs typeface="Calibri"/>
              </a:rPr>
              <a:t>которые</a:t>
            </a:r>
            <a:r>
              <a:rPr sz="1950" spc="2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связаны</a:t>
            </a:r>
            <a:r>
              <a:rPr sz="1950" spc="2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</a:t>
            </a:r>
            <a:r>
              <a:rPr sz="1950" spc="2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этой</a:t>
            </a:r>
            <a:r>
              <a:rPr sz="1950" spc="2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особенностью.</a:t>
            </a:r>
            <a:r>
              <a:rPr sz="1950" spc="2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Здесь</a:t>
            </a:r>
            <a:r>
              <a:rPr sz="1950" spc="2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должны</a:t>
            </a:r>
            <a:r>
              <a:rPr sz="1950" spc="2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быть</a:t>
            </a:r>
            <a:r>
              <a:rPr sz="1950" spc="2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представлены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99500"/>
              </a:lnSpc>
              <a:spcBef>
                <a:spcPts val="25"/>
              </a:spcBef>
            </a:pPr>
            <a:r>
              <a:rPr sz="1950" dirty="0">
                <a:latin typeface="Calibri"/>
                <a:cs typeface="Calibri"/>
              </a:rPr>
              <a:t>определенные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характеристики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ПО,</a:t>
            </a:r>
            <a:r>
              <a:rPr sz="1950" spc="2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чтобы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пользователь</a:t>
            </a:r>
            <a:r>
              <a:rPr sz="1950" spc="2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мог</a:t>
            </a:r>
            <a:r>
              <a:rPr sz="1950" spc="2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задействовать </a:t>
            </a:r>
            <a:r>
              <a:rPr sz="1950" dirty="0">
                <a:latin typeface="Calibri"/>
                <a:cs typeface="Calibri"/>
              </a:rPr>
              <a:t>эту</a:t>
            </a:r>
            <a:r>
              <a:rPr sz="1950" spc="1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функцию</a:t>
            </a:r>
            <a:r>
              <a:rPr sz="1950" spc="16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16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реализовать</a:t>
            </a:r>
            <a:r>
              <a:rPr sz="1950" spc="15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варианты</a:t>
            </a:r>
            <a:r>
              <a:rPr sz="1950" spc="16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использования.</a:t>
            </a:r>
            <a:r>
              <a:rPr sz="1950" spc="16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Опишите,</a:t>
            </a:r>
            <a:r>
              <a:rPr sz="1950" spc="160" dirty="0">
                <a:latin typeface="Calibri"/>
                <a:cs typeface="Calibri"/>
              </a:rPr>
              <a:t>  </a:t>
            </a:r>
            <a:r>
              <a:rPr sz="1950" spc="-25" dirty="0">
                <a:latin typeface="Calibri"/>
                <a:cs typeface="Calibri"/>
              </a:rPr>
              <a:t>как </a:t>
            </a:r>
            <a:r>
              <a:rPr sz="1950" dirty="0">
                <a:latin typeface="Calibri"/>
                <a:cs typeface="Calibri"/>
              </a:rPr>
              <a:t>продукт</a:t>
            </a:r>
            <a:r>
              <a:rPr sz="1950" spc="2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должен</a:t>
            </a:r>
            <a:r>
              <a:rPr sz="1950" spc="29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реагировать</a:t>
            </a:r>
            <a:r>
              <a:rPr sz="1950" spc="29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</a:t>
            </a:r>
            <a:r>
              <a:rPr sz="1950" spc="2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ожидаемые</a:t>
            </a:r>
            <a:r>
              <a:rPr sz="1950" spc="2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ошибки,</a:t>
            </a:r>
            <a:r>
              <a:rPr sz="1950" spc="2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неправильный</a:t>
            </a:r>
            <a:r>
              <a:rPr sz="1950" spc="28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ввод </a:t>
            </a:r>
            <a:r>
              <a:rPr sz="1950" spc="-10" dirty="0">
                <a:latin typeface="Calibri"/>
                <a:cs typeface="Calibri"/>
              </a:rPr>
              <a:t>информации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неверные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действия.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Присвойте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каждому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функциональному требованию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уникальное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имя.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5239" y="537209"/>
            <a:ext cx="8246745" cy="2396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ts val="2335"/>
              </a:lnSpc>
              <a:spcBef>
                <a:spcPts val="90"/>
              </a:spcBef>
            </a:pP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4.</a:t>
            </a:r>
            <a:r>
              <a:rPr sz="1950" b="1" i="1" spc="-1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20" dirty="0">
                <a:solidFill>
                  <a:srgbClr val="990033"/>
                </a:solidFill>
                <a:latin typeface="Calibri"/>
                <a:cs typeface="Calibri"/>
              </a:rPr>
              <a:t>Требования</a:t>
            </a:r>
            <a:r>
              <a:rPr sz="1950" b="1" i="1" spc="-40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dirty="0">
                <a:solidFill>
                  <a:srgbClr val="990033"/>
                </a:solidFill>
                <a:latin typeface="Calibri"/>
                <a:cs typeface="Calibri"/>
              </a:rPr>
              <a:t>к</a:t>
            </a:r>
            <a:r>
              <a:rPr sz="1950" b="1" i="1" spc="-1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внешнему</a:t>
            </a:r>
            <a:r>
              <a:rPr sz="1950" b="1" i="1" spc="-45" dirty="0">
                <a:solidFill>
                  <a:srgbClr val="990033"/>
                </a:solidFill>
                <a:latin typeface="Calibri"/>
                <a:cs typeface="Calibri"/>
              </a:rPr>
              <a:t> </a:t>
            </a:r>
            <a:r>
              <a:rPr sz="1950" b="1" i="1" spc="-10" dirty="0">
                <a:solidFill>
                  <a:srgbClr val="990033"/>
                </a:solidFill>
                <a:latin typeface="Calibri"/>
                <a:cs typeface="Calibri"/>
              </a:rPr>
              <a:t>интерфейсу</a:t>
            </a:r>
            <a:endParaRPr sz="1950">
              <a:latin typeface="Calibri"/>
              <a:cs typeface="Calibri"/>
            </a:endParaRPr>
          </a:p>
          <a:p>
            <a:pPr marL="12700" algn="just">
              <a:lnSpc>
                <a:spcPts val="2335"/>
              </a:lnSpc>
              <a:spcBef>
                <a:spcPts val="5"/>
              </a:spcBef>
            </a:pPr>
            <a:r>
              <a:rPr sz="1950" dirty="0">
                <a:latin typeface="Calibri"/>
                <a:cs typeface="Calibri"/>
              </a:rPr>
              <a:t>«требования</a:t>
            </a:r>
            <a:r>
              <a:rPr sz="1950" spc="4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409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внешнему</a:t>
            </a:r>
            <a:r>
              <a:rPr sz="1950" spc="40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интерфейсу</a:t>
            </a:r>
            <a:r>
              <a:rPr sz="1950" spc="409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определяют</a:t>
            </a:r>
            <a:r>
              <a:rPr sz="1950" spc="409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оборудование,</a:t>
            </a:r>
            <a:r>
              <a:rPr sz="1950" spc="38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42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или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5"/>
              </a:spcBef>
            </a:pPr>
            <a:r>
              <a:rPr sz="1950" dirty="0">
                <a:latin typeface="Calibri"/>
                <a:cs typeface="Calibri"/>
              </a:rPr>
              <a:t>элементы</a:t>
            </a:r>
            <a:r>
              <a:rPr sz="1950" spc="2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баз</a:t>
            </a:r>
            <a:r>
              <a:rPr sz="1950" spc="2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данных,</a:t>
            </a:r>
            <a:r>
              <a:rPr sz="1950" spc="2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</a:t>
            </a:r>
            <a:r>
              <a:rPr sz="1950" spc="2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которыми</a:t>
            </a:r>
            <a:r>
              <a:rPr sz="1950" spc="2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система</a:t>
            </a:r>
            <a:r>
              <a:rPr sz="1950" spc="2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2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компонент</a:t>
            </a:r>
            <a:r>
              <a:rPr sz="1950" spc="295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должны </a:t>
            </a:r>
            <a:r>
              <a:rPr sz="1950" dirty="0">
                <a:latin typeface="Calibri"/>
                <a:cs typeface="Calibri"/>
              </a:rPr>
              <a:t>взаимодействовать...»</a:t>
            </a:r>
            <a:r>
              <a:rPr sz="1950" spc="204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Информация</a:t>
            </a:r>
            <a:r>
              <a:rPr sz="1950" spc="21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этого</a:t>
            </a:r>
            <a:r>
              <a:rPr sz="1950" spc="2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раздела</a:t>
            </a:r>
            <a:r>
              <a:rPr sz="1950" spc="21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позволяет</a:t>
            </a:r>
            <a:r>
              <a:rPr sz="1950" spc="2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вам</a:t>
            </a:r>
            <a:r>
              <a:rPr sz="1950" spc="215" dirty="0">
                <a:latin typeface="Calibri"/>
                <a:cs typeface="Calibri"/>
              </a:rPr>
              <a:t>  </a:t>
            </a:r>
            <a:r>
              <a:rPr sz="1950" spc="-20" dirty="0">
                <a:latin typeface="Calibri"/>
                <a:cs typeface="Calibri"/>
              </a:rPr>
              <a:t>быть </a:t>
            </a:r>
            <a:r>
              <a:rPr sz="1950" dirty="0">
                <a:latin typeface="Calibri"/>
                <a:cs typeface="Calibri"/>
              </a:rPr>
              <a:t>уверенным,</a:t>
            </a:r>
            <a:r>
              <a:rPr sz="1950" spc="1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что</a:t>
            </a:r>
            <a:r>
              <a:rPr sz="1950" spc="1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система</a:t>
            </a:r>
            <a:r>
              <a:rPr sz="1950" spc="10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будет</a:t>
            </a:r>
            <a:r>
              <a:rPr sz="1950" spc="1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должным</a:t>
            </a:r>
            <a:r>
              <a:rPr sz="1950" spc="1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образом</a:t>
            </a:r>
            <a:r>
              <a:rPr sz="1950" spc="10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взаимодействовать</a:t>
            </a:r>
            <a:r>
              <a:rPr sz="1950" spc="114" dirty="0">
                <a:latin typeface="Calibri"/>
                <a:cs typeface="Calibri"/>
              </a:rPr>
              <a:t>  </a:t>
            </a:r>
            <a:r>
              <a:rPr sz="1950" spc="-50" dirty="0">
                <a:latin typeface="Calibri"/>
                <a:cs typeface="Calibri"/>
              </a:rPr>
              <a:t>с </a:t>
            </a:r>
            <a:r>
              <a:rPr sz="1950" dirty="0">
                <a:latin typeface="Calibri"/>
                <a:cs typeface="Calibri"/>
              </a:rPr>
              <a:t>внешними</a:t>
            </a:r>
            <a:r>
              <a:rPr sz="1950" spc="2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компонентами.</a:t>
            </a:r>
            <a:r>
              <a:rPr sz="1950" spc="204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Если</a:t>
            </a:r>
            <a:r>
              <a:rPr sz="1950" spc="2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у</a:t>
            </a:r>
            <a:r>
              <a:rPr sz="1950" spc="2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разных</a:t>
            </a:r>
            <a:r>
              <a:rPr sz="1950" spc="204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частей</a:t>
            </a:r>
            <a:r>
              <a:rPr sz="1950" spc="2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продукта</a:t>
            </a:r>
            <a:r>
              <a:rPr sz="1950" spc="2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разные</a:t>
            </a:r>
            <a:r>
              <a:rPr sz="1950" spc="19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внешние </a:t>
            </a:r>
            <a:r>
              <a:rPr sz="1950" dirty="0">
                <a:latin typeface="Calibri"/>
                <a:cs typeface="Calibri"/>
              </a:rPr>
              <a:t>интерфейсы,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вставьте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подобный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раздел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детализированные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требования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для </a:t>
            </a:r>
            <a:r>
              <a:rPr sz="1950" spc="-10" dirty="0">
                <a:latin typeface="Calibri"/>
                <a:cs typeface="Calibri"/>
              </a:rPr>
              <a:t>каждой</a:t>
            </a:r>
            <a:r>
              <a:rPr sz="1950" spc="-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такой</a:t>
            </a:r>
            <a:r>
              <a:rPr sz="1950" spc="-9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части.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3618" y="942213"/>
            <a:ext cx="7967980" cy="4766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365" lvl="1" indent="-367665" algn="just">
              <a:lnSpc>
                <a:spcPts val="2335"/>
              </a:lnSpc>
              <a:spcBef>
                <a:spcPts val="90"/>
              </a:spcBef>
              <a:buAutoNum type="arabicPeriod"/>
              <a:tabLst>
                <a:tab pos="380365" algn="l"/>
              </a:tabLst>
            </a:pPr>
            <a:r>
              <a:rPr sz="1950" spc="-10" dirty="0">
                <a:latin typeface="Calibri"/>
                <a:cs typeface="Calibri"/>
              </a:rPr>
              <a:t>Интерфейсы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пользователя</a:t>
            </a:r>
            <a:endParaRPr sz="1950">
              <a:latin typeface="Calibri"/>
              <a:cs typeface="Calibri"/>
            </a:endParaRPr>
          </a:p>
          <a:p>
            <a:pPr marL="12700" marR="5715" algn="just">
              <a:lnSpc>
                <a:spcPct val="99700"/>
              </a:lnSpc>
              <a:spcBef>
                <a:spcPts val="5"/>
              </a:spcBef>
            </a:pPr>
            <a:r>
              <a:rPr sz="1950" dirty="0">
                <a:latin typeface="Calibri"/>
                <a:cs typeface="Calibri"/>
              </a:rPr>
              <a:t>Опишите</a:t>
            </a:r>
            <a:r>
              <a:rPr sz="1950" spc="355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логические</a:t>
            </a:r>
            <a:r>
              <a:rPr sz="1950" spc="36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характеристики</a:t>
            </a:r>
            <a:r>
              <a:rPr sz="1950" spc="365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каждого</a:t>
            </a:r>
            <a:r>
              <a:rPr sz="1950" spc="360" dirty="0">
                <a:latin typeface="Calibri"/>
                <a:cs typeface="Calibri"/>
              </a:rPr>
              <a:t>   </a:t>
            </a:r>
            <a:r>
              <a:rPr sz="1950" spc="-10" dirty="0">
                <a:latin typeface="Calibri"/>
                <a:cs typeface="Calibri"/>
              </a:rPr>
              <a:t>пользовательского </a:t>
            </a:r>
            <a:r>
              <a:rPr sz="1950" dirty="0">
                <a:latin typeface="Calibri"/>
                <a:cs typeface="Calibri"/>
              </a:rPr>
              <a:t>интерфейса,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который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необходим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системе.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Некоторые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из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них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перечислены здесь:</a:t>
            </a:r>
            <a:endParaRPr sz="1950">
              <a:latin typeface="Calibri"/>
              <a:cs typeface="Calibri"/>
            </a:endParaRPr>
          </a:p>
          <a:p>
            <a:pPr marL="133985" lvl="2" indent="-129539" algn="just">
              <a:lnSpc>
                <a:spcPts val="2330"/>
              </a:lnSpc>
              <a:buSzPct val="94871"/>
              <a:buChar char="•"/>
              <a:tabLst>
                <a:tab pos="133985" algn="l"/>
              </a:tabLst>
            </a:pPr>
            <a:r>
              <a:rPr sz="1950" dirty="0">
                <a:latin typeface="Calibri"/>
                <a:cs typeface="Calibri"/>
              </a:rPr>
              <a:t>ссылки</a:t>
            </a:r>
            <a:r>
              <a:rPr sz="1950" spc="22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на</a:t>
            </a:r>
            <a:r>
              <a:rPr sz="1950" spc="22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стандарты</a:t>
            </a:r>
            <a:r>
              <a:rPr sz="1950" spc="22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графического</a:t>
            </a:r>
            <a:r>
              <a:rPr sz="1950" spc="22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интерфейса</a:t>
            </a:r>
            <a:r>
              <a:rPr sz="1950" spc="229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пользователей</a:t>
            </a:r>
            <a:r>
              <a:rPr sz="1950" spc="229" dirty="0">
                <a:latin typeface="Calibri"/>
                <a:cs typeface="Calibri"/>
              </a:rPr>
              <a:t>  </a:t>
            </a:r>
            <a:r>
              <a:rPr sz="1950" spc="-25" dirty="0">
                <a:latin typeface="Calibri"/>
                <a:cs typeface="Calibri"/>
              </a:rPr>
              <a:t>или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ts val="2330"/>
              </a:lnSpc>
              <a:spcBef>
                <a:spcPts val="85"/>
              </a:spcBef>
            </a:pPr>
            <a:r>
              <a:rPr sz="1950" dirty="0">
                <a:latin typeface="Calibri"/>
                <a:cs typeface="Calibri"/>
              </a:rPr>
              <a:t>стилевые</a:t>
            </a:r>
            <a:r>
              <a:rPr sz="1950" spc="3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рекомендации</a:t>
            </a:r>
            <a:r>
              <a:rPr sz="1950" spc="3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3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семейства</a:t>
            </a:r>
            <a:r>
              <a:rPr sz="1950" spc="3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продукта,</a:t>
            </a:r>
            <a:r>
              <a:rPr sz="1950" spc="3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которые</a:t>
            </a:r>
            <a:r>
              <a:rPr sz="1950" spc="37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необходимо соблюдать;</a:t>
            </a:r>
            <a:endParaRPr sz="1950">
              <a:latin typeface="Calibri"/>
              <a:cs typeface="Calibri"/>
            </a:endParaRPr>
          </a:p>
          <a:p>
            <a:pPr marL="12700" marR="5080" lvl="2" indent="-8255" algn="just">
              <a:lnSpc>
                <a:spcPts val="2330"/>
              </a:lnSpc>
              <a:spcBef>
                <a:spcPts val="10"/>
              </a:spcBef>
              <a:buSzPct val="94871"/>
              <a:buChar char="•"/>
              <a:tabLst>
                <a:tab pos="133985" algn="l"/>
              </a:tabLst>
            </a:pPr>
            <a:r>
              <a:rPr sz="1950" dirty="0">
                <a:latin typeface="Calibri"/>
                <a:cs typeface="Calibri"/>
              </a:rPr>
              <a:t>	стандарты</a:t>
            </a:r>
            <a:r>
              <a:rPr sz="1950" spc="1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шрифтов,</a:t>
            </a:r>
            <a:r>
              <a:rPr sz="1950" spc="1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значков,</a:t>
            </a:r>
            <a:r>
              <a:rPr sz="1950" spc="1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названий</a:t>
            </a:r>
            <a:r>
              <a:rPr sz="1950" spc="1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кнопок,</a:t>
            </a:r>
            <a:r>
              <a:rPr sz="1950" spc="1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изображений,</a:t>
            </a:r>
            <a:r>
              <a:rPr sz="1950" spc="1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цветовых </a:t>
            </a:r>
            <a:r>
              <a:rPr sz="1950" dirty="0">
                <a:latin typeface="Calibri"/>
                <a:cs typeface="Calibri"/>
              </a:rPr>
              <a:t>схем,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последовательностей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полей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вкладок,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часто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используемых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элементов управления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т.п.;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конфигурация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экрана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ограничения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разрешения;</a:t>
            </a:r>
            <a:endParaRPr sz="1950">
              <a:latin typeface="Calibri"/>
              <a:cs typeface="Calibri"/>
            </a:endParaRPr>
          </a:p>
          <a:p>
            <a:pPr marL="12700" marR="5715" lvl="2" indent="-8255" algn="just">
              <a:lnSpc>
                <a:spcPts val="2330"/>
              </a:lnSpc>
              <a:spcBef>
                <a:spcPts val="5"/>
              </a:spcBef>
              <a:buSzPct val="94871"/>
              <a:buChar char="•"/>
              <a:tabLst>
                <a:tab pos="133985" algn="l"/>
              </a:tabLst>
            </a:pPr>
            <a:r>
              <a:rPr sz="1950" spc="-10" dirty="0">
                <a:latin typeface="Calibri"/>
                <a:cs typeface="Calibri"/>
              </a:rPr>
              <a:t>	стандартные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кнопки,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функции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ссылки</a:t>
            </a:r>
            <a:r>
              <a:rPr sz="1950" spc="-8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перемещения,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одинаковые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для </a:t>
            </a:r>
            <a:r>
              <a:rPr sz="1950" dirty="0">
                <a:latin typeface="Calibri"/>
                <a:cs typeface="Calibri"/>
              </a:rPr>
              <a:t>всех</a:t>
            </a:r>
            <a:r>
              <a:rPr sz="1950" spc="-114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экранов,</a:t>
            </a:r>
            <a:r>
              <a:rPr sz="1950" spc="-8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например</a:t>
            </a:r>
            <a:r>
              <a:rPr sz="1950" spc="-10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кнопка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справки;</a:t>
            </a:r>
            <a:endParaRPr sz="1950">
              <a:latin typeface="Calibri"/>
              <a:cs typeface="Calibri"/>
            </a:endParaRPr>
          </a:p>
          <a:p>
            <a:pPr marL="133985" lvl="2" indent="-129539" algn="just">
              <a:lnSpc>
                <a:spcPts val="2260"/>
              </a:lnSpc>
              <a:buSzPct val="94871"/>
              <a:buChar char="•"/>
              <a:tabLst>
                <a:tab pos="133985" algn="l"/>
              </a:tabLst>
            </a:pPr>
            <a:r>
              <a:rPr sz="1950" dirty="0">
                <a:latin typeface="Calibri"/>
                <a:cs typeface="Calibri"/>
              </a:rPr>
              <a:t>быстрые</a:t>
            </a:r>
            <a:r>
              <a:rPr sz="1950" spc="-9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клавиши;</a:t>
            </a:r>
            <a:endParaRPr sz="1950">
              <a:latin typeface="Calibri"/>
              <a:cs typeface="Calibri"/>
            </a:endParaRPr>
          </a:p>
          <a:p>
            <a:pPr marL="133985" lvl="2" indent="-129539" algn="just">
              <a:lnSpc>
                <a:spcPts val="2335"/>
              </a:lnSpc>
              <a:buSzPct val="94871"/>
              <a:buChar char="•"/>
              <a:tabLst>
                <a:tab pos="133985" algn="l"/>
              </a:tabLst>
            </a:pPr>
            <a:r>
              <a:rPr sz="1950" spc="-10" dirty="0">
                <a:latin typeface="Calibri"/>
                <a:cs typeface="Calibri"/>
              </a:rPr>
              <a:t>стандарты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отображения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сообщений;</a:t>
            </a:r>
            <a:endParaRPr sz="1950">
              <a:latin typeface="Calibri"/>
              <a:cs typeface="Calibri"/>
            </a:endParaRPr>
          </a:p>
          <a:p>
            <a:pPr marL="133985" lvl="2" indent="-129539" algn="just">
              <a:lnSpc>
                <a:spcPts val="2335"/>
              </a:lnSpc>
              <a:buSzPct val="94871"/>
              <a:buChar char="•"/>
              <a:tabLst>
                <a:tab pos="133985" algn="l"/>
              </a:tabLst>
            </a:pPr>
            <a:r>
              <a:rPr sz="1950" spc="-10" dirty="0">
                <a:latin typeface="Calibri"/>
                <a:cs typeface="Calibri"/>
              </a:rPr>
              <a:t>стандарты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конфигурации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упрощения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локализации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ПО;</a:t>
            </a:r>
            <a:endParaRPr sz="1950">
              <a:latin typeface="Calibri"/>
              <a:cs typeface="Calibri"/>
            </a:endParaRPr>
          </a:p>
          <a:p>
            <a:pPr marL="133985" lvl="2" indent="-129539" algn="just">
              <a:lnSpc>
                <a:spcPts val="2335"/>
              </a:lnSpc>
              <a:buSzPct val="94871"/>
              <a:buChar char="•"/>
              <a:tabLst>
                <a:tab pos="133985" algn="l"/>
              </a:tabLst>
            </a:pPr>
            <a:r>
              <a:rPr sz="1950" spc="-10" dirty="0">
                <a:latin typeface="Calibri"/>
                <a:cs typeface="Calibri"/>
              </a:rPr>
              <a:t>специальные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возможности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 </a:t>
            </a:r>
            <a:r>
              <a:rPr sz="1950" spc="-20" dirty="0">
                <a:latin typeface="Calibri"/>
                <a:cs typeface="Calibri"/>
              </a:rPr>
              <a:t>пользователей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</a:t>
            </a:r>
            <a:r>
              <a:rPr sz="1950" spc="-10" dirty="0">
                <a:latin typeface="Calibri"/>
                <a:cs typeface="Calibri"/>
              </a:rPr>
              <a:t> проблемами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со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зрением.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3514" y="457581"/>
            <a:ext cx="8109584" cy="41738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25830" lvl="1" indent="-913130" algn="just">
              <a:lnSpc>
                <a:spcPts val="2335"/>
              </a:lnSpc>
              <a:spcBef>
                <a:spcPts val="90"/>
              </a:spcBef>
              <a:buFont typeface="Calibri"/>
              <a:buAutoNum type="arabicPeriod" startAt="2"/>
              <a:tabLst>
                <a:tab pos="925830" algn="l"/>
              </a:tabLst>
            </a:pPr>
            <a:r>
              <a:rPr sz="1950" b="1" i="1" spc="-10" dirty="0">
                <a:latin typeface="Calibri"/>
                <a:cs typeface="Calibri"/>
              </a:rPr>
              <a:t>Интерфейсы</a:t>
            </a:r>
            <a:r>
              <a:rPr sz="1950" b="1" i="1" spc="-50" dirty="0">
                <a:latin typeface="Calibri"/>
                <a:cs typeface="Calibri"/>
              </a:rPr>
              <a:t> </a:t>
            </a:r>
            <a:r>
              <a:rPr sz="1950" b="1" i="1" spc="-10" dirty="0">
                <a:latin typeface="Calibri"/>
                <a:cs typeface="Calibri"/>
              </a:rPr>
              <a:t>оборудования</a:t>
            </a:r>
            <a:endParaRPr sz="1950">
              <a:latin typeface="Calibri"/>
              <a:cs typeface="Calibri"/>
            </a:endParaRPr>
          </a:p>
          <a:p>
            <a:pPr marL="12700" algn="just">
              <a:lnSpc>
                <a:spcPts val="2335"/>
              </a:lnSpc>
              <a:spcBef>
                <a:spcPts val="5"/>
              </a:spcBef>
            </a:pPr>
            <a:r>
              <a:rPr sz="1950" dirty="0">
                <a:latin typeface="Calibri"/>
                <a:cs typeface="Calibri"/>
              </a:rPr>
              <a:t>Опишите</a:t>
            </a:r>
            <a:r>
              <a:rPr sz="1950" spc="1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характеристики</a:t>
            </a:r>
            <a:r>
              <a:rPr sz="1950" spc="1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каждого</a:t>
            </a:r>
            <a:r>
              <a:rPr sz="1950" spc="1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интерфейса</a:t>
            </a:r>
            <a:r>
              <a:rPr sz="1950" spc="1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между</a:t>
            </a:r>
            <a:r>
              <a:rPr sz="1950" spc="1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компонентами</a:t>
            </a:r>
            <a:r>
              <a:rPr sz="1950" spc="1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150" dirty="0">
                <a:latin typeface="Calibri"/>
                <a:cs typeface="Calibri"/>
              </a:rPr>
              <a:t> </a:t>
            </a:r>
            <a:r>
              <a:rPr sz="1950" spc="-50" dirty="0">
                <a:latin typeface="Calibri"/>
                <a:cs typeface="Calibri"/>
              </a:rPr>
              <a:t>и</a:t>
            </a:r>
            <a:endParaRPr sz="1950">
              <a:latin typeface="Calibri"/>
              <a:cs typeface="Calibri"/>
            </a:endParaRPr>
          </a:p>
          <a:p>
            <a:pPr marL="12700" marR="6350" algn="just">
              <a:lnSpc>
                <a:spcPct val="99700"/>
              </a:lnSpc>
              <a:spcBef>
                <a:spcPts val="5"/>
              </a:spcBef>
            </a:pPr>
            <a:r>
              <a:rPr sz="1950" dirty="0">
                <a:latin typeface="Calibri"/>
                <a:cs typeface="Calibri"/>
              </a:rPr>
              <a:t>оборудования</a:t>
            </a:r>
            <a:r>
              <a:rPr sz="1950" spc="204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системы.</a:t>
            </a:r>
            <a:r>
              <a:rPr sz="1950" spc="20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1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описание</a:t>
            </a:r>
            <a:r>
              <a:rPr sz="1950" spc="19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могут</a:t>
            </a:r>
            <a:r>
              <a:rPr sz="1950" spc="18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входить</a:t>
            </a:r>
            <a:r>
              <a:rPr sz="1950" spc="20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типы</a:t>
            </a:r>
            <a:r>
              <a:rPr sz="1950" spc="21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поддерживаемых </a:t>
            </a:r>
            <a:r>
              <a:rPr sz="1950" dirty="0">
                <a:latin typeface="Calibri"/>
                <a:cs typeface="Calibri"/>
              </a:rPr>
              <a:t>устройств,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взаимодействия</a:t>
            </a:r>
            <a:r>
              <a:rPr sz="1950" spc="2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данных</a:t>
            </a:r>
            <a:r>
              <a:rPr sz="1950" spc="254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254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элементов</a:t>
            </a:r>
            <a:r>
              <a:rPr sz="1950" spc="2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управлений</a:t>
            </a:r>
            <a:r>
              <a:rPr sz="1950" spc="2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между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260" dirty="0">
                <a:latin typeface="Calibri"/>
                <a:cs typeface="Calibri"/>
              </a:rPr>
              <a:t> </a:t>
            </a:r>
            <a:r>
              <a:rPr sz="1950" spc="-50" dirty="0">
                <a:latin typeface="Calibri"/>
                <a:cs typeface="Calibri"/>
              </a:rPr>
              <a:t>и </a:t>
            </a:r>
            <a:r>
              <a:rPr sz="1950" dirty="0">
                <a:latin typeface="Calibri"/>
                <a:cs typeface="Calibri"/>
              </a:rPr>
              <a:t>оборудованием,</a:t>
            </a:r>
            <a:r>
              <a:rPr sz="1950" spc="27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а</a:t>
            </a:r>
            <a:r>
              <a:rPr sz="1950" spc="2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также</a:t>
            </a:r>
            <a:r>
              <a:rPr sz="1950" spc="28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протоколы</a:t>
            </a:r>
            <a:r>
              <a:rPr sz="1950" spc="2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взаимодействия,</a:t>
            </a:r>
            <a:r>
              <a:rPr sz="1950" spc="2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которые</a:t>
            </a:r>
            <a:r>
              <a:rPr sz="1950" spc="270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будут использоваться.</a:t>
            </a:r>
            <a:endParaRPr sz="1950">
              <a:latin typeface="Calibri"/>
              <a:cs typeface="Calibri"/>
            </a:endParaRPr>
          </a:p>
          <a:p>
            <a:pPr marL="925830" lvl="1" indent="-913130" algn="just">
              <a:lnSpc>
                <a:spcPts val="2330"/>
              </a:lnSpc>
              <a:buFont typeface="Calibri"/>
              <a:buAutoNum type="arabicPeriod" startAt="3"/>
              <a:tabLst>
                <a:tab pos="925830" algn="l"/>
              </a:tabLst>
            </a:pPr>
            <a:r>
              <a:rPr sz="1950" b="1" i="1" spc="-10" dirty="0">
                <a:latin typeface="Calibri"/>
                <a:cs typeface="Calibri"/>
              </a:rPr>
              <a:t>Интерфейсы</a:t>
            </a:r>
            <a:r>
              <a:rPr sz="1950" b="1" i="1" spc="-75" dirty="0">
                <a:latin typeface="Calibri"/>
                <a:cs typeface="Calibri"/>
              </a:rPr>
              <a:t> </a:t>
            </a:r>
            <a:r>
              <a:rPr sz="1950" b="1" i="1" spc="-25" dirty="0">
                <a:latin typeface="Calibri"/>
                <a:cs typeface="Calibri"/>
              </a:rPr>
              <a:t>ПО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10"/>
              </a:spcBef>
            </a:pPr>
            <a:r>
              <a:rPr sz="1950" dirty="0">
                <a:latin typeface="Calibri"/>
                <a:cs typeface="Calibri"/>
              </a:rPr>
              <a:t>Опишите</a:t>
            </a:r>
            <a:r>
              <a:rPr sz="1950" spc="300" dirty="0">
                <a:latin typeface="Calibri"/>
                <a:cs typeface="Calibri"/>
              </a:rPr>
              <a:t>    </a:t>
            </a:r>
            <a:r>
              <a:rPr sz="1950" dirty="0">
                <a:latin typeface="Calibri"/>
                <a:cs typeface="Calibri"/>
              </a:rPr>
              <a:t>соединения</a:t>
            </a:r>
            <a:r>
              <a:rPr sz="1950" spc="305" dirty="0">
                <a:latin typeface="Calibri"/>
                <a:cs typeface="Calibri"/>
              </a:rPr>
              <a:t>    </a:t>
            </a:r>
            <a:r>
              <a:rPr sz="1950" dirty="0">
                <a:latin typeface="Calibri"/>
                <a:cs typeface="Calibri"/>
              </a:rPr>
              <a:t>продукта</a:t>
            </a:r>
            <a:r>
              <a:rPr sz="1950" spc="300" dirty="0">
                <a:latin typeface="Calibri"/>
                <a:cs typeface="Calibri"/>
              </a:rPr>
              <a:t>  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305" dirty="0">
                <a:latin typeface="Calibri"/>
                <a:cs typeface="Calibri"/>
              </a:rPr>
              <a:t>    </a:t>
            </a:r>
            <a:r>
              <a:rPr sz="1950" dirty="0">
                <a:latin typeface="Calibri"/>
                <a:cs typeface="Calibri"/>
              </a:rPr>
              <a:t>других</a:t>
            </a:r>
            <a:r>
              <a:rPr sz="1950" spc="300" dirty="0">
                <a:latin typeface="Calibri"/>
                <a:cs typeface="Calibri"/>
              </a:rPr>
              <a:t>    </a:t>
            </a:r>
            <a:r>
              <a:rPr sz="1950" dirty="0">
                <a:latin typeface="Calibri"/>
                <a:cs typeface="Calibri"/>
              </a:rPr>
              <a:t>компонентов</a:t>
            </a:r>
            <a:r>
              <a:rPr sz="1950" spc="305" dirty="0">
                <a:latin typeface="Calibri"/>
                <a:cs typeface="Calibri"/>
              </a:rPr>
              <a:t>    </a:t>
            </a:r>
            <a:r>
              <a:rPr sz="1950" spc="-25" dirty="0">
                <a:latin typeface="Calibri"/>
                <a:cs typeface="Calibri"/>
              </a:rPr>
              <a:t>ПО </a:t>
            </a:r>
            <a:r>
              <a:rPr sz="1950" dirty="0">
                <a:latin typeface="Calibri"/>
                <a:cs typeface="Calibri"/>
              </a:rPr>
              <a:t>(идентифицированные</a:t>
            </a:r>
            <a:r>
              <a:rPr sz="1950" spc="6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</a:t>
            </a:r>
            <a:r>
              <a:rPr sz="1950" spc="5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имени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версии),</a:t>
            </a:r>
            <a:r>
              <a:rPr sz="1950" spc="5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том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числе</a:t>
            </a:r>
            <a:r>
              <a:rPr sz="1950" spc="5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базы</a:t>
            </a:r>
            <a:r>
              <a:rPr sz="1950" spc="60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данных, </a:t>
            </a:r>
            <a:r>
              <a:rPr sz="1950" dirty="0">
                <a:latin typeface="Calibri"/>
                <a:cs typeface="Calibri"/>
              </a:rPr>
              <a:t>операционные</a:t>
            </a:r>
            <a:r>
              <a:rPr sz="1950" spc="21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системы,</a:t>
            </a:r>
            <a:r>
              <a:rPr sz="1950" spc="21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средства,</a:t>
            </a:r>
            <a:r>
              <a:rPr sz="1950" spc="20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библиотеки</a:t>
            </a:r>
            <a:r>
              <a:rPr sz="1950" spc="210" dirty="0">
                <a:latin typeface="Calibri"/>
                <a:cs typeface="Calibri"/>
              </a:rPr>
              <a:t> 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210" dirty="0">
                <a:latin typeface="Calibri"/>
                <a:cs typeface="Calibri"/>
              </a:rPr>
              <a:t>   </a:t>
            </a:r>
            <a:r>
              <a:rPr sz="1950" spc="-10" dirty="0">
                <a:latin typeface="Calibri"/>
                <a:cs typeface="Calibri"/>
              </a:rPr>
              <a:t>интегрированные </a:t>
            </a:r>
            <a:r>
              <a:rPr sz="1950" dirty="0">
                <a:latin typeface="Calibri"/>
                <a:cs typeface="Calibri"/>
              </a:rPr>
              <a:t>коммерческие</a:t>
            </a:r>
            <a:r>
              <a:rPr sz="1950" spc="4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компоненты.</a:t>
            </a:r>
            <a:r>
              <a:rPr sz="1950" spc="4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Укажите</a:t>
            </a:r>
            <a:r>
              <a:rPr sz="1950" spc="46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назначение</a:t>
            </a:r>
            <a:r>
              <a:rPr sz="1950" spc="459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элементов</a:t>
            </a:r>
            <a:r>
              <a:rPr sz="1950" spc="4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сообщений, </a:t>
            </a:r>
            <a:r>
              <a:rPr sz="1950" dirty="0">
                <a:latin typeface="Calibri"/>
                <a:cs typeface="Calibri"/>
              </a:rPr>
              <a:t>данных</a:t>
            </a:r>
            <a:r>
              <a:rPr sz="1950" spc="10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10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элементов</a:t>
            </a:r>
            <a:r>
              <a:rPr sz="1950" spc="1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управления,</a:t>
            </a:r>
            <a:r>
              <a:rPr sz="1950" spc="11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обмен</a:t>
            </a:r>
            <a:r>
              <a:rPr sz="1950" spc="10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которыми</a:t>
            </a:r>
            <a:r>
              <a:rPr sz="1950" spc="10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происходит</a:t>
            </a:r>
            <a:r>
              <a:rPr sz="1950" spc="105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между </a:t>
            </a:r>
            <a:r>
              <a:rPr sz="1950" dirty="0">
                <a:latin typeface="Calibri"/>
                <a:cs typeface="Calibri"/>
              </a:rPr>
              <a:t>компонентами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ПО.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Опишите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службы, </a:t>
            </a:r>
            <a:r>
              <a:rPr sz="1950" spc="-10" dirty="0">
                <a:latin typeface="Calibri"/>
                <a:cs typeface="Calibri"/>
              </a:rPr>
              <a:t>необходимые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внешним </a:t>
            </a:r>
            <a:r>
              <a:rPr sz="1950" spc="-10" dirty="0">
                <a:latin typeface="Calibri"/>
                <a:cs typeface="Calibri"/>
              </a:rPr>
              <a:t>компонентам </a:t>
            </a:r>
            <a:r>
              <a:rPr sz="1950" dirty="0">
                <a:latin typeface="Calibri"/>
                <a:cs typeface="Calibri"/>
              </a:rPr>
              <a:t>ПО,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природу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взаимодействия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между</a:t>
            </a:r>
            <a:r>
              <a:rPr sz="1950" spc="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компонентами.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Определите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данные,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514" y="4606493"/>
            <a:ext cx="68199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665" algn="l"/>
                <a:tab pos="1529080" algn="l"/>
                <a:tab pos="2343150" algn="l"/>
                <a:tab pos="3216275" algn="l"/>
                <a:tab pos="4161790" algn="l"/>
                <a:tab pos="5713095" algn="l"/>
                <a:tab pos="6325870" algn="l"/>
              </a:tabLst>
            </a:pPr>
            <a:r>
              <a:rPr sz="1950" spc="-50" dirty="0">
                <a:latin typeface="Calibri"/>
                <a:cs typeface="Calibri"/>
              </a:rPr>
              <a:t>к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которым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20" dirty="0">
                <a:latin typeface="Calibri"/>
                <a:cs typeface="Calibri"/>
              </a:rPr>
              <a:t>будут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20" dirty="0">
                <a:latin typeface="Calibri"/>
                <a:cs typeface="Calibri"/>
              </a:rPr>
              <a:t>иметь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доступ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компоненты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25" dirty="0">
                <a:latin typeface="Calibri"/>
                <a:cs typeface="Calibri"/>
              </a:rPr>
              <a:t>ПО.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20" dirty="0">
                <a:latin typeface="Calibri"/>
                <a:cs typeface="Calibri"/>
              </a:rPr>
              <a:t>Если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3514" y="4606493"/>
            <a:ext cx="8108315" cy="618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ts val="2335"/>
              </a:lnSpc>
              <a:spcBef>
                <a:spcPts val="95"/>
              </a:spcBef>
            </a:pPr>
            <a:r>
              <a:rPr sz="1950" spc="-10" dirty="0">
                <a:latin typeface="Calibri"/>
                <a:cs typeface="Calibri"/>
              </a:rPr>
              <a:t>механизм</a:t>
            </a:r>
            <a:endParaRPr sz="1950">
              <a:latin typeface="Calibri"/>
              <a:cs typeface="Calibri"/>
            </a:endParaRPr>
          </a:p>
          <a:p>
            <a:pPr marR="5080" algn="r">
              <a:lnSpc>
                <a:spcPts val="2335"/>
              </a:lnSpc>
              <a:tabLst>
                <a:tab pos="1888489" algn="l"/>
                <a:tab pos="2847340" algn="l"/>
                <a:tab pos="3850004" algn="l"/>
                <a:tab pos="4144010" algn="l"/>
                <a:tab pos="5175885" algn="l"/>
                <a:tab pos="6163945" algn="l"/>
                <a:tab pos="6852920" algn="l"/>
              </a:tabLst>
            </a:pPr>
            <a:r>
              <a:rPr sz="1950" spc="-10" dirty="0">
                <a:latin typeface="Calibri"/>
                <a:cs typeface="Calibri"/>
              </a:rPr>
              <a:t>предоставления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общего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доступа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50" dirty="0">
                <a:latin typeface="Calibri"/>
                <a:cs typeface="Calibri"/>
              </a:rPr>
              <a:t>к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данным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должен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20" dirty="0">
                <a:latin typeface="Calibri"/>
                <a:cs typeface="Calibri"/>
              </a:rPr>
              <a:t>быть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spc="-10" dirty="0">
                <a:latin typeface="Calibri"/>
                <a:cs typeface="Calibri"/>
              </a:rPr>
              <a:t>реализован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514" y="5198490"/>
            <a:ext cx="8109584" cy="619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950" spc="-20" dirty="0">
                <a:latin typeface="Calibri"/>
                <a:cs typeface="Calibri"/>
              </a:rPr>
              <a:t>определенным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способом,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например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качестве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глобальной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области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данных, </a:t>
            </a:r>
            <a:r>
              <a:rPr sz="1950" dirty="0">
                <a:latin typeface="Calibri"/>
                <a:cs typeface="Calibri"/>
              </a:rPr>
              <a:t>то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укажите</a:t>
            </a:r>
            <a:r>
              <a:rPr sz="1950" spc="-8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его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как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ограничение.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3417" y="712723"/>
            <a:ext cx="7899400" cy="2395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25194" algn="l"/>
              </a:tabLst>
            </a:pPr>
            <a:r>
              <a:rPr sz="1950" spc="-25" dirty="0">
                <a:latin typeface="Calibri"/>
                <a:cs typeface="Calibri"/>
              </a:rPr>
              <a:t>4.4</a:t>
            </a:r>
            <a:r>
              <a:rPr sz="1950" dirty="0">
                <a:latin typeface="Calibri"/>
                <a:cs typeface="Calibri"/>
              </a:rPr>
              <a:t>	</a:t>
            </a:r>
            <a:r>
              <a:rPr sz="1950" b="1" i="1" spc="-10" dirty="0">
                <a:latin typeface="Calibri"/>
                <a:cs typeface="Calibri"/>
              </a:rPr>
              <a:t>Интерфейсы</a:t>
            </a:r>
            <a:r>
              <a:rPr sz="1950" b="1" i="1" spc="-45" dirty="0">
                <a:latin typeface="Calibri"/>
                <a:cs typeface="Calibri"/>
              </a:rPr>
              <a:t> </a:t>
            </a:r>
            <a:r>
              <a:rPr sz="1950" b="1" i="1" spc="-10" dirty="0">
                <a:latin typeface="Calibri"/>
                <a:cs typeface="Calibri"/>
              </a:rPr>
              <a:t>передачи</a:t>
            </a:r>
            <a:r>
              <a:rPr sz="1950" b="1" i="1" spc="-50" dirty="0">
                <a:latin typeface="Calibri"/>
                <a:cs typeface="Calibri"/>
              </a:rPr>
              <a:t> </a:t>
            </a:r>
            <a:r>
              <a:rPr sz="1950" b="1" i="1" spc="-10" dirty="0">
                <a:latin typeface="Calibri"/>
                <a:cs typeface="Calibri"/>
              </a:rPr>
              <a:t>информации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</a:pPr>
            <a:r>
              <a:rPr sz="1950" dirty="0">
                <a:latin typeface="Calibri"/>
                <a:cs typeface="Calibri"/>
              </a:rPr>
              <a:t>Укажите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требования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любых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функций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взаимодействия,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которые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будут </a:t>
            </a:r>
            <a:r>
              <a:rPr sz="1950" dirty="0">
                <a:latin typeface="Calibri"/>
                <a:cs typeface="Calibri"/>
              </a:rPr>
              <a:t>использоваться</a:t>
            </a:r>
            <a:r>
              <a:rPr sz="1950" spc="3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продуктом,</a:t>
            </a:r>
            <a:r>
              <a:rPr sz="1950" spc="49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включая</a:t>
            </a:r>
            <a:r>
              <a:rPr sz="1950" spc="3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электронную</a:t>
            </a:r>
            <a:r>
              <a:rPr sz="1950" spc="49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почту,</a:t>
            </a:r>
            <a:r>
              <a:rPr sz="1950" spc="495" dirty="0">
                <a:latin typeface="Calibri"/>
                <a:cs typeface="Calibri"/>
              </a:rPr>
              <a:t> </a:t>
            </a:r>
            <a:r>
              <a:rPr sz="1950" spc="-40" dirty="0">
                <a:latin typeface="Calibri"/>
                <a:cs typeface="Calibri"/>
              </a:rPr>
              <a:t>Web-</a:t>
            </a:r>
            <a:r>
              <a:rPr sz="1950" spc="-10" dirty="0">
                <a:latin typeface="Calibri"/>
                <a:cs typeface="Calibri"/>
              </a:rPr>
              <a:t>браузер, </a:t>
            </a:r>
            <a:r>
              <a:rPr sz="1950" dirty="0">
                <a:latin typeface="Calibri"/>
                <a:cs typeface="Calibri"/>
              </a:rPr>
              <a:t>протоколы</a:t>
            </a:r>
            <a:r>
              <a:rPr sz="1950" spc="14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сетевого</a:t>
            </a:r>
            <a:r>
              <a:rPr sz="1950" spc="14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соединения</a:t>
            </a:r>
            <a:r>
              <a:rPr sz="1950" spc="13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14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электронные</a:t>
            </a:r>
            <a:r>
              <a:rPr sz="1950" spc="14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формы.</a:t>
            </a:r>
            <a:r>
              <a:rPr sz="1950" spc="140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Определите </a:t>
            </a:r>
            <a:r>
              <a:rPr sz="1950" dirty="0">
                <a:latin typeface="Calibri"/>
                <a:cs typeface="Calibri"/>
              </a:rPr>
              <a:t>соответствующие</a:t>
            </a:r>
            <a:r>
              <a:rPr sz="1950" spc="265" dirty="0">
                <a:latin typeface="Calibri"/>
                <a:cs typeface="Calibri"/>
              </a:rPr>
              <a:t>    </a:t>
            </a:r>
            <a:r>
              <a:rPr sz="1950" dirty="0">
                <a:latin typeface="Calibri"/>
                <a:cs typeface="Calibri"/>
              </a:rPr>
              <a:t>форматы</a:t>
            </a:r>
            <a:r>
              <a:rPr sz="1950" spc="270" dirty="0">
                <a:latin typeface="Calibri"/>
                <a:cs typeface="Calibri"/>
              </a:rPr>
              <a:t>    </a:t>
            </a:r>
            <a:r>
              <a:rPr sz="1950" dirty="0">
                <a:latin typeface="Calibri"/>
                <a:cs typeface="Calibri"/>
              </a:rPr>
              <a:t>сообщений.</a:t>
            </a:r>
            <a:r>
              <a:rPr sz="1950" spc="265" dirty="0">
                <a:latin typeface="Calibri"/>
                <a:cs typeface="Calibri"/>
              </a:rPr>
              <a:t>    </a:t>
            </a:r>
            <a:r>
              <a:rPr sz="1950" dirty="0">
                <a:latin typeface="Calibri"/>
                <a:cs typeface="Calibri"/>
              </a:rPr>
              <a:t>Опишите</a:t>
            </a:r>
            <a:r>
              <a:rPr sz="1950" spc="265" dirty="0">
                <a:latin typeface="Calibri"/>
                <a:cs typeface="Calibri"/>
              </a:rPr>
              <a:t>    </a:t>
            </a:r>
            <a:r>
              <a:rPr sz="1950" spc="-10" dirty="0">
                <a:latin typeface="Calibri"/>
                <a:cs typeface="Calibri"/>
              </a:rPr>
              <a:t>особенности </a:t>
            </a:r>
            <a:r>
              <a:rPr sz="1950" dirty="0">
                <a:latin typeface="Calibri"/>
                <a:cs typeface="Calibri"/>
              </a:rPr>
              <a:t>безопасности</a:t>
            </a:r>
            <a:r>
              <a:rPr sz="1950" spc="33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взаимодействия</a:t>
            </a:r>
            <a:r>
              <a:rPr sz="1950" spc="34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33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шифрования,</a:t>
            </a:r>
            <a:r>
              <a:rPr sz="1950" spc="34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частоты</a:t>
            </a:r>
            <a:r>
              <a:rPr sz="1950" spc="350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передачи </a:t>
            </a:r>
            <a:r>
              <a:rPr sz="1950" dirty="0">
                <a:latin typeface="Calibri"/>
                <a:cs typeface="Calibri"/>
              </a:rPr>
              <a:t>данных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механизмов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синхронизации.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512" cy="533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063" y="0"/>
            <a:ext cx="9013190" cy="546100"/>
            <a:chOff x="131063" y="0"/>
            <a:chExt cx="9013190" cy="5461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135636"/>
              <a:ext cx="8730996" cy="274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956" y="0"/>
              <a:ext cx="277495" cy="271780"/>
            </a:xfrm>
            <a:custGeom>
              <a:avLst/>
              <a:gdLst/>
              <a:ahLst/>
              <a:cxnLst/>
              <a:rect l="l" t="t" r="r" b="b"/>
              <a:pathLst>
                <a:path w="277495" h="271780">
                  <a:moveTo>
                    <a:pt x="137160" y="135648"/>
                  </a:moveTo>
                  <a:lnTo>
                    <a:pt x="0" y="135648"/>
                  </a:lnTo>
                  <a:lnTo>
                    <a:pt x="0" y="271272"/>
                  </a:lnTo>
                  <a:lnTo>
                    <a:pt x="137160" y="271272"/>
                  </a:lnTo>
                  <a:lnTo>
                    <a:pt x="137160" y="135648"/>
                  </a:lnTo>
                  <a:close/>
                </a:path>
                <a:path w="277495" h="271780">
                  <a:moveTo>
                    <a:pt x="277368" y="0"/>
                  </a:moveTo>
                  <a:lnTo>
                    <a:pt x="137160" y="0"/>
                  </a:lnTo>
                  <a:lnTo>
                    <a:pt x="137160" y="135648"/>
                  </a:lnTo>
                  <a:lnTo>
                    <a:pt x="277368" y="13564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5" y="135636"/>
              <a:ext cx="140335" cy="140335"/>
            </a:xfrm>
            <a:custGeom>
              <a:avLst/>
              <a:gdLst/>
              <a:ahLst/>
              <a:cxnLst/>
              <a:rect l="l" t="t" r="r" b="b"/>
              <a:pathLst>
                <a:path w="140334" h="140335">
                  <a:moveTo>
                    <a:pt x="140208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140208" y="140207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19" y="274320"/>
              <a:ext cx="137160" cy="135890"/>
            </a:xfrm>
            <a:custGeom>
              <a:avLst/>
              <a:gdLst/>
              <a:ahLst/>
              <a:cxnLst/>
              <a:rect l="l" t="t" r="r" b="b"/>
              <a:pathLst>
                <a:path w="137159" h="135890">
                  <a:moveTo>
                    <a:pt x="0" y="135635"/>
                  </a:moveTo>
                  <a:lnTo>
                    <a:pt x="137160" y="135635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135635"/>
                  </a:lnTo>
                  <a:close/>
                </a:path>
              </a:pathLst>
            </a:custGeom>
            <a:solidFill>
              <a:srgbClr val="CCCC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063" y="137160"/>
              <a:ext cx="142240" cy="137160"/>
            </a:xfrm>
            <a:custGeom>
              <a:avLst/>
              <a:gdLst/>
              <a:ahLst/>
              <a:cxnLst/>
              <a:rect l="l" t="t" r="r" b="b"/>
              <a:pathLst>
                <a:path w="142240" h="137160">
                  <a:moveTo>
                    <a:pt x="141732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141732" y="13715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0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" y="271271"/>
              <a:ext cx="273050" cy="274320"/>
            </a:xfrm>
            <a:custGeom>
              <a:avLst/>
              <a:gdLst/>
              <a:ahLst/>
              <a:cxnLst/>
              <a:rect l="l" t="t" r="r" b="b"/>
              <a:pathLst>
                <a:path w="273050" h="274320">
                  <a:moveTo>
                    <a:pt x="272796" y="0"/>
                  </a:moveTo>
                  <a:lnTo>
                    <a:pt x="135636" y="0"/>
                  </a:lnTo>
                  <a:lnTo>
                    <a:pt x="135636" y="138684"/>
                  </a:lnTo>
                  <a:lnTo>
                    <a:pt x="0" y="138684"/>
                  </a:lnTo>
                  <a:lnTo>
                    <a:pt x="0" y="274320"/>
                  </a:lnTo>
                  <a:lnTo>
                    <a:pt x="137160" y="274320"/>
                  </a:lnTo>
                  <a:lnTo>
                    <a:pt x="137160" y="138684"/>
                  </a:lnTo>
                  <a:lnTo>
                    <a:pt x="272796" y="138684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3618" y="1044016"/>
            <a:ext cx="7969250" cy="3286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0" indent="-241300" algn="just">
              <a:lnSpc>
                <a:spcPts val="2335"/>
              </a:lnSpc>
              <a:spcBef>
                <a:spcPts val="95"/>
              </a:spcBef>
              <a:buFont typeface="Calibri"/>
              <a:buAutoNum type="arabicPeriod" startAt="5"/>
              <a:tabLst>
                <a:tab pos="254000" algn="l"/>
              </a:tabLst>
            </a:pPr>
            <a:r>
              <a:rPr sz="1950" b="1" i="1" dirty="0">
                <a:latin typeface="Calibri"/>
                <a:cs typeface="Calibri"/>
              </a:rPr>
              <a:t>Другие</a:t>
            </a:r>
            <a:r>
              <a:rPr sz="1950" b="1" i="1" spc="-15" dirty="0">
                <a:latin typeface="Calibri"/>
                <a:cs typeface="Calibri"/>
              </a:rPr>
              <a:t> </a:t>
            </a:r>
            <a:r>
              <a:rPr sz="1950" b="1" i="1" spc="-20" dirty="0">
                <a:latin typeface="Calibri"/>
                <a:cs typeface="Calibri"/>
              </a:rPr>
              <a:t>нефункциональные</a:t>
            </a:r>
            <a:r>
              <a:rPr sz="1950" b="1" i="1" spc="-45" dirty="0">
                <a:latin typeface="Calibri"/>
                <a:cs typeface="Calibri"/>
              </a:rPr>
              <a:t> </a:t>
            </a:r>
            <a:r>
              <a:rPr sz="1950" b="1" i="1" spc="-10" dirty="0">
                <a:latin typeface="Calibri"/>
                <a:cs typeface="Calibri"/>
              </a:rPr>
              <a:t>требования</a:t>
            </a:r>
            <a:endParaRPr sz="1950">
              <a:latin typeface="Calibri"/>
              <a:cs typeface="Calibri"/>
            </a:endParaRPr>
          </a:p>
          <a:p>
            <a:pPr marL="925194" lvl="1" indent="-912494" algn="just">
              <a:lnSpc>
                <a:spcPts val="2335"/>
              </a:lnSpc>
              <a:buFont typeface="Calibri"/>
              <a:buAutoNum type="arabicPeriod"/>
              <a:tabLst>
                <a:tab pos="925194" algn="l"/>
              </a:tabLst>
            </a:pPr>
            <a:r>
              <a:rPr sz="1950" b="1" i="1" spc="-20" dirty="0">
                <a:latin typeface="Calibri"/>
                <a:cs typeface="Calibri"/>
              </a:rPr>
              <a:t>Требования</a:t>
            </a:r>
            <a:r>
              <a:rPr sz="1950" b="1" i="1" spc="-30" dirty="0">
                <a:latin typeface="Calibri"/>
                <a:cs typeface="Calibri"/>
              </a:rPr>
              <a:t> </a:t>
            </a:r>
            <a:r>
              <a:rPr sz="1950" b="1" i="1" dirty="0">
                <a:latin typeface="Calibri"/>
                <a:cs typeface="Calibri"/>
              </a:rPr>
              <a:t>к</a:t>
            </a:r>
            <a:r>
              <a:rPr sz="1950" b="1" i="1" spc="-10" dirty="0">
                <a:latin typeface="Calibri"/>
                <a:cs typeface="Calibri"/>
              </a:rPr>
              <a:t> производительности</a:t>
            </a: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5"/>
              </a:spcBef>
            </a:pPr>
            <a:r>
              <a:rPr sz="1950" dirty="0">
                <a:latin typeface="Calibri"/>
                <a:cs typeface="Calibri"/>
              </a:rPr>
              <a:t>Укажите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специальные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требования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производительности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2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различных </a:t>
            </a:r>
            <a:r>
              <a:rPr sz="1950" dirty="0">
                <a:latin typeface="Calibri"/>
                <a:cs typeface="Calibri"/>
              </a:rPr>
              <a:t>системных</a:t>
            </a:r>
            <a:r>
              <a:rPr sz="1950" spc="1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операций.</a:t>
            </a:r>
            <a:r>
              <a:rPr sz="1950" spc="1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Обоснуйте</a:t>
            </a:r>
            <a:r>
              <a:rPr sz="1950" spc="1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их</a:t>
            </a:r>
            <a:r>
              <a:rPr sz="1950" spc="1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необходимость</a:t>
            </a:r>
            <a:r>
              <a:rPr sz="1950" spc="1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1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того,</a:t>
            </a:r>
            <a:r>
              <a:rPr sz="1950" spc="185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чтобы </a:t>
            </a:r>
            <a:r>
              <a:rPr sz="1950" dirty="0">
                <a:latin typeface="Calibri"/>
                <a:cs typeface="Calibri"/>
              </a:rPr>
              <a:t>помочь</a:t>
            </a:r>
            <a:r>
              <a:rPr sz="1950" spc="37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разработчикам</a:t>
            </a:r>
            <a:r>
              <a:rPr sz="1950" spc="3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принять</a:t>
            </a:r>
            <a:r>
              <a:rPr sz="1950" spc="38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правильные</a:t>
            </a:r>
            <a:r>
              <a:rPr sz="1950" spc="38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решения,</a:t>
            </a:r>
            <a:r>
              <a:rPr sz="1950" spc="375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касающиеся </a:t>
            </a:r>
            <a:r>
              <a:rPr sz="1950" dirty="0">
                <a:latin typeface="Calibri"/>
                <a:cs typeface="Calibri"/>
              </a:rPr>
              <a:t>проектирования.</a:t>
            </a:r>
            <a:r>
              <a:rPr sz="1950" spc="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Например,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из-</a:t>
            </a:r>
            <a:r>
              <a:rPr sz="1950" dirty="0">
                <a:latin typeface="Calibri"/>
                <a:cs typeface="Calibri"/>
              </a:rPr>
              <a:t>за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жестких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требований</a:t>
            </a:r>
            <a:r>
              <a:rPr sz="1950" spc="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к</a:t>
            </a:r>
            <a:r>
              <a:rPr sz="1950" spc="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времени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отклика </a:t>
            </a:r>
            <a:r>
              <a:rPr sz="1950" dirty="0">
                <a:latin typeface="Calibri"/>
                <a:cs typeface="Calibri"/>
              </a:rPr>
              <a:t>базы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данных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разработчики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могут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зеркализовать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базу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данных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-10" dirty="0">
                <a:latin typeface="Calibri"/>
                <a:cs typeface="Calibri"/>
              </a:rPr>
              <a:t> нескольких </a:t>
            </a:r>
            <a:r>
              <a:rPr sz="1950" dirty="0">
                <a:latin typeface="Calibri"/>
                <a:cs typeface="Calibri"/>
              </a:rPr>
              <a:t>географических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метаположениях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или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денормализовать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связанные</a:t>
            </a:r>
            <a:r>
              <a:rPr sz="1950" spc="3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таблиц </a:t>
            </a:r>
            <a:r>
              <a:rPr sz="1950" dirty="0">
                <a:latin typeface="Calibri"/>
                <a:cs typeface="Calibri"/>
              </a:rPr>
              <a:t>баз</a:t>
            </a:r>
            <a:r>
              <a:rPr sz="1950" spc="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данных</a:t>
            </a:r>
            <a:r>
              <a:rPr sz="1950" spc="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для</a:t>
            </a:r>
            <a:r>
              <a:rPr sz="1950" spc="9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получения</a:t>
            </a:r>
            <a:r>
              <a:rPr sz="1950" spc="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более</a:t>
            </a:r>
            <a:r>
              <a:rPr sz="1950" spc="9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быстрого</a:t>
            </a:r>
            <a:r>
              <a:rPr sz="1950" spc="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ответа</a:t>
            </a:r>
            <a:r>
              <a:rPr sz="1950" spc="90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на</a:t>
            </a:r>
            <a:r>
              <a:rPr sz="1950" spc="85" dirty="0">
                <a:latin typeface="Calibri"/>
                <a:cs typeface="Calibri"/>
              </a:rPr>
              <a:t>  </a:t>
            </a:r>
            <a:r>
              <a:rPr sz="1950" dirty="0">
                <a:latin typeface="Calibri"/>
                <a:cs typeface="Calibri"/>
              </a:rPr>
              <a:t>запрос</a:t>
            </a:r>
            <a:r>
              <a:rPr sz="1950" spc="95" dirty="0">
                <a:latin typeface="Calibri"/>
                <a:cs typeface="Calibri"/>
              </a:rPr>
              <a:t>  </a:t>
            </a:r>
            <a:r>
              <a:rPr sz="1950" spc="-10" dirty="0">
                <a:latin typeface="Calibri"/>
                <a:cs typeface="Calibri"/>
              </a:rPr>
              <a:t>вашего </a:t>
            </a:r>
            <a:r>
              <a:rPr sz="1950" dirty="0">
                <a:latin typeface="Calibri"/>
                <a:cs typeface="Calibri"/>
              </a:rPr>
              <a:t>проекта.</a:t>
            </a:r>
            <a:r>
              <a:rPr sz="1950" spc="1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Пропустите</a:t>
            </a:r>
            <a:r>
              <a:rPr sz="1950" spc="1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этот</a:t>
            </a:r>
            <a:r>
              <a:rPr sz="1950" spc="1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раздел,</a:t>
            </a:r>
            <a:r>
              <a:rPr sz="1950" spc="1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если</a:t>
            </a:r>
            <a:r>
              <a:rPr sz="1950" spc="1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все</a:t>
            </a:r>
            <a:r>
              <a:rPr sz="1950" spc="1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необходимые</a:t>
            </a:r>
            <a:r>
              <a:rPr sz="1950" spc="1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требования</a:t>
            </a:r>
            <a:r>
              <a:rPr sz="1950" spc="13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уже </a:t>
            </a:r>
            <a:r>
              <a:rPr sz="1950" dirty="0">
                <a:latin typeface="Calibri"/>
                <a:cs typeface="Calibri"/>
              </a:rPr>
              <a:t>расписаны</a:t>
            </a:r>
            <a:r>
              <a:rPr sz="1950" spc="-8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в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других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разделах.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01395"/>
            <a:ext cx="7920990" cy="4980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Бизнес-правила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039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spc="-10" dirty="0">
                <a:latin typeface="Arial"/>
                <a:cs typeface="Arial"/>
              </a:rPr>
              <a:t>Бизнес-</a:t>
            </a:r>
            <a:r>
              <a:rPr sz="2000" b="1" dirty="0">
                <a:latin typeface="Arial"/>
                <a:cs typeface="Arial"/>
              </a:rPr>
              <a:t>правила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политика,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руководящие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принципы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или</a:t>
            </a:r>
            <a:endParaRPr sz="2000">
              <a:latin typeface="Microsoft Sans Serif"/>
              <a:cs typeface="Microsoft Sans Serif"/>
            </a:endParaRPr>
          </a:p>
          <a:p>
            <a:pPr marL="355600" marR="508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положения,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определяют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ограничивают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некоторые аспекты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бизнеса,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т.ч.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правила,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определяющие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состав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и </a:t>
            </a:r>
            <a:r>
              <a:rPr sz="2000" dirty="0">
                <a:latin typeface="Microsoft Sans Serif"/>
                <a:cs typeface="Microsoft Sans Serif"/>
              </a:rPr>
              <a:t>правила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выполнения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определенных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бизнес-</a:t>
            </a:r>
            <a:r>
              <a:rPr sz="2000" dirty="0">
                <a:latin typeface="Microsoft Sans Serif"/>
                <a:cs typeface="Microsoft Sans Serif"/>
              </a:rPr>
              <a:t>процессов.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 </a:t>
            </a:r>
            <a:r>
              <a:rPr sz="2000" spc="-25" dirty="0">
                <a:latin typeface="Microsoft Sans Serif"/>
                <a:cs typeface="Microsoft Sans Serif"/>
              </a:rPr>
              <a:t>бизнес-</a:t>
            </a:r>
            <a:r>
              <a:rPr sz="2000" dirty="0">
                <a:latin typeface="Microsoft Sans Serif"/>
                <a:cs typeface="Microsoft Sans Serif"/>
              </a:rPr>
              <a:t>правилам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относятся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корпоративные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политики, </a:t>
            </a:r>
            <a:r>
              <a:rPr sz="2000" dirty="0">
                <a:latin typeface="Microsoft Sans Serif"/>
                <a:cs typeface="Microsoft Sans Serif"/>
              </a:rPr>
              <a:t>правительственные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постановления,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промышленные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стандарты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вычислительные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алгоритмы,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используются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при</a:t>
            </a:r>
            <a:endParaRPr sz="2000">
              <a:latin typeface="Microsoft Sans Serif"/>
              <a:cs typeface="Microsoft Sans Serif"/>
            </a:endParaRPr>
          </a:p>
          <a:p>
            <a:pPr marL="355600" marR="729615">
              <a:lnSpc>
                <a:spcPct val="100000"/>
              </a:lnSpc>
              <a:spcBef>
                <a:spcPts val="5"/>
              </a:spcBef>
            </a:pPr>
            <a:r>
              <a:rPr sz="2000" spc="-20" dirty="0">
                <a:latin typeface="Microsoft Sans Serif"/>
                <a:cs typeface="Microsoft Sans Serif"/>
              </a:rPr>
              <a:t>разработке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либо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непосредственно </a:t>
            </a:r>
            <a:r>
              <a:rPr sz="2000" dirty="0">
                <a:latin typeface="Microsoft Sans Serif"/>
                <a:cs typeface="Microsoft Sans Serif"/>
              </a:rPr>
              <a:t>влияют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на</a:t>
            </a:r>
            <a:r>
              <a:rPr sz="2000" spc="-10" dirty="0">
                <a:latin typeface="Microsoft Sans Serif"/>
                <a:cs typeface="Microsoft Sans Serif"/>
              </a:rPr>
              <a:t> разработку.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•</a:t>
            </a:r>
            <a:endParaRPr sz="2000">
              <a:latin typeface="Microsoft Sans Serif"/>
              <a:cs typeface="Microsoft Sans Serif"/>
            </a:endParaRPr>
          </a:p>
          <a:p>
            <a:pPr marL="355600" marR="398780">
              <a:lnSpc>
                <a:spcPct val="100000"/>
              </a:lnSpc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Примеры</a:t>
            </a:r>
            <a:r>
              <a:rPr sz="2000" u="sng" spc="-5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бизнес-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правил</a:t>
            </a:r>
            <a:r>
              <a:rPr sz="2000" dirty="0">
                <a:latin typeface="Microsoft Sans Serif"/>
                <a:cs typeface="Microsoft Sans Serif"/>
              </a:rPr>
              <a:t>: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«При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отгрузке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заказа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менеджер должен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запросить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бухгалтера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товарно-транспортную накладную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счет-фактуру»,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«Если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оплата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счету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не </a:t>
            </a:r>
            <a:r>
              <a:rPr sz="2000" dirty="0">
                <a:latin typeface="Microsoft Sans Serif"/>
                <a:cs typeface="Microsoft Sans Serif"/>
              </a:rPr>
              <a:t>поступила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течение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15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дней,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заказ </a:t>
            </a:r>
            <a:r>
              <a:rPr sz="2000" dirty="0">
                <a:latin typeface="Microsoft Sans Serif"/>
                <a:cs typeface="Microsoft Sans Serif"/>
              </a:rPr>
              <a:t>считается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отменённым»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0674" y="226821"/>
            <a:ext cx="790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7385" algn="l"/>
              </a:tabLst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5.</a:t>
            </a:r>
            <a:r>
              <a:rPr b="1" spc="-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СПЕЦИФИКАЦИЯ</a:t>
            </a:r>
            <a:r>
              <a:rPr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ТРЕБОВАНИЙ</a:t>
            </a: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	(ТЕХНИЧЕСКОЕ</a:t>
            </a:r>
            <a:r>
              <a:rPr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ЗАДАНИЕ)</a:t>
            </a:r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378" y="2049587"/>
            <a:ext cx="7623572" cy="273935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0674" y="226821"/>
            <a:ext cx="790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7385" algn="l"/>
              </a:tabLst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5.</a:t>
            </a:r>
            <a:r>
              <a:rPr b="1" spc="-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СПЕЦИФИКАЦИЯ</a:t>
            </a:r>
            <a:r>
              <a:rPr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ТРЕБОВАНИЙ</a:t>
            </a: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	(ТЕХНИЧЕСКОЕ</a:t>
            </a:r>
            <a:r>
              <a:rPr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ЗАДАНИЕ)</a:t>
            </a:r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26235"/>
            <a:ext cx="8002270" cy="2830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Ограничения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условия,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ограничивающие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выбор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возможных </a:t>
            </a:r>
            <a:r>
              <a:rPr sz="2000" dirty="0">
                <a:latin typeface="Microsoft Sans Serif"/>
                <a:cs typeface="Microsoft Sans Serif"/>
              </a:rPr>
              <a:t>решений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по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реализации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отдельных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требований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наборов. </a:t>
            </a:r>
            <a:r>
              <a:rPr sz="2000" dirty="0">
                <a:latin typeface="Microsoft Sans Serif"/>
                <a:cs typeface="Microsoft Sans Serif"/>
              </a:rPr>
              <a:t>Они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существенно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ограничивают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выбор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средств,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инструментов</a:t>
            </a:r>
            <a:r>
              <a:rPr sz="2000" spc="-50" dirty="0">
                <a:latin typeface="Microsoft Sans Serif"/>
                <a:cs typeface="Microsoft Sans Serif"/>
              </a:rPr>
              <a:t> и </a:t>
            </a:r>
            <a:r>
              <a:rPr sz="2000" dirty="0">
                <a:latin typeface="Microsoft Sans Serif"/>
                <a:cs typeface="Microsoft Sans Serif"/>
              </a:rPr>
              <a:t>стратегий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20" dirty="0">
                <a:latin typeface="Microsoft Sans Serif"/>
                <a:cs typeface="Microsoft Sans Serif"/>
              </a:rPr>
              <a:t> разработке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внешнего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вида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структуры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т.ч.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архитектуры)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системы.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•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Примеры</a:t>
            </a:r>
            <a:r>
              <a:rPr sz="2000" u="sng" spc="-4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ограничений</a:t>
            </a:r>
            <a:r>
              <a:rPr sz="2000" spc="-10" dirty="0">
                <a:latin typeface="Microsoft Sans Serif"/>
                <a:cs typeface="Microsoft Sans Serif"/>
              </a:rPr>
              <a:t>: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«При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аутентификации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пользователя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должны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использоваться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биометрические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методы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Microsoft Sans Serif"/>
                <a:cs typeface="Microsoft Sans Serif"/>
              </a:rPr>
              <a:t>идентификации».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0" y="0"/>
                </a:lnTo>
                <a:lnTo>
                  <a:pt x="0" y="762000"/>
                </a:lnTo>
                <a:lnTo>
                  <a:pt x="9144000" y="762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0674" y="226821"/>
            <a:ext cx="790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7385" algn="l"/>
              </a:tabLst>
            </a:pP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5.</a:t>
            </a:r>
            <a:r>
              <a:rPr b="1" spc="-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СПЕЦИФИКАЦИЯ</a:t>
            </a:r>
            <a:r>
              <a:rPr b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ТРЕБОВАНИЙ</a:t>
            </a:r>
            <a:r>
              <a:rPr b="1" dirty="0">
                <a:solidFill>
                  <a:srgbClr val="333399"/>
                </a:solidFill>
                <a:latin typeface="Arial"/>
                <a:cs typeface="Arial"/>
              </a:rPr>
              <a:t>	(ТЕХНИЧЕСКОЕ</a:t>
            </a:r>
            <a:r>
              <a:rPr b="1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33399"/>
                </a:solidFill>
                <a:latin typeface="Arial"/>
                <a:cs typeface="Arial"/>
              </a:rPr>
              <a:t>ЗАДАНИЕ)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1.</a:t>
                      </a:r>
                      <a:r>
                        <a:rPr sz="3600" b="1" spc="-1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ЖИЗНЕННЫЙ</a:t>
                      </a:r>
                      <a:r>
                        <a:rPr sz="3600" b="1" spc="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ЦИКЛ</a:t>
                      </a:r>
                      <a:r>
                        <a:rPr sz="3600" b="1" spc="-1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ПО</a:t>
                      </a:r>
                      <a:endParaRPr sz="3600">
                        <a:latin typeface="Corbel"/>
                        <a:cs typeface="Corbel"/>
                      </a:endParaRPr>
                    </a:p>
                  </a:txBody>
                  <a:tcPr marL="0" marR="0" marT="254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4293" y="1994357"/>
            <a:ext cx="36480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Для</a:t>
            </a:r>
            <a:r>
              <a:rPr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каждой</a:t>
            </a:r>
            <a:r>
              <a:rPr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стадии</a:t>
            </a:r>
            <a:r>
              <a:rPr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pc="-10" dirty="0">
                <a:solidFill>
                  <a:srgbClr val="3C3C3C"/>
                </a:solidFill>
                <a:latin typeface="Corbel"/>
                <a:cs typeface="Corbel"/>
              </a:rPr>
              <a:t>определяют: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293" y="2300452"/>
            <a:ext cx="6682105" cy="15500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spcBef>
                <a:spcPts val="70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6766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состав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последовательность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выполняемых</a:t>
            </a:r>
            <a:r>
              <a:rPr sz="20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работ,</a:t>
            </a:r>
            <a:endParaRPr sz="2000">
              <a:latin typeface="Corbel"/>
              <a:cs typeface="Corbel"/>
            </a:endParaRPr>
          </a:p>
          <a:p>
            <a:pPr marL="367665" indent="-3549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6766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получаемые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результаты</a:t>
            </a:r>
            <a:endParaRPr sz="2000">
              <a:latin typeface="Corbel"/>
              <a:cs typeface="Corbel"/>
            </a:endParaRPr>
          </a:p>
          <a:p>
            <a:pPr marL="367665" indent="-3549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67665" algn="l"/>
              </a:tabLst>
            </a:pP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методы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средства,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необходимые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для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выполнения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работ,</a:t>
            </a:r>
            <a:endParaRPr sz="20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686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роли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ответственность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участников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т.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д.</a:t>
            </a:r>
            <a:endParaRPr sz="2000">
              <a:latin typeface="Corbel"/>
              <a:cs typeface="Corbe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3993" y="6227153"/>
            <a:ext cx="149710" cy="20816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954267" y="3735481"/>
            <a:ext cx="1257935" cy="1097280"/>
            <a:chOff x="5954267" y="3735481"/>
            <a:chExt cx="1257935" cy="10972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4267" y="3735481"/>
              <a:ext cx="366591" cy="3517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1850" y="3889248"/>
              <a:ext cx="149961" cy="2057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9949" y="4640732"/>
              <a:ext cx="322082" cy="19176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87515" y="4660772"/>
            <a:ext cx="33020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10" dirty="0">
                <a:latin typeface="Times New Roman"/>
                <a:cs typeface="Times New Roman"/>
              </a:rPr>
              <a:t>Работа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56428" y="4706365"/>
            <a:ext cx="2142490" cy="417830"/>
            <a:chOff x="4956428" y="4706365"/>
            <a:chExt cx="2142490" cy="4178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7143" y="4832603"/>
              <a:ext cx="231495" cy="2910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6428" y="4706365"/>
              <a:ext cx="1024763" cy="3986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422775" y="5294502"/>
            <a:ext cx="45720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10" dirty="0">
                <a:latin typeface="Times New Roman"/>
                <a:cs typeface="Times New Roman"/>
              </a:rPr>
              <a:t>Участник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43628" y="3901440"/>
            <a:ext cx="3382010" cy="1435735"/>
            <a:chOff x="4643628" y="3901440"/>
            <a:chExt cx="3382010" cy="1435735"/>
          </a:xfrm>
        </p:grpSpPr>
        <p:sp>
          <p:nvSpPr>
            <p:cNvPr id="16" name="object 16"/>
            <p:cNvSpPr/>
            <p:nvPr/>
          </p:nvSpPr>
          <p:spPr>
            <a:xfrm>
              <a:off x="6291072" y="4080129"/>
              <a:ext cx="786765" cy="591820"/>
            </a:xfrm>
            <a:custGeom>
              <a:avLst/>
              <a:gdLst/>
              <a:ahLst/>
              <a:cxnLst/>
              <a:rect l="l" t="t" r="r" b="b"/>
              <a:pathLst>
                <a:path w="786765" h="591820">
                  <a:moveTo>
                    <a:pt x="38100" y="515239"/>
                  </a:moveTo>
                  <a:lnTo>
                    <a:pt x="0" y="591439"/>
                  </a:lnTo>
                  <a:lnTo>
                    <a:pt x="83819" y="576199"/>
                  </a:lnTo>
                  <a:lnTo>
                    <a:pt x="72104" y="560578"/>
                  </a:lnTo>
                  <a:lnTo>
                    <a:pt x="51815" y="560578"/>
                  </a:lnTo>
                  <a:lnTo>
                    <a:pt x="47878" y="559943"/>
                  </a:lnTo>
                  <a:lnTo>
                    <a:pt x="45719" y="557149"/>
                  </a:lnTo>
                  <a:lnTo>
                    <a:pt x="43687" y="554355"/>
                  </a:lnTo>
                  <a:lnTo>
                    <a:pt x="44195" y="550418"/>
                  </a:lnTo>
                  <a:lnTo>
                    <a:pt x="46989" y="548259"/>
                  </a:lnTo>
                  <a:lnTo>
                    <a:pt x="57152" y="540642"/>
                  </a:lnTo>
                  <a:lnTo>
                    <a:pt x="38100" y="515239"/>
                  </a:lnTo>
                  <a:close/>
                </a:path>
                <a:path w="786765" h="591820">
                  <a:moveTo>
                    <a:pt x="57152" y="540642"/>
                  </a:moveTo>
                  <a:lnTo>
                    <a:pt x="46989" y="548259"/>
                  </a:lnTo>
                  <a:lnTo>
                    <a:pt x="44195" y="550418"/>
                  </a:lnTo>
                  <a:lnTo>
                    <a:pt x="43687" y="554355"/>
                  </a:lnTo>
                  <a:lnTo>
                    <a:pt x="45719" y="557149"/>
                  </a:lnTo>
                  <a:lnTo>
                    <a:pt x="47878" y="559943"/>
                  </a:lnTo>
                  <a:lnTo>
                    <a:pt x="51815" y="560578"/>
                  </a:lnTo>
                  <a:lnTo>
                    <a:pt x="54610" y="558419"/>
                  </a:lnTo>
                  <a:lnTo>
                    <a:pt x="64772" y="550802"/>
                  </a:lnTo>
                  <a:lnTo>
                    <a:pt x="57152" y="540642"/>
                  </a:lnTo>
                  <a:close/>
                </a:path>
                <a:path w="786765" h="591820">
                  <a:moveTo>
                    <a:pt x="64772" y="550802"/>
                  </a:moveTo>
                  <a:lnTo>
                    <a:pt x="54610" y="558419"/>
                  </a:lnTo>
                  <a:lnTo>
                    <a:pt x="51815" y="560578"/>
                  </a:lnTo>
                  <a:lnTo>
                    <a:pt x="72104" y="560578"/>
                  </a:lnTo>
                  <a:lnTo>
                    <a:pt x="64772" y="550802"/>
                  </a:lnTo>
                  <a:close/>
                </a:path>
                <a:path w="786765" h="591820">
                  <a:moveTo>
                    <a:pt x="778509" y="0"/>
                  </a:moveTo>
                  <a:lnTo>
                    <a:pt x="775716" y="2159"/>
                  </a:lnTo>
                  <a:lnTo>
                    <a:pt x="57152" y="540642"/>
                  </a:lnTo>
                  <a:lnTo>
                    <a:pt x="64772" y="550802"/>
                  </a:lnTo>
                  <a:lnTo>
                    <a:pt x="783208" y="12319"/>
                  </a:lnTo>
                  <a:lnTo>
                    <a:pt x="786129" y="10160"/>
                  </a:lnTo>
                  <a:lnTo>
                    <a:pt x="786637" y="6223"/>
                  </a:lnTo>
                  <a:lnTo>
                    <a:pt x="784605" y="3429"/>
                  </a:lnTo>
                  <a:lnTo>
                    <a:pt x="782447" y="635"/>
                  </a:lnTo>
                  <a:lnTo>
                    <a:pt x="778509" y="0"/>
                  </a:lnTo>
                  <a:close/>
                </a:path>
              </a:pathLst>
            </a:custGeom>
            <a:solidFill>
              <a:srgbClr val="172C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48144" y="3901440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79">
                  <a:moveTo>
                    <a:pt x="777240" y="0"/>
                  </a:moveTo>
                  <a:lnTo>
                    <a:pt x="0" y="0"/>
                  </a:lnTo>
                  <a:lnTo>
                    <a:pt x="0" y="233172"/>
                  </a:lnTo>
                  <a:lnTo>
                    <a:pt x="777240" y="233172"/>
                  </a:lnTo>
                  <a:lnTo>
                    <a:pt x="777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3628" y="4992624"/>
              <a:ext cx="298703" cy="34442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328407" y="3934459"/>
            <a:ext cx="31559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10" dirty="0">
                <a:latin typeface="Times New Roman"/>
                <a:cs typeface="Times New Roman"/>
              </a:rPr>
              <a:t>Метод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68567" y="4050791"/>
            <a:ext cx="1963420" cy="1786255"/>
            <a:chOff x="6068567" y="4050791"/>
            <a:chExt cx="1963420" cy="1786255"/>
          </a:xfrm>
        </p:grpSpPr>
        <p:sp>
          <p:nvSpPr>
            <p:cNvPr id="21" name="object 21"/>
            <p:cNvSpPr/>
            <p:nvPr/>
          </p:nvSpPr>
          <p:spPr>
            <a:xfrm>
              <a:off x="6257544" y="4050791"/>
              <a:ext cx="1774825" cy="990600"/>
            </a:xfrm>
            <a:custGeom>
              <a:avLst/>
              <a:gdLst/>
              <a:ahLst/>
              <a:cxnLst/>
              <a:rect l="l" t="t" r="r" b="b"/>
              <a:pathLst>
                <a:path w="1774825" h="990600">
                  <a:moveTo>
                    <a:pt x="659638" y="981837"/>
                  </a:moveTo>
                  <a:lnTo>
                    <a:pt x="657860" y="978281"/>
                  </a:lnTo>
                  <a:lnTo>
                    <a:pt x="654558" y="977011"/>
                  </a:lnTo>
                  <a:lnTo>
                    <a:pt x="74015" y="772223"/>
                  </a:lnTo>
                  <a:lnTo>
                    <a:pt x="75920" y="766826"/>
                  </a:lnTo>
                  <a:lnTo>
                    <a:pt x="84582" y="742315"/>
                  </a:lnTo>
                  <a:lnTo>
                    <a:pt x="0" y="752856"/>
                  </a:lnTo>
                  <a:lnTo>
                    <a:pt x="59182" y="814197"/>
                  </a:lnTo>
                  <a:lnTo>
                    <a:pt x="69799" y="784148"/>
                  </a:lnTo>
                  <a:lnTo>
                    <a:pt x="653669" y="990219"/>
                  </a:lnTo>
                  <a:lnTo>
                    <a:pt x="657225" y="988441"/>
                  </a:lnTo>
                  <a:lnTo>
                    <a:pt x="658495" y="985139"/>
                  </a:lnTo>
                  <a:lnTo>
                    <a:pt x="659638" y="981837"/>
                  </a:lnTo>
                  <a:close/>
                </a:path>
                <a:path w="1774825" h="990600">
                  <a:moveTo>
                    <a:pt x="1774444" y="906399"/>
                  </a:moveTo>
                  <a:lnTo>
                    <a:pt x="1773174" y="902462"/>
                  </a:lnTo>
                  <a:lnTo>
                    <a:pt x="1760728" y="895819"/>
                  </a:lnTo>
                  <a:lnTo>
                    <a:pt x="1046645" y="111506"/>
                  </a:lnTo>
                  <a:lnTo>
                    <a:pt x="1060043" y="99314"/>
                  </a:lnTo>
                  <a:lnTo>
                    <a:pt x="1070102" y="90170"/>
                  </a:lnTo>
                  <a:lnTo>
                    <a:pt x="990600" y="59436"/>
                  </a:lnTo>
                  <a:lnTo>
                    <a:pt x="1013714" y="141478"/>
                  </a:lnTo>
                  <a:lnTo>
                    <a:pt x="1037272" y="120040"/>
                  </a:lnTo>
                  <a:lnTo>
                    <a:pt x="1727581" y="878116"/>
                  </a:lnTo>
                  <a:lnTo>
                    <a:pt x="140360" y="30251"/>
                  </a:lnTo>
                  <a:lnTo>
                    <a:pt x="144449" y="22606"/>
                  </a:lnTo>
                  <a:lnTo>
                    <a:pt x="155321" y="2286"/>
                  </a:lnTo>
                  <a:lnTo>
                    <a:pt x="70104" y="0"/>
                  </a:lnTo>
                  <a:lnTo>
                    <a:pt x="119380" y="69469"/>
                  </a:lnTo>
                  <a:lnTo>
                    <a:pt x="134302" y="41567"/>
                  </a:lnTo>
                  <a:lnTo>
                    <a:pt x="1753273" y="906335"/>
                  </a:lnTo>
                  <a:lnTo>
                    <a:pt x="1762252" y="916178"/>
                  </a:lnTo>
                  <a:lnTo>
                    <a:pt x="1764538" y="918845"/>
                  </a:lnTo>
                  <a:lnTo>
                    <a:pt x="1768602" y="918972"/>
                  </a:lnTo>
                  <a:lnTo>
                    <a:pt x="1771142" y="916559"/>
                  </a:lnTo>
                  <a:lnTo>
                    <a:pt x="1773809" y="914273"/>
                  </a:lnTo>
                  <a:lnTo>
                    <a:pt x="1773936" y="910209"/>
                  </a:lnTo>
                  <a:lnTo>
                    <a:pt x="1772932" y="909167"/>
                  </a:lnTo>
                  <a:lnTo>
                    <a:pt x="1774444" y="906399"/>
                  </a:lnTo>
                  <a:close/>
                </a:path>
              </a:pathLst>
            </a:custGeom>
            <a:solidFill>
              <a:srgbClr val="172C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8567" y="4753355"/>
              <a:ext cx="236220" cy="108356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47561" y="4845557"/>
              <a:ext cx="78105" cy="925830"/>
            </a:xfrm>
            <a:custGeom>
              <a:avLst/>
              <a:gdLst/>
              <a:ahLst/>
              <a:cxnLst/>
              <a:rect l="l" t="t" r="r" b="b"/>
              <a:pathLst>
                <a:path w="78104" h="925829">
                  <a:moveTo>
                    <a:pt x="27177" y="718439"/>
                  </a:moveTo>
                  <a:lnTo>
                    <a:pt x="21336" y="724281"/>
                  </a:lnTo>
                  <a:lnTo>
                    <a:pt x="21335" y="731520"/>
                  </a:lnTo>
                  <a:lnTo>
                    <a:pt x="20065" y="912723"/>
                  </a:lnTo>
                  <a:lnTo>
                    <a:pt x="20065" y="919873"/>
                  </a:lnTo>
                  <a:lnTo>
                    <a:pt x="25780" y="925715"/>
                  </a:lnTo>
                  <a:lnTo>
                    <a:pt x="40132" y="925817"/>
                  </a:lnTo>
                  <a:lnTo>
                    <a:pt x="45974" y="920064"/>
                  </a:lnTo>
                  <a:lnTo>
                    <a:pt x="45975" y="912723"/>
                  </a:lnTo>
                  <a:lnTo>
                    <a:pt x="47243" y="731520"/>
                  </a:lnTo>
                  <a:lnTo>
                    <a:pt x="47119" y="724281"/>
                  </a:lnTo>
                  <a:lnTo>
                    <a:pt x="41528" y="718566"/>
                  </a:lnTo>
                  <a:lnTo>
                    <a:pt x="34416" y="718566"/>
                  </a:lnTo>
                  <a:lnTo>
                    <a:pt x="27177" y="718439"/>
                  </a:lnTo>
                  <a:close/>
                </a:path>
                <a:path w="78104" h="925829">
                  <a:moveTo>
                    <a:pt x="29210" y="433451"/>
                  </a:moveTo>
                  <a:lnTo>
                    <a:pt x="23367" y="439293"/>
                  </a:lnTo>
                  <a:lnTo>
                    <a:pt x="23367" y="446532"/>
                  </a:lnTo>
                  <a:lnTo>
                    <a:pt x="22098" y="627761"/>
                  </a:lnTo>
                  <a:lnTo>
                    <a:pt x="21971" y="634873"/>
                  </a:lnTo>
                  <a:lnTo>
                    <a:pt x="27812" y="640715"/>
                  </a:lnTo>
                  <a:lnTo>
                    <a:pt x="34925" y="640842"/>
                  </a:lnTo>
                  <a:lnTo>
                    <a:pt x="42037" y="640842"/>
                  </a:lnTo>
                  <a:lnTo>
                    <a:pt x="47878" y="635127"/>
                  </a:lnTo>
                  <a:lnTo>
                    <a:pt x="48006" y="627761"/>
                  </a:lnTo>
                  <a:lnTo>
                    <a:pt x="49275" y="446532"/>
                  </a:lnTo>
                  <a:lnTo>
                    <a:pt x="49151" y="439293"/>
                  </a:lnTo>
                  <a:lnTo>
                    <a:pt x="43561" y="433578"/>
                  </a:lnTo>
                  <a:lnTo>
                    <a:pt x="36322" y="433578"/>
                  </a:lnTo>
                  <a:lnTo>
                    <a:pt x="29210" y="433451"/>
                  </a:lnTo>
                  <a:close/>
                </a:path>
                <a:path w="78104" h="925829">
                  <a:moveTo>
                    <a:pt x="31241" y="148463"/>
                  </a:moveTo>
                  <a:lnTo>
                    <a:pt x="25400" y="154305"/>
                  </a:lnTo>
                  <a:lnTo>
                    <a:pt x="25272" y="161544"/>
                  </a:lnTo>
                  <a:lnTo>
                    <a:pt x="24002" y="342773"/>
                  </a:lnTo>
                  <a:lnTo>
                    <a:pt x="24002" y="349885"/>
                  </a:lnTo>
                  <a:lnTo>
                    <a:pt x="29717" y="355727"/>
                  </a:lnTo>
                  <a:lnTo>
                    <a:pt x="36829" y="355854"/>
                  </a:lnTo>
                  <a:lnTo>
                    <a:pt x="44068" y="355854"/>
                  </a:lnTo>
                  <a:lnTo>
                    <a:pt x="49911" y="350139"/>
                  </a:lnTo>
                  <a:lnTo>
                    <a:pt x="49911" y="342773"/>
                  </a:lnTo>
                  <a:lnTo>
                    <a:pt x="51183" y="161417"/>
                  </a:lnTo>
                  <a:lnTo>
                    <a:pt x="51181" y="154305"/>
                  </a:lnTo>
                  <a:lnTo>
                    <a:pt x="45465" y="148590"/>
                  </a:lnTo>
                  <a:lnTo>
                    <a:pt x="38353" y="148590"/>
                  </a:lnTo>
                  <a:lnTo>
                    <a:pt x="31241" y="148463"/>
                  </a:lnTo>
                  <a:close/>
                </a:path>
                <a:path w="78104" h="925829">
                  <a:moveTo>
                    <a:pt x="39370" y="0"/>
                  </a:moveTo>
                  <a:lnTo>
                    <a:pt x="0" y="77470"/>
                  </a:lnTo>
                  <a:lnTo>
                    <a:pt x="77724" y="77978"/>
                  </a:lnTo>
                  <a:lnTo>
                    <a:pt x="39370" y="0"/>
                  </a:lnTo>
                  <a:close/>
                </a:path>
              </a:pathLst>
            </a:custGeom>
            <a:solidFill>
              <a:srgbClr val="A1C6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28307" y="5131130"/>
            <a:ext cx="889000" cy="297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1300"/>
              </a:lnSpc>
              <a:spcBef>
                <a:spcPts val="90"/>
              </a:spcBef>
            </a:pPr>
            <a:r>
              <a:rPr sz="800" spc="-10" dirty="0">
                <a:latin typeface="Times New Roman"/>
                <a:cs typeface="Times New Roman"/>
              </a:rPr>
              <a:t>Инструментальные</a:t>
            </a:r>
            <a:r>
              <a:rPr sz="800" spc="500" dirty="0">
                <a:latin typeface="Times New Roman"/>
                <a:cs typeface="Times New Roman"/>
              </a:rPr>
              <a:t> </a:t>
            </a:r>
            <a:r>
              <a:rPr sz="800" spc="-10" dirty="0">
                <a:latin typeface="Times New Roman"/>
                <a:cs typeface="Times New Roman"/>
              </a:rPr>
              <a:t>средства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36616" y="5217033"/>
            <a:ext cx="1002538" cy="60413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245220" y="4959476"/>
            <a:ext cx="44450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10" dirty="0">
                <a:latin typeface="Times New Roman"/>
                <a:cs typeface="Times New Roman"/>
              </a:rPr>
              <a:t>Стандарт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07835" y="5031104"/>
            <a:ext cx="1709420" cy="759460"/>
          </a:xfrm>
          <a:custGeom>
            <a:avLst/>
            <a:gdLst/>
            <a:ahLst/>
            <a:cxnLst/>
            <a:rect l="l" t="t" r="r" b="b"/>
            <a:pathLst>
              <a:path w="1709420" h="759460">
                <a:moveTo>
                  <a:pt x="54483" y="689419"/>
                </a:moveTo>
                <a:lnTo>
                  <a:pt x="0" y="754951"/>
                </a:lnTo>
                <a:lnTo>
                  <a:pt x="85089" y="759180"/>
                </a:lnTo>
                <a:lnTo>
                  <a:pt x="75194" y="736625"/>
                </a:lnTo>
                <a:lnTo>
                  <a:pt x="57530" y="736625"/>
                </a:lnTo>
                <a:lnTo>
                  <a:pt x="53721" y="735177"/>
                </a:lnTo>
                <a:lnTo>
                  <a:pt x="50926" y="728751"/>
                </a:lnTo>
                <a:lnTo>
                  <a:pt x="52324" y="725004"/>
                </a:lnTo>
                <a:lnTo>
                  <a:pt x="55625" y="723595"/>
                </a:lnTo>
                <a:lnTo>
                  <a:pt x="67238" y="718492"/>
                </a:lnTo>
                <a:lnTo>
                  <a:pt x="54483" y="689419"/>
                </a:lnTo>
                <a:close/>
              </a:path>
              <a:path w="1709420" h="759460">
                <a:moveTo>
                  <a:pt x="67238" y="718492"/>
                </a:moveTo>
                <a:lnTo>
                  <a:pt x="55625" y="723595"/>
                </a:lnTo>
                <a:lnTo>
                  <a:pt x="52324" y="725004"/>
                </a:lnTo>
                <a:lnTo>
                  <a:pt x="50926" y="728751"/>
                </a:lnTo>
                <a:lnTo>
                  <a:pt x="53721" y="735177"/>
                </a:lnTo>
                <a:lnTo>
                  <a:pt x="57530" y="736625"/>
                </a:lnTo>
                <a:lnTo>
                  <a:pt x="72334" y="730106"/>
                </a:lnTo>
                <a:lnTo>
                  <a:pt x="67238" y="718492"/>
                </a:lnTo>
                <a:close/>
              </a:path>
              <a:path w="1709420" h="759460">
                <a:moveTo>
                  <a:pt x="72334" y="730106"/>
                </a:moveTo>
                <a:lnTo>
                  <a:pt x="57530" y="736625"/>
                </a:lnTo>
                <a:lnTo>
                  <a:pt x="75194" y="736625"/>
                </a:lnTo>
                <a:lnTo>
                  <a:pt x="72334" y="730106"/>
                </a:lnTo>
                <a:close/>
              </a:path>
              <a:path w="1709420" h="759460">
                <a:moveTo>
                  <a:pt x="1702435" y="0"/>
                </a:moveTo>
                <a:lnTo>
                  <a:pt x="67238" y="718492"/>
                </a:lnTo>
                <a:lnTo>
                  <a:pt x="72334" y="730106"/>
                </a:lnTo>
                <a:lnTo>
                  <a:pt x="1707514" y="11684"/>
                </a:lnTo>
                <a:lnTo>
                  <a:pt x="1709039" y="7874"/>
                </a:lnTo>
                <a:lnTo>
                  <a:pt x="1706244" y="1524"/>
                </a:lnTo>
                <a:lnTo>
                  <a:pt x="1702435" y="0"/>
                </a:lnTo>
                <a:close/>
              </a:path>
            </a:pathLst>
          </a:custGeom>
          <a:solidFill>
            <a:srgbClr val="172C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287515" y="5794654"/>
            <a:ext cx="45974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10" dirty="0">
                <a:latin typeface="Times New Roman"/>
                <a:cs typeface="Times New Roman"/>
              </a:rPr>
              <a:t>Артефакт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684776" y="4145279"/>
            <a:ext cx="3562350" cy="2110740"/>
            <a:chOff x="4684776" y="4145279"/>
            <a:chExt cx="3562350" cy="2110740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4268" y="5745479"/>
              <a:ext cx="361188" cy="21488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208776" y="5943600"/>
              <a:ext cx="323215" cy="312420"/>
            </a:xfrm>
            <a:custGeom>
              <a:avLst/>
              <a:gdLst/>
              <a:ahLst/>
              <a:cxnLst/>
              <a:rect l="l" t="t" r="r" b="b"/>
              <a:pathLst>
                <a:path w="323215" h="312420">
                  <a:moveTo>
                    <a:pt x="59249" y="48301"/>
                  </a:moveTo>
                  <a:lnTo>
                    <a:pt x="50404" y="57460"/>
                  </a:lnTo>
                  <a:lnTo>
                    <a:pt x="314071" y="311810"/>
                  </a:lnTo>
                  <a:lnTo>
                    <a:pt x="318007" y="311734"/>
                  </a:lnTo>
                  <a:lnTo>
                    <a:pt x="320421" y="309206"/>
                  </a:lnTo>
                  <a:lnTo>
                    <a:pt x="322960" y="306679"/>
                  </a:lnTo>
                  <a:lnTo>
                    <a:pt x="322833" y="302666"/>
                  </a:lnTo>
                  <a:lnTo>
                    <a:pt x="59249" y="48301"/>
                  </a:lnTo>
                  <a:close/>
                </a:path>
                <a:path w="323215" h="312420">
                  <a:moveTo>
                    <a:pt x="0" y="0"/>
                  </a:moveTo>
                  <a:lnTo>
                    <a:pt x="28321" y="80327"/>
                  </a:lnTo>
                  <a:lnTo>
                    <a:pt x="50404" y="57460"/>
                  </a:lnTo>
                  <a:lnTo>
                    <a:pt x="38735" y="46228"/>
                  </a:lnTo>
                  <a:lnTo>
                    <a:pt x="38735" y="42202"/>
                  </a:lnTo>
                  <a:lnTo>
                    <a:pt x="43561" y="37160"/>
                  </a:lnTo>
                  <a:lnTo>
                    <a:pt x="47625" y="37084"/>
                  </a:lnTo>
                  <a:lnTo>
                    <a:pt x="70082" y="37084"/>
                  </a:lnTo>
                  <a:lnTo>
                    <a:pt x="81279" y="25488"/>
                  </a:lnTo>
                  <a:lnTo>
                    <a:pt x="0" y="0"/>
                  </a:lnTo>
                  <a:close/>
                </a:path>
                <a:path w="323215" h="312420">
                  <a:moveTo>
                    <a:pt x="47625" y="37084"/>
                  </a:moveTo>
                  <a:lnTo>
                    <a:pt x="43561" y="37160"/>
                  </a:lnTo>
                  <a:lnTo>
                    <a:pt x="38735" y="42202"/>
                  </a:lnTo>
                  <a:lnTo>
                    <a:pt x="38735" y="46228"/>
                  </a:lnTo>
                  <a:lnTo>
                    <a:pt x="50404" y="57460"/>
                  </a:lnTo>
                  <a:lnTo>
                    <a:pt x="59249" y="48301"/>
                  </a:lnTo>
                  <a:lnTo>
                    <a:pt x="47625" y="37084"/>
                  </a:lnTo>
                  <a:close/>
                </a:path>
                <a:path w="323215" h="312420">
                  <a:moveTo>
                    <a:pt x="70082" y="37084"/>
                  </a:moveTo>
                  <a:lnTo>
                    <a:pt x="47625" y="37084"/>
                  </a:lnTo>
                  <a:lnTo>
                    <a:pt x="59249" y="48301"/>
                  </a:lnTo>
                  <a:lnTo>
                    <a:pt x="70082" y="37084"/>
                  </a:lnTo>
                  <a:close/>
                </a:path>
              </a:pathLst>
            </a:custGeom>
            <a:solidFill>
              <a:srgbClr val="172C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4776" y="4215383"/>
              <a:ext cx="292608" cy="25146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105906" y="4156709"/>
              <a:ext cx="91440" cy="483234"/>
            </a:xfrm>
            <a:custGeom>
              <a:avLst/>
              <a:gdLst/>
              <a:ahLst/>
              <a:cxnLst/>
              <a:rect l="l" t="t" r="r" b="b"/>
              <a:pathLst>
                <a:path w="91439" h="483235">
                  <a:moveTo>
                    <a:pt x="45720" y="0"/>
                  </a:moveTo>
                  <a:lnTo>
                    <a:pt x="0" y="45719"/>
                  </a:lnTo>
                  <a:lnTo>
                    <a:pt x="22860" y="45719"/>
                  </a:lnTo>
                  <a:lnTo>
                    <a:pt x="22860" y="483107"/>
                  </a:lnTo>
                  <a:lnTo>
                    <a:pt x="68580" y="483107"/>
                  </a:lnTo>
                  <a:lnTo>
                    <a:pt x="68580" y="45719"/>
                  </a:lnTo>
                  <a:lnTo>
                    <a:pt x="91440" y="45719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05906" y="4156709"/>
              <a:ext cx="91440" cy="483234"/>
            </a:xfrm>
            <a:custGeom>
              <a:avLst/>
              <a:gdLst/>
              <a:ahLst/>
              <a:cxnLst/>
              <a:rect l="l" t="t" r="r" b="b"/>
              <a:pathLst>
                <a:path w="91439" h="483235">
                  <a:moveTo>
                    <a:pt x="0" y="45719"/>
                  </a:moveTo>
                  <a:lnTo>
                    <a:pt x="45720" y="0"/>
                  </a:lnTo>
                  <a:lnTo>
                    <a:pt x="91440" y="45719"/>
                  </a:lnTo>
                  <a:lnTo>
                    <a:pt x="68580" y="45719"/>
                  </a:lnTo>
                  <a:lnTo>
                    <a:pt x="68580" y="483107"/>
                  </a:lnTo>
                  <a:lnTo>
                    <a:pt x="22860" y="483107"/>
                  </a:lnTo>
                  <a:lnTo>
                    <a:pt x="22860" y="45719"/>
                  </a:lnTo>
                  <a:lnTo>
                    <a:pt x="0" y="45719"/>
                  </a:lnTo>
                  <a:close/>
                </a:path>
              </a:pathLst>
            </a:custGeom>
            <a:ln w="22860">
              <a:solidFill>
                <a:srgbClr val="0F21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62467" y="4922171"/>
              <a:ext cx="184149" cy="18832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836156" y="6257035"/>
            <a:ext cx="993140" cy="297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1300"/>
              </a:lnSpc>
              <a:spcBef>
                <a:spcPts val="90"/>
              </a:spcBef>
            </a:pPr>
            <a:r>
              <a:rPr sz="800" dirty="0">
                <a:latin typeface="Times New Roman"/>
                <a:cs typeface="Times New Roman"/>
              </a:rPr>
              <a:t>Контрольные</a:t>
            </a:r>
            <a:r>
              <a:rPr sz="800" spc="6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точки</a:t>
            </a:r>
            <a:r>
              <a:rPr sz="800" spc="85" dirty="0">
                <a:latin typeface="Times New Roman"/>
                <a:cs typeface="Times New Roman"/>
              </a:rPr>
              <a:t> </a:t>
            </a:r>
            <a:r>
              <a:rPr sz="800" spc="-50" dirty="0">
                <a:latin typeface="Times New Roman"/>
                <a:cs typeface="Times New Roman"/>
              </a:rPr>
              <a:t>и</a:t>
            </a:r>
            <a:r>
              <a:rPr sz="800" spc="500" dirty="0">
                <a:latin typeface="Times New Roman"/>
                <a:cs typeface="Times New Roman"/>
              </a:rPr>
              <a:t> </a:t>
            </a:r>
            <a:r>
              <a:rPr sz="800" spc="-10" dirty="0">
                <a:latin typeface="Times New Roman"/>
                <a:cs typeface="Times New Roman"/>
              </a:rPr>
              <a:t>отчетность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80813" y="4309998"/>
            <a:ext cx="57531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10" dirty="0">
                <a:latin typeface="Times New Roman"/>
                <a:cs typeface="Times New Roman"/>
              </a:rPr>
              <a:t>Инструкции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788915" y="4422394"/>
            <a:ext cx="73660" cy="582930"/>
          </a:xfrm>
          <a:custGeom>
            <a:avLst/>
            <a:gdLst/>
            <a:ahLst/>
            <a:cxnLst/>
            <a:rect l="l" t="t" r="r" b="b"/>
            <a:pathLst>
              <a:path w="73660" h="582929">
                <a:moveTo>
                  <a:pt x="0" y="499363"/>
                </a:moveTo>
                <a:lnTo>
                  <a:pt x="17780" y="582548"/>
                </a:lnTo>
                <a:lnTo>
                  <a:pt x="65692" y="527557"/>
                </a:lnTo>
                <a:lnTo>
                  <a:pt x="37084" y="527557"/>
                </a:lnTo>
                <a:lnTo>
                  <a:pt x="33655" y="527430"/>
                </a:lnTo>
                <a:lnTo>
                  <a:pt x="30099" y="527430"/>
                </a:lnTo>
                <a:lnTo>
                  <a:pt x="27305" y="524636"/>
                </a:lnTo>
                <a:lnTo>
                  <a:pt x="27395" y="506448"/>
                </a:lnTo>
                <a:lnTo>
                  <a:pt x="0" y="499363"/>
                </a:lnTo>
                <a:close/>
              </a:path>
              <a:path w="73660" h="582929">
                <a:moveTo>
                  <a:pt x="27395" y="506448"/>
                </a:moveTo>
                <a:lnTo>
                  <a:pt x="27305" y="524636"/>
                </a:lnTo>
                <a:lnTo>
                  <a:pt x="30099" y="527430"/>
                </a:lnTo>
                <a:lnTo>
                  <a:pt x="33655" y="527430"/>
                </a:lnTo>
                <a:lnTo>
                  <a:pt x="37084" y="527557"/>
                </a:lnTo>
                <a:lnTo>
                  <a:pt x="40005" y="524636"/>
                </a:lnTo>
                <a:lnTo>
                  <a:pt x="40075" y="509728"/>
                </a:lnTo>
                <a:lnTo>
                  <a:pt x="27395" y="506448"/>
                </a:lnTo>
                <a:close/>
              </a:path>
              <a:path w="73660" h="582929">
                <a:moveTo>
                  <a:pt x="40075" y="509728"/>
                </a:moveTo>
                <a:lnTo>
                  <a:pt x="40005" y="524636"/>
                </a:lnTo>
                <a:lnTo>
                  <a:pt x="37084" y="527557"/>
                </a:lnTo>
                <a:lnTo>
                  <a:pt x="65692" y="527557"/>
                </a:lnTo>
                <a:lnTo>
                  <a:pt x="73660" y="518413"/>
                </a:lnTo>
                <a:lnTo>
                  <a:pt x="40075" y="509728"/>
                </a:lnTo>
                <a:close/>
              </a:path>
              <a:path w="73660" h="582929">
                <a:moveTo>
                  <a:pt x="59436" y="0"/>
                </a:moveTo>
                <a:lnTo>
                  <a:pt x="33400" y="0"/>
                </a:lnTo>
                <a:lnTo>
                  <a:pt x="30480" y="2793"/>
                </a:lnTo>
                <a:lnTo>
                  <a:pt x="30440" y="12699"/>
                </a:lnTo>
                <a:lnTo>
                  <a:pt x="27395" y="506448"/>
                </a:lnTo>
                <a:lnTo>
                  <a:pt x="40075" y="509728"/>
                </a:lnTo>
                <a:lnTo>
                  <a:pt x="43140" y="12699"/>
                </a:lnTo>
                <a:lnTo>
                  <a:pt x="36830" y="12699"/>
                </a:lnTo>
                <a:lnTo>
                  <a:pt x="43180" y="6349"/>
                </a:lnTo>
                <a:lnTo>
                  <a:pt x="62230" y="6349"/>
                </a:lnTo>
                <a:lnTo>
                  <a:pt x="62230" y="2793"/>
                </a:lnTo>
                <a:lnTo>
                  <a:pt x="59436" y="0"/>
                </a:lnTo>
                <a:close/>
              </a:path>
              <a:path w="73660" h="582929">
                <a:moveTo>
                  <a:pt x="43180" y="6349"/>
                </a:moveTo>
                <a:lnTo>
                  <a:pt x="36830" y="12699"/>
                </a:lnTo>
                <a:lnTo>
                  <a:pt x="43140" y="12699"/>
                </a:lnTo>
                <a:lnTo>
                  <a:pt x="43180" y="6349"/>
                </a:lnTo>
                <a:close/>
              </a:path>
              <a:path w="73660" h="582929">
                <a:moveTo>
                  <a:pt x="62230" y="6349"/>
                </a:moveTo>
                <a:lnTo>
                  <a:pt x="43180" y="6349"/>
                </a:lnTo>
                <a:lnTo>
                  <a:pt x="43140" y="12699"/>
                </a:lnTo>
                <a:lnTo>
                  <a:pt x="59436" y="12699"/>
                </a:lnTo>
                <a:lnTo>
                  <a:pt x="62230" y="9905"/>
                </a:lnTo>
                <a:lnTo>
                  <a:pt x="62230" y="6349"/>
                </a:lnTo>
                <a:close/>
              </a:path>
            </a:pathLst>
          </a:custGeom>
          <a:solidFill>
            <a:srgbClr val="172C5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8022590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0160" indent="-343535">
              <a:lnSpc>
                <a:spcPct val="100000"/>
              </a:lnSpc>
              <a:spcBef>
                <a:spcPts val="10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Внешние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интерфейсы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830" dirty="0">
                <a:latin typeface="Microsoft Sans Serif"/>
                <a:cs typeface="Microsoft Sans Serif"/>
              </a:rPr>
              <a:t>—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описание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аспектов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взаимодействия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с </a:t>
            </a:r>
            <a:r>
              <a:rPr sz="2000" dirty="0">
                <a:latin typeface="Microsoft Sans Serif"/>
                <a:cs typeface="Microsoft Sans Serif"/>
              </a:rPr>
              <a:t>другими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системами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операционной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средой.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80" dirty="0">
                <a:latin typeface="Microsoft Sans Serif"/>
                <a:cs typeface="Microsoft Sans Serif"/>
              </a:rPr>
              <a:t>К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ним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относятся </a:t>
            </a:r>
            <a:r>
              <a:rPr sz="2000" dirty="0">
                <a:latin typeface="Microsoft Sans Serif"/>
                <a:cs typeface="Microsoft Sans Serif"/>
              </a:rPr>
              <a:t>требования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API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продукта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или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также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требования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 </a:t>
            </a:r>
            <a:r>
              <a:rPr sz="2000" dirty="0">
                <a:latin typeface="Microsoft Sans Serif"/>
                <a:cs typeface="Microsoft Sans Serif"/>
              </a:rPr>
              <a:t>API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других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которыми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осуществляется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интеграция.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Microsoft Sans Serif"/>
                <a:cs typeface="Microsoft Sans Serif"/>
              </a:rPr>
              <a:t>•</a:t>
            </a:r>
            <a:endParaRPr sz="2000">
              <a:latin typeface="Microsoft Sans Serif"/>
              <a:cs typeface="Microsoft Sans Serif"/>
            </a:endParaRPr>
          </a:p>
          <a:p>
            <a:pPr marL="355600" marR="5080">
              <a:lnSpc>
                <a:spcPct val="100000"/>
              </a:lnSpc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Примеры</a:t>
            </a:r>
            <a:r>
              <a:rPr sz="2000" u="sng" spc="-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внешних</a:t>
            </a:r>
            <a:r>
              <a:rPr sz="2000" u="sng" spc="-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интерфейсов</a:t>
            </a:r>
            <a:r>
              <a:rPr sz="2000" dirty="0">
                <a:latin typeface="Microsoft Sans Serif"/>
                <a:cs typeface="Microsoft Sans Serif"/>
              </a:rPr>
              <a:t>: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«Обеспечить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запись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журнал операционной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системы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следующих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событий: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сообщения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о </a:t>
            </a:r>
            <a:r>
              <a:rPr sz="2000" spc="-30" dirty="0">
                <a:latin typeface="Microsoft Sans Serif"/>
                <a:cs typeface="Microsoft Sans Serif"/>
              </a:rPr>
              <a:t>запуске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остановке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сервиса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i="1" dirty="0">
                <a:latin typeface="Arial"/>
                <a:cs typeface="Arial"/>
              </a:rPr>
              <a:t>XX</a:t>
            </a:r>
            <a:r>
              <a:rPr sz="2000" dirty="0">
                <a:latin typeface="Microsoft Sans Serif"/>
                <a:cs typeface="Microsoft Sans Serif"/>
              </a:rPr>
              <a:t>»;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«Обеспечить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запись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журнал </a:t>
            </a:r>
            <a:r>
              <a:rPr sz="2000" dirty="0">
                <a:latin typeface="Microsoft Sans Serif"/>
                <a:cs typeface="Microsoft Sans Serif"/>
              </a:rPr>
              <a:t>параметров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модулей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программы: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сканера,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ядра,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антивирусных </a:t>
            </a:r>
            <a:r>
              <a:rPr sz="2000" dirty="0">
                <a:latin typeface="Microsoft Sans Serif"/>
                <a:cs typeface="Microsoft Sans Serif"/>
              </a:rPr>
              <a:t>баз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(информация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должна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заноситься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журнал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запуске </a:t>
            </a:r>
            <a:r>
              <a:rPr sz="2000" spc="-20" dirty="0">
                <a:latin typeface="Microsoft Sans Serif"/>
                <a:cs typeface="Microsoft Sans Serif"/>
              </a:rPr>
              <a:t>программы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обновлении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модулей)»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2641" y="1001395"/>
            <a:ext cx="3441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Правила,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ограничения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26235"/>
            <a:ext cx="7712709" cy="2404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04013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spc="-10" dirty="0">
                <a:latin typeface="Microsoft Sans Serif"/>
                <a:cs typeface="Microsoft Sans Serif"/>
              </a:rPr>
              <a:t>Анкета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должна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содержать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файл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с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фото,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так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как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фото </a:t>
            </a:r>
            <a:r>
              <a:rPr sz="2000" dirty="0">
                <a:latin typeface="Microsoft Sans Serif"/>
                <a:cs typeface="Microsoft Sans Serif"/>
              </a:rPr>
              <a:t>необходимо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при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оформлении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документов.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У</a:t>
            </a:r>
            <a:r>
              <a:rPr sz="2000" spc="-10" dirty="0">
                <a:latin typeface="Microsoft Sans Serif"/>
                <a:cs typeface="Microsoft Sans Serif"/>
              </a:rPr>
              <a:t> пользователя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должна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быть</a:t>
            </a:r>
            <a:r>
              <a:rPr sz="2000" spc="-25" dirty="0">
                <a:latin typeface="Microsoft Sans Serif"/>
                <a:cs typeface="Microsoft Sans Serif"/>
              </a:rPr>
              <a:t> возможность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прикрепить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фото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к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Microsoft Sans Serif"/>
                <a:cs typeface="Microsoft Sans Serif"/>
              </a:rPr>
              <a:t>анкете.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Microsoft Sans Serif"/>
                <a:cs typeface="Microsoft Sans Serif"/>
              </a:rPr>
              <a:t>ПС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должно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иметь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функционал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прикрепления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фото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к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анкете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  <a:tab pos="451104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Фото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должны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храниться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все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фото</a:t>
            </a:r>
            <a:r>
              <a:rPr sz="2000" dirty="0">
                <a:latin typeface="Microsoft Sans Serif"/>
                <a:cs typeface="Microsoft Sans Serif"/>
              </a:rPr>
              <a:t>	в отдельной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таблице в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БД.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Размер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загружаемого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фото: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не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более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10Мб.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760" y="1887603"/>
            <a:ext cx="7856601" cy="2201748"/>
          </a:xfrm>
          <a:prstGeom prst="rect">
            <a:avLst/>
          </a:prstGeom>
        </p:spPr>
      </p:pic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850" y="1264305"/>
            <a:ext cx="7882162" cy="3812241"/>
          </a:xfrm>
          <a:prstGeom prst="rect">
            <a:avLst/>
          </a:prstGeom>
        </p:spPr>
      </p:pic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169660"/>
            <a:chOff x="0" y="0"/>
            <a:chExt cx="9144000" cy="61696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745490"/>
            </a:xfrm>
            <a:custGeom>
              <a:avLst/>
              <a:gdLst/>
              <a:ahLst/>
              <a:cxnLst/>
              <a:rect l="l" t="t" r="r" b="b"/>
              <a:pathLst>
                <a:path w="9144000" h="745490">
                  <a:moveTo>
                    <a:pt x="0" y="745236"/>
                  </a:moveTo>
                  <a:lnTo>
                    <a:pt x="9144000" y="745236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45236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8848"/>
              <a:ext cx="9144000" cy="5480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837" y="1970017"/>
            <a:ext cx="7365569" cy="1707453"/>
          </a:xfrm>
          <a:prstGeom prst="rect">
            <a:avLst/>
          </a:prstGeom>
        </p:spPr>
      </p:pic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2590800"/>
            <a:ext cx="9142730" cy="3610610"/>
            <a:chOff x="1523" y="2590800"/>
            <a:chExt cx="9142730" cy="3610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590800"/>
              <a:ext cx="9142475" cy="36103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0" y="2590800"/>
              <a:ext cx="1142999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0" y="2590800"/>
              <a:ext cx="2286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4167581"/>
            <a:ext cx="5357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Tahoma"/>
                <a:cs typeface="Tahoma"/>
              </a:rPr>
              <a:t>Этап</a:t>
            </a:r>
            <a:r>
              <a:rPr sz="36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dirty="0">
                <a:solidFill>
                  <a:srgbClr val="FFFFFF"/>
                </a:solidFill>
                <a:latin typeface="Tahoma"/>
                <a:cs typeface="Tahoma"/>
              </a:rPr>
              <a:t>проектирования</a:t>
            </a:r>
            <a:r>
              <a:rPr sz="36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Tahoma"/>
                <a:cs typeface="Tahoma"/>
              </a:rPr>
              <a:t>ПО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900" spc="-10" dirty="0"/>
              <a:t>Вопросы:</a:t>
            </a:r>
            <a:endParaRPr sz="29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864" y="1025017"/>
            <a:ext cx="8004175" cy="17087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6990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Особенности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процесса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проектирования</a:t>
            </a:r>
            <a:r>
              <a:rPr sz="24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ПО</a:t>
            </a:r>
            <a:endParaRPr sz="2400">
              <a:latin typeface="Tahoma"/>
              <a:cs typeface="Tahoma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900" algn="l"/>
                <a:tab pos="458470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Модульное</a:t>
            </a:r>
            <a:r>
              <a:rPr sz="24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проектирование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	программных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средств</a:t>
            </a:r>
            <a:endParaRPr sz="2400">
              <a:latin typeface="Tahoma"/>
              <a:cs typeface="Tahoma"/>
            </a:endParaRPr>
          </a:p>
          <a:p>
            <a:pPr marL="469900" marR="5080" indent="-457834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90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Оценка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корректности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эффективности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структурного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разбиения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программы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на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модули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</a:t>
            </a:r>
            <a:r>
              <a:rPr sz="2400" spc="5" dirty="0"/>
              <a:t> </a:t>
            </a:r>
            <a:r>
              <a:rPr sz="2400" dirty="0"/>
              <a:t>ОСОБЕННОСТИ</a:t>
            </a:r>
            <a:r>
              <a:rPr sz="2400" spc="5" dirty="0"/>
              <a:t> </a:t>
            </a:r>
            <a:r>
              <a:rPr sz="2400" dirty="0"/>
              <a:t>ПРОЦЕССА</a:t>
            </a:r>
            <a:r>
              <a:rPr sz="2400" spc="20" dirty="0"/>
              <a:t> </a:t>
            </a:r>
            <a:r>
              <a:rPr sz="2400" dirty="0"/>
              <a:t>ПРОЕКТИРОВАНИЯ</a:t>
            </a:r>
            <a:r>
              <a:rPr sz="2400" spc="10" dirty="0"/>
              <a:t> </a:t>
            </a:r>
            <a:r>
              <a:rPr sz="2400" spc="-25" dirty="0"/>
              <a:t>ПО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475487" y="3208020"/>
            <a:ext cx="8525510" cy="2641600"/>
            <a:chOff x="475487" y="3208020"/>
            <a:chExt cx="8525510" cy="26416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96" y="3258322"/>
              <a:ext cx="8290566" cy="25907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487" y="3208020"/>
              <a:ext cx="8525256" cy="20970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99" y="3276600"/>
              <a:ext cx="8214359" cy="2514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9599" y="3276600"/>
              <a:ext cx="8214359" cy="2514600"/>
            </a:xfrm>
            <a:custGeom>
              <a:avLst/>
              <a:gdLst/>
              <a:ahLst/>
              <a:cxnLst/>
              <a:rect l="l" t="t" r="r" b="b"/>
              <a:pathLst>
                <a:path w="8214359" h="2514600">
                  <a:moveTo>
                    <a:pt x="0" y="2514600"/>
                  </a:moveTo>
                  <a:lnTo>
                    <a:pt x="8214359" y="2514600"/>
                  </a:lnTo>
                  <a:lnTo>
                    <a:pt x="8214359" y="0"/>
                  </a:lnTo>
                  <a:lnTo>
                    <a:pt x="0" y="0"/>
                  </a:lnTo>
                  <a:lnTo>
                    <a:pt x="0" y="2514600"/>
                  </a:lnTo>
                  <a:close/>
                </a:path>
              </a:pathLst>
            </a:custGeom>
            <a:ln w="9144">
              <a:solidFill>
                <a:srgbClr val="D4E8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51789" y="1074801"/>
            <a:ext cx="8195309" cy="402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9890" indent="-3435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Проектирование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объясняет,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как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ПС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будет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удовлетворять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предъявленным</a:t>
            </a:r>
            <a:r>
              <a:rPr sz="24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нему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требованиям.</a:t>
            </a:r>
            <a:endParaRPr sz="2400">
              <a:latin typeface="Tahoma"/>
              <a:cs typeface="Tahoma"/>
            </a:endParaRPr>
          </a:p>
          <a:p>
            <a:pPr marL="355600" marR="219075" indent="-34353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Проектирование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итерационный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процесс, при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помощи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которого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требования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ПС транслируются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инженерные</a:t>
            </a:r>
            <a:r>
              <a:rPr sz="24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представления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ПС.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ahoma"/>
              <a:cs typeface="Tahoma"/>
            </a:endParaRPr>
          </a:p>
          <a:p>
            <a:pPr marL="149225" marR="473709">
              <a:lnSpc>
                <a:spcPct val="100000"/>
              </a:lnSpc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Процесс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определения</a:t>
            </a:r>
            <a:r>
              <a:rPr sz="24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архитектуры,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компонентов,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интерфейсов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других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характеристик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системы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ее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компонентов</a:t>
            </a:r>
            <a:r>
              <a:rPr sz="24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называется</a:t>
            </a:r>
            <a:r>
              <a:rPr sz="2400" spc="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Tahoma"/>
                <a:cs typeface="Tahoma"/>
              </a:rPr>
              <a:t>проектированием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484"/>
              </a:spcBef>
              <a:tabLst>
                <a:tab pos="3173095" algn="l"/>
              </a:tabLst>
            </a:pPr>
            <a:r>
              <a:rPr sz="2000" dirty="0">
                <a:solidFill>
                  <a:srgbClr val="808080"/>
                </a:solidFill>
                <a:latin typeface="Tahoma"/>
                <a:cs typeface="Tahoma"/>
              </a:rPr>
              <a:t>Программная</a:t>
            </a:r>
            <a:r>
              <a:rPr sz="2000" spc="-60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808080"/>
                </a:solidFill>
                <a:latin typeface="Tahoma"/>
                <a:cs typeface="Tahoma"/>
              </a:rPr>
              <a:t>инженерия.</a:t>
            </a:r>
            <a:r>
              <a:rPr sz="2000" dirty="0">
                <a:solidFill>
                  <a:srgbClr val="808080"/>
                </a:solidFill>
                <a:latin typeface="Tahoma"/>
                <a:cs typeface="Tahoma"/>
              </a:rPr>
              <a:t>	Проектирование</a:t>
            </a:r>
            <a:r>
              <a:rPr sz="2000" spc="-6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808080"/>
                </a:solidFill>
                <a:latin typeface="Tahoma"/>
                <a:cs typeface="Tahoma"/>
              </a:rPr>
              <a:t>программного</a:t>
            </a:r>
            <a:endParaRPr sz="2000">
              <a:latin typeface="Tahoma"/>
              <a:cs typeface="Tahoma"/>
            </a:endParaRPr>
          </a:p>
          <a:p>
            <a:pPr marR="6350" algn="r">
              <a:lnSpc>
                <a:spcPct val="100000"/>
              </a:lnSpc>
            </a:pPr>
            <a:r>
              <a:rPr sz="2000" dirty="0">
                <a:solidFill>
                  <a:srgbClr val="808080"/>
                </a:solidFill>
                <a:latin typeface="Tahoma"/>
                <a:cs typeface="Tahoma"/>
              </a:rPr>
              <a:t>обеспечения</a:t>
            </a:r>
            <a:r>
              <a:rPr sz="2000" spc="-8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808080"/>
                </a:solidFill>
                <a:latin typeface="Tahoma"/>
                <a:cs typeface="Tahoma"/>
              </a:rPr>
              <a:t>(SWEBOK,</a:t>
            </a:r>
            <a:r>
              <a:rPr sz="2000" spc="-5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808080"/>
                </a:solidFill>
                <a:latin typeface="Tahoma"/>
                <a:cs typeface="Tahoma"/>
              </a:rPr>
              <a:t>Software</a:t>
            </a:r>
            <a:r>
              <a:rPr sz="2000" spc="-30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808080"/>
                </a:solidFill>
                <a:latin typeface="Tahoma"/>
                <a:cs typeface="Tahoma"/>
              </a:rPr>
              <a:t>Design)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1027934"/>
            <a:ext cx="7350125" cy="222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52780" indent="-343535">
              <a:lnSpc>
                <a:spcPct val="120000"/>
              </a:lnSpc>
              <a:spcBef>
                <a:spcPts val="95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Что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делаем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(описание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продукта,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функционала, пользователей)?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Как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делаем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(архитектура)?</a:t>
            </a:r>
            <a:endParaRPr sz="2400">
              <a:latin typeface="Tahoma"/>
              <a:cs typeface="Tahoma"/>
            </a:endParaRPr>
          </a:p>
          <a:p>
            <a:pPr marL="355600" marR="5080" indent="-343535">
              <a:lnSpc>
                <a:spcPct val="120000"/>
              </a:lnSpc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Как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проверить,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что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цель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достигнута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(тестирование,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критерии</a:t>
            </a:r>
            <a:r>
              <a:rPr sz="24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оценки)?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789" y="152146"/>
            <a:ext cx="7443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1. ОСОБЕННОСТИ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ПРОЦЕССА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ПРОЕКТИРОВАНИЯ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ПО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 marL="224154">
                        <a:lnSpc>
                          <a:spcPts val="2980"/>
                        </a:lnSpc>
                        <a:tabLst>
                          <a:tab pos="3750310" algn="l"/>
                        </a:tabLst>
                      </a:pPr>
                      <a:r>
                        <a:rPr sz="4800" b="1" spc="217" baseline="-3385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ISO/IEC/IEEE</a:t>
                      </a:r>
                      <a:r>
                        <a:rPr sz="4800" b="1" baseline="-3385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«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Системная</a:t>
                      </a:r>
                      <a:r>
                        <a:rPr sz="1800" spc="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и</a:t>
                      </a:r>
                      <a:r>
                        <a:rPr sz="18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программная</a:t>
                      </a:r>
                      <a:r>
                        <a:rPr sz="18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инженерия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3750310">
                        <a:lnSpc>
                          <a:spcPts val="132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Процессы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жизненного</a:t>
                      </a:r>
                      <a:r>
                        <a:rPr sz="1800" spc="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цикла</a:t>
                      </a:r>
                      <a:r>
                        <a:rPr sz="1800" spc="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программных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24154">
                        <a:lnSpc>
                          <a:spcPts val="3020"/>
                        </a:lnSpc>
                        <a:tabLst>
                          <a:tab pos="3750310" algn="l"/>
                        </a:tabLst>
                      </a:pPr>
                      <a:r>
                        <a:rPr sz="4800" b="1" spc="-15" baseline="-25173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12207:2017</a:t>
                      </a:r>
                      <a:r>
                        <a:rPr sz="4800" b="1" baseline="-25173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средств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» </a:t>
                      </a:r>
                      <a:r>
                        <a:rPr sz="1800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(Systems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software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engineering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1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–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3750310">
                        <a:lnSpc>
                          <a:spcPts val="2039"/>
                        </a:lnSpc>
                      </a:pPr>
                      <a:r>
                        <a:rPr sz="1800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Software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life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cycle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processes)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659993" y="2134336"/>
            <a:ext cx="7813675" cy="401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4800">
              <a:lnSpc>
                <a:spcPct val="110000"/>
              </a:lnSpc>
              <a:spcBef>
                <a:spcPts val="10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7500" algn="l"/>
              </a:tabLst>
            </a:pP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Стандарт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не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требует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использования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какой-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либо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конкретной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модели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жизненного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цикла.</a:t>
            </a:r>
            <a:endParaRPr sz="2000">
              <a:latin typeface="Corbel"/>
              <a:cs typeface="Corbel"/>
            </a:endParaRPr>
          </a:p>
          <a:p>
            <a:pPr marL="317500" marR="1160145" indent="-304800">
              <a:lnSpc>
                <a:spcPct val="110000"/>
              </a:lnSpc>
              <a:spcBef>
                <a:spcPts val="60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7500" algn="l"/>
              </a:tabLst>
            </a:pP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Стандарт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требует,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чтобы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каждом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проекте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определялась 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подходящая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модель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жизненного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цикла.</a:t>
            </a:r>
            <a:endParaRPr sz="20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84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6865" algn="l"/>
              </a:tabLst>
            </a:pP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Стандарт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не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содержит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использования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какой-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либо</a:t>
            </a:r>
            <a:endParaRPr sz="20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заданной</a:t>
            </a:r>
            <a:r>
              <a:rPr sz="20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совокупности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стадий.</a:t>
            </a:r>
            <a:endParaRPr sz="2000">
              <a:latin typeface="Corbel"/>
              <a:cs typeface="Corbel"/>
            </a:endParaRPr>
          </a:p>
          <a:p>
            <a:pPr marL="317500" marR="784860" indent="-304800">
              <a:lnSpc>
                <a:spcPct val="110000"/>
              </a:lnSpc>
              <a:spcBef>
                <a:spcPts val="605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7500" algn="l"/>
              </a:tabLst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Последовательность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процессов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не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предполагает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какой-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либо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зависимости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от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времени.</a:t>
            </a:r>
            <a:endParaRPr sz="20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84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6865" algn="l"/>
              </a:tabLst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Пользователь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настоящего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стандарта</a:t>
            </a:r>
            <a:r>
              <a:rPr sz="20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может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самостоятельно</a:t>
            </a:r>
            <a:endParaRPr sz="2000">
              <a:latin typeface="Corbel"/>
              <a:cs typeface="Corbel"/>
            </a:endParaRPr>
          </a:p>
          <a:p>
            <a:pPr marL="317500" marR="299720">
              <a:lnSpc>
                <a:spcPct val="110000"/>
              </a:lnSpc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выбирать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назначать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процессы,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виды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деятельности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задачи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как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наиболее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подходящие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эффективные.</a:t>
            </a:r>
            <a:endParaRPr sz="20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72440" y="838200"/>
            <a:ext cx="7223759" cy="5382895"/>
            <a:chOff x="472440" y="838200"/>
            <a:chExt cx="7223759" cy="53828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800" y="838200"/>
              <a:ext cx="6629400" cy="53827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8468" y="3973067"/>
              <a:ext cx="2296668" cy="7040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01848" y="3992879"/>
              <a:ext cx="2096135" cy="560070"/>
            </a:xfrm>
            <a:custGeom>
              <a:avLst/>
              <a:gdLst/>
              <a:ahLst/>
              <a:cxnLst/>
              <a:rect l="l" t="t" r="r" b="b"/>
              <a:pathLst>
                <a:path w="2096135" h="560070">
                  <a:moveTo>
                    <a:pt x="1982270" y="445262"/>
                  </a:moveTo>
                  <a:lnTo>
                    <a:pt x="1981973" y="483366"/>
                  </a:lnTo>
                  <a:lnTo>
                    <a:pt x="2001066" y="483489"/>
                  </a:lnTo>
                  <a:lnTo>
                    <a:pt x="2000685" y="521589"/>
                  </a:lnTo>
                  <a:lnTo>
                    <a:pt x="1981676" y="521589"/>
                  </a:lnTo>
                  <a:lnTo>
                    <a:pt x="1981381" y="559562"/>
                  </a:lnTo>
                  <a:lnTo>
                    <a:pt x="2058784" y="521589"/>
                  </a:lnTo>
                  <a:lnTo>
                    <a:pt x="2000685" y="521589"/>
                  </a:lnTo>
                  <a:lnTo>
                    <a:pt x="2059031" y="521467"/>
                  </a:lnTo>
                  <a:lnTo>
                    <a:pt x="2096062" y="503301"/>
                  </a:lnTo>
                  <a:lnTo>
                    <a:pt x="1982270" y="445262"/>
                  </a:lnTo>
                  <a:close/>
                </a:path>
                <a:path w="2096135" h="560070">
                  <a:moveTo>
                    <a:pt x="1981973" y="483366"/>
                  </a:moveTo>
                  <a:lnTo>
                    <a:pt x="1981677" y="521467"/>
                  </a:lnTo>
                  <a:lnTo>
                    <a:pt x="2000685" y="521589"/>
                  </a:lnTo>
                  <a:lnTo>
                    <a:pt x="2001066" y="483489"/>
                  </a:lnTo>
                  <a:lnTo>
                    <a:pt x="1981973" y="483366"/>
                  </a:lnTo>
                  <a:close/>
                </a:path>
                <a:path w="2096135" h="560070">
                  <a:moveTo>
                    <a:pt x="443157" y="0"/>
                  </a:moveTo>
                  <a:lnTo>
                    <a:pt x="402771" y="1397"/>
                  </a:lnTo>
                  <a:lnTo>
                    <a:pt x="362131" y="5588"/>
                  </a:lnTo>
                  <a:lnTo>
                    <a:pt x="321999" y="12319"/>
                  </a:lnTo>
                  <a:lnTo>
                    <a:pt x="283137" y="21336"/>
                  </a:lnTo>
                  <a:lnTo>
                    <a:pt x="245545" y="32639"/>
                  </a:lnTo>
                  <a:lnTo>
                    <a:pt x="209477" y="45847"/>
                  </a:lnTo>
                  <a:lnTo>
                    <a:pt x="158296" y="69342"/>
                  </a:lnTo>
                  <a:lnTo>
                    <a:pt x="112830" y="96393"/>
                  </a:lnTo>
                  <a:lnTo>
                    <a:pt x="73333" y="126746"/>
                  </a:lnTo>
                  <a:lnTo>
                    <a:pt x="41075" y="159639"/>
                  </a:lnTo>
                  <a:lnTo>
                    <a:pt x="17199" y="195580"/>
                  </a:lnTo>
                  <a:lnTo>
                    <a:pt x="3102" y="233680"/>
                  </a:lnTo>
                  <a:lnTo>
                    <a:pt x="0" y="259107"/>
                  </a:lnTo>
                  <a:lnTo>
                    <a:pt x="32" y="263839"/>
                  </a:lnTo>
                  <a:lnTo>
                    <a:pt x="18088" y="297942"/>
                  </a:lnTo>
                  <a:lnTo>
                    <a:pt x="36249" y="311658"/>
                  </a:lnTo>
                  <a:lnTo>
                    <a:pt x="56442" y="322961"/>
                  </a:lnTo>
                  <a:lnTo>
                    <a:pt x="115243" y="346456"/>
                  </a:lnTo>
                  <a:lnTo>
                    <a:pt x="151692" y="357632"/>
                  </a:lnTo>
                  <a:lnTo>
                    <a:pt x="192586" y="368427"/>
                  </a:lnTo>
                  <a:lnTo>
                    <a:pt x="238052" y="379095"/>
                  </a:lnTo>
                  <a:lnTo>
                    <a:pt x="287709" y="389636"/>
                  </a:lnTo>
                  <a:lnTo>
                    <a:pt x="341430" y="399796"/>
                  </a:lnTo>
                  <a:lnTo>
                    <a:pt x="399215" y="409829"/>
                  </a:lnTo>
                  <a:lnTo>
                    <a:pt x="460683" y="419481"/>
                  </a:lnTo>
                  <a:lnTo>
                    <a:pt x="525707" y="428752"/>
                  </a:lnTo>
                  <a:lnTo>
                    <a:pt x="665788" y="446532"/>
                  </a:lnTo>
                  <a:lnTo>
                    <a:pt x="818061" y="462915"/>
                  </a:lnTo>
                  <a:lnTo>
                    <a:pt x="980875" y="477647"/>
                  </a:lnTo>
                  <a:lnTo>
                    <a:pt x="1152833" y="490474"/>
                  </a:lnTo>
                  <a:lnTo>
                    <a:pt x="1332411" y="501523"/>
                  </a:lnTo>
                  <a:lnTo>
                    <a:pt x="1517958" y="510286"/>
                  </a:lnTo>
                  <a:lnTo>
                    <a:pt x="1708077" y="516890"/>
                  </a:lnTo>
                  <a:lnTo>
                    <a:pt x="1901244" y="520954"/>
                  </a:lnTo>
                  <a:lnTo>
                    <a:pt x="1981677" y="521467"/>
                  </a:lnTo>
                  <a:lnTo>
                    <a:pt x="1981973" y="483366"/>
                  </a:lnTo>
                  <a:lnTo>
                    <a:pt x="1902006" y="482854"/>
                  </a:lnTo>
                  <a:lnTo>
                    <a:pt x="1709347" y="478790"/>
                  </a:lnTo>
                  <a:lnTo>
                    <a:pt x="1519736" y="472313"/>
                  </a:lnTo>
                  <a:lnTo>
                    <a:pt x="1334570" y="463550"/>
                  </a:lnTo>
                  <a:lnTo>
                    <a:pt x="1155500" y="452501"/>
                  </a:lnTo>
                  <a:lnTo>
                    <a:pt x="984177" y="439674"/>
                  </a:lnTo>
                  <a:lnTo>
                    <a:pt x="821871" y="425069"/>
                  </a:lnTo>
                  <a:lnTo>
                    <a:pt x="670487" y="408813"/>
                  </a:lnTo>
                  <a:lnTo>
                    <a:pt x="531168" y="391160"/>
                  </a:lnTo>
                  <a:lnTo>
                    <a:pt x="466652" y="381762"/>
                  </a:lnTo>
                  <a:lnTo>
                    <a:pt x="405565" y="372237"/>
                  </a:lnTo>
                  <a:lnTo>
                    <a:pt x="348542" y="362331"/>
                  </a:lnTo>
                  <a:lnTo>
                    <a:pt x="295583" y="352298"/>
                  </a:lnTo>
                  <a:lnTo>
                    <a:pt x="246688" y="342011"/>
                  </a:lnTo>
                  <a:lnTo>
                    <a:pt x="202365" y="331597"/>
                  </a:lnTo>
                  <a:lnTo>
                    <a:pt x="162741" y="321183"/>
                  </a:lnTo>
                  <a:lnTo>
                    <a:pt x="98733" y="299974"/>
                  </a:lnTo>
                  <a:lnTo>
                    <a:pt x="57426" y="279908"/>
                  </a:lnTo>
                  <a:lnTo>
                    <a:pt x="57204" y="279908"/>
                  </a:lnTo>
                  <a:lnTo>
                    <a:pt x="54918" y="278511"/>
                  </a:lnTo>
                  <a:lnTo>
                    <a:pt x="55362" y="278511"/>
                  </a:lnTo>
                  <a:lnTo>
                    <a:pt x="46992" y="272161"/>
                  </a:lnTo>
                  <a:lnTo>
                    <a:pt x="45901" y="272161"/>
                  </a:lnTo>
                  <a:lnTo>
                    <a:pt x="42472" y="268732"/>
                  </a:lnTo>
                  <a:lnTo>
                    <a:pt x="43234" y="268732"/>
                  </a:lnTo>
                  <a:lnTo>
                    <a:pt x="42345" y="267589"/>
                  </a:lnTo>
                  <a:lnTo>
                    <a:pt x="40440" y="267589"/>
                  </a:lnTo>
                  <a:lnTo>
                    <a:pt x="37011" y="260731"/>
                  </a:lnTo>
                  <a:lnTo>
                    <a:pt x="37875" y="260731"/>
                  </a:lnTo>
                  <a:lnTo>
                    <a:pt x="37392" y="256286"/>
                  </a:lnTo>
                  <a:lnTo>
                    <a:pt x="38270" y="256286"/>
                  </a:lnTo>
                  <a:lnTo>
                    <a:pt x="38408" y="252984"/>
                  </a:lnTo>
                  <a:lnTo>
                    <a:pt x="39932" y="243332"/>
                  </a:lnTo>
                  <a:lnTo>
                    <a:pt x="55807" y="204470"/>
                  </a:lnTo>
                  <a:lnTo>
                    <a:pt x="87684" y="165354"/>
                  </a:lnTo>
                  <a:lnTo>
                    <a:pt x="120831" y="137287"/>
                  </a:lnTo>
                  <a:lnTo>
                    <a:pt x="160836" y="111379"/>
                  </a:lnTo>
                  <a:lnTo>
                    <a:pt x="222558" y="81661"/>
                  </a:lnTo>
                  <a:lnTo>
                    <a:pt x="292281" y="58293"/>
                  </a:lnTo>
                  <a:lnTo>
                    <a:pt x="347653" y="46228"/>
                  </a:lnTo>
                  <a:lnTo>
                    <a:pt x="385499" y="41021"/>
                  </a:lnTo>
                  <a:lnTo>
                    <a:pt x="423980" y="38481"/>
                  </a:lnTo>
                  <a:lnTo>
                    <a:pt x="443919" y="38100"/>
                  </a:lnTo>
                  <a:lnTo>
                    <a:pt x="443157" y="0"/>
                  </a:lnTo>
                  <a:close/>
                </a:path>
                <a:path w="2096135" h="560070">
                  <a:moveTo>
                    <a:pt x="54918" y="278511"/>
                  </a:moveTo>
                  <a:lnTo>
                    <a:pt x="57204" y="279908"/>
                  </a:lnTo>
                  <a:lnTo>
                    <a:pt x="56590" y="279442"/>
                  </a:lnTo>
                  <a:lnTo>
                    <a:pt x="54918" y="278511"/>
                  </a:lnTo>
                  <a:close/>
                </a:path>
                <a:path w="2096135" h="560070">
                  <a:moveTo>
                    <a:pt x="56590" y="279442"/>
                  </a:moveTo>
                  <a:lnTo>
                    <a:pt x="57204" y="279908"/>
                  </a:lnTo>
                  <a:lnTo>
                    <a:pt x="57426" y="279908"/>
                  </a:lnTo>
                  <a:lnTo>
                    <a:pt x="56590" y="279442"/>
                  </a:lnTo>
                  <a:close/>
                </a:path>
                <a:path w="2096135" h="560070">
                  <a:moveTo>
                    <a:pt x="55362" y="278511"/>
                  </a:moveTo>
                  <a:lnTo>
                    <a:pt x="54918" y="278511"/>
                  </a:lnTo>
                  <a:lnTo>
                    <a:pt x="56590" y="279442"/>
                  </a:lnTo>
                  <a:lnTo>
                    <a:pt x="55362" y="278511"/>
                  </a:lnTo>
                  <a:close/>
                </a:path>
                <a:path w="2096135" h="560070">
                  <a:moveTo>
                    <a:pt x="42472" y="268732"/>
                  </a:moveTo>
                  <a:lnTo>
                    <a:pt x="45901" y="272161"/>
                  </a:lnTo>
                  <a:lnTo>
                    <a:pt x="44330" y="270142"/>
                  </a:lnTo>
                  <a:lnTo>
                    <a:pt x="42472" y="268732"/>
                  </a:lnTo>
                  <a:close/>
                </a:path>
                <a:path w="2096135" h="560070">
                  <a:moveTo>
                    <a:pt x="44330" y="270142"/>
                  </a:moveTo>
                  <a:lnTo>
                    <a:pt x="45901" y="272161"/>
                  </a:lnTo>
                  <a:lnTo>
                    <a:pt x="46992" y="272161"/>
                  </a:lnTo>
                  <a:lnTo>
                    <a:pt x="44330" y="270142"/>
                  </a:lnTo>
                  <a:close/>
                </a:path>
                <a:path w="2096135" h="560070">
                  <a:moveTo>
                    <a:pt x="43234" y="268732"/>
                  </a:moveTo>
                  <a:lnTo>
                    <a:pt x="42472" y="268732"/>
                  </a:lnTo>
                  <a:lnTo>
                    <a:pt x="44330" y="270142"/>
                  </a:lnTo>
                  <a:lnTo>
                    <a:pt x="43234" y="268732"/>
                  </a:lnTo>
                  <a:close/>
                </a:path>
                <a:path w="2096135" h="560070">
                  <a:moveTo>
                    <a:pt x="37011" y="260731"/>
                  </a:moveTo>
                  <a:lnTo>
                    <a:pt x="40440" y="267589"/>
                  </a:lnTo>
                  <a:lnTo>
                    <a:pt x="39429" y="263839"/>
                  </a:lnTo>
                  <a:lnTo>
                    <a:pt x="38097" y="262128"/>
                  </a:lnTo>
                  <a:lnTo>
                    <a:pt x="37011" y="260731"/>
                  </a:lnTo>
                  <a:close/>
                </a:path>
                <a:path w="2096135" h="560070">
                  <a:moveTo>
                    <a:pt x="39429" y="263839"/>
                  </a:moveTo>
                  <a:lnTo>
                    <a:pt x="40440" y="267589"/>
                  </a:lnTo>
                  <a:lnTo>
                    <a:pt x="42345" y="267589"/>
                  </a:lnTo>
                  <a:lnTo>
                    <a:pt x="39429" y="263839"/>
                  </a:lnTo>
                  <a:close/>
                </a:path>
                <a:path w="2096135" h="560070">
                  <a:moveTo>
                    <a:pt x="38152" y="259107"/>
                  </a:moveTo>
                  <a:lnTo>
                    <a:pt x="38097" y="262128"/>
                  </a:lnTo>
                  <a:lnTo>
                    <a:pt x="39429" y="263839"/>
                  </a:lnTo>
                  <a:lnTo>
                    <a:pt x="38152" y="259107"/>
                  </a:lnTo>
                  <a:close/>
                </a:path>
                <a:path w="2096135" h="560070">
                  <a:moveTo>
                    <a:pt x="38030" y="262041"/>
                  </a:moveTo>
                  <a:close/>
                </a:path>
                <a:path w="2096135" h="560070">
                  <a:moveTo>
                    <a:pt x="37392" y="256286"/>
                  </a:moveTo>
                  <a:lnTo>
                    <a:pt x="38015" y="262022"/>
                  </a:lnTo>
                  <a:lnTo>
                    <a:pt x="38152" y="259107"/>
                  </a:lnTo>
                  <a:lnTo>
                    <a:pt x="37392" y="256286"/>
                  </a:lnTo>
                  <a:close/>
                </a:path>
                <a:path w="2096135" h="560070">
                  <a:moveTo>
                    <a:pt x="37875" y="260731"/>
                  </a:moveTo>
                  <a:lnTo>
                    <a:pt x="37011" y="260731"/>
                  </a:lnTo>
                  <a:lnTo>
                    <a:pt x="38015" y="262022"/>
                  </a:lnTo>
                  <a:lnTo>
                    <a:pt x="37875" y="260731"/>
                  </a:lnTo>
                  <a:close/>
                </a:path>
                <a:path w="2096135" h="560070">
                  <a:moveTo>
                    <a:pt x="38270" y="256286"/>
                  </a:moveTo>
                  <a:lnTo>
                    <a:pt x="37392" y="256286"/>
                  </a:lnTo>
                  <a:lnTo>
                    <a:pt x="38152" y="259107"/>
                  </a:lnTo>
                  <a:lnTo>
                    <a:pt x="38270" y="256286"/>
                  </a:lnTo>
                  <a:close/>
                </a:path>
              </a:pathLst>
            </a:custGeom>
            <a:solidFill>
              <a:srgbClr val="2C2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40" y="2898648"/>
              <a:ext cx="2699004" cy="12725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684" y="2926079"/>
              <a:ext cx="2604516" cy="11780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9684" y="2926079"/>
              <a:ext cx="2604770" cy="1178560"/>
            </a:xfrm>
            <a:custGeom>
              <a:avLst/>
              <a:gdLst/>
              <a:ahLst/>
              <a:cxnLst/>
              <a:rect l="l" t="t" r="r" b="b"/>
              <a:pathLst>
                <a:path w="2604770" h="1178560">
                  <a:moveTo>
                    <a:pt x="0" y="117856"/>
                  </a:moveTo>
                  <a:lnTo>
                    <a:pt x="9257" y="71955"/>
                  </a:lnTo>
                  <a:lnTo>
                    <a:pt x="34504" y="34496"/>
                  </a:lnTo>
                  <a:lnTo>
                    <a:pt x="71950" y="9253"/>
                  </a:lnTo>
                  <a:lnTo>
                    <a:pt x="117805" y="0"/>
                  </a:lnTo>
                  <a:lnTo>
                    <a:pt x="2486660" y="0"/>
                  </a:lnTo>
                  <a:lnTo>
                    <a:pt x="2532560" y="9253"/>
                  </a:lnTo>
                  <a:lnTo>
                    <a:pt x="2570019" y="34496"/>
                  </a:lnTo>
                  <a:lnTo>
                    <a:pt x="2595262" y="71955"/>
                  </a:lnTo>
                  <a:lnTo>
                    <a:pt x="2604516" y="117856"/>
                  </a:lnTo>
                  <a:lnTo>
                    <a:pt x="2604516" y="1060196"/>
                  </a:lnTo>
                  <a:lnTo>
                    <a:pt x="2595262" y="1106096"/>
                  </a:lnTo>
                  <a:lnTo>
                    <a:pt x="2570019" y="1143555"/>
                  </a:lnTo>
                  <a:lnTo>
                    <a:pt x="2532560" y="1168798"/>
                  </a:lnTo>
                  <a:lnTo>
                    <a:pt x="2486660" y="1178052"/>
                  </a:lnTo>
                  <a:lnTo>
                    <a:pt x="117805" y="1178052"/>
                  </a:lnTo>
                  <a:lnTo>
                    <a:pt x="71950" y="1168798"/>
                  </a:lnTo>
                  <a:lnTo>
                    <a:pt x="34504" y="1143555"/>
                  </a:lnTo>
                  <a:lnTo>
                    <a:pt x="9257" y="1106096"/>
                  </a:lnTo>
                  <a:lnTo>
                    <a:pt x="0" y="1060196"/>
                  </a:lnTo>
                  <a:lnTo>
                    <a:pt x="0" y="1178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936" y="2938272"/>
              <a:ext cx="2493264" cy="11765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Особенности процесса</a:t>
            </a:r>
            <a:r>
              <a:rPr sz="2400" spc="10" dirty="0"/>
              <a:t> </a:t>
            </a:r>
            <a:r>
              <a:rPr sz="2400" dirty="0"/>
              <a:t>проектирования</a:t>
            </a:r>
            <a:r>
              <a:rPr sz="2400" spc="-30" dirty="0"/>
              <a:t> </a:t>
            </a:r>
            <a:r>
              <a:rPr sz="2400" spc="-25" dirty="0"/>
              <a:t>ПО</a:t>
            </a:r>
            <a:endParaRPr sz="24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859" y="1243583"/>
            <a:ext cx="8229600" cy="3200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Особенности</a:t>
            </a:r>
            <a:r>
              <a:rPr sz="2400" spc="-20" dirty="0"/>
              <a:t> </a:t>
            </a:r>
            <a:r>
              <a:rPr sz="2400" dirty="0"/>
              <a:t>процесса</a:t>
            </a:r>
            <a:r>
              <a:rPr sz="2400" spc="-5" dirty="0"/>
              <a:t> </a:t>
            </a:r>
            <a:r>
              <a:rPr sz="2400" dirty="0"/>
              <a:t>проектирования</a:t>
            </a:r>
            <a:r>
              <a:rPr sz="2400" spc="-45" dirty="0"/>
              <a:t> </a:t>
            </a:r>
            <a:r>
              <a:rPr sz="2400" spc="-25" dirty="0"/>
              <a:t>ПО</a:t>
            </a:r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4519" y="4894142"/>
            <a:ext cx="4054475" cy="10541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515"/>
              </a:spcBef>
              <a:buClr>
                <a:srgbClr val="002B78"/>
              </a:buClr>
              <a:buSzPct val="94736"/>
              <a:buChar char="•"/>
              <a:tabLst>
                <a:tab pos="187325" algn="l"/>
              </a:tabLst>
            </a:pPr>
            <a:r>
              <a:rPr sz="1900" spc="-60" dirty="0">
                <a:latin typeface="Tahoma"/>
                <a:cs typeface="Tahoma"/>
              </a:rPr>
              <a:t>Структурирование</a:t>
            </a:r>
            <a:r>
              <a:rPr sz="1900" spc="-6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системы</a:t>
            </a:r>
            <a:endParaRPr sz="1900">
              <a:latin typeface="Tahoma"/>
              <a:cs typeface="Tahoma"/>
            </a:endParaRPr>
          </a:p>
          <a:p>
            <a:pPr marL="187325" indent="-174625">
              <a:lnSpc>
                <a:spcPct val="100000"/>
              </a:lnSpc>
              <a:spcBef>
                <a:spcPts val="420"/>
              </a:spcBef>
              <a:buClr>
                <a:srgbClr val="002B78"/>
              </a:buClr>
              <a:buSzPct val="94736"/>
              <a:buChar char="•"/>
              <a:tabLst>
                <a:tab pos="187325" algn="l"/>
              </a:tabLst>
            </a:pPr>
            <a:r>
              <a:rPr sz="1900" spc="-65" dirty="0">
                <a:latin typeface="Tahoma"/>
                <a:cs typeface="Tahoma"/>
              </a:rPr>
              <a:t>Моделирование</a:t>
            </a:r>
            <a:r>
              <a:rPr sz="1900" spc="-4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управления</a:t>
            </a:r>
            <a:endParaRPr sz="1900">
              <a:latin typeface="Tahoma"/>
              <a:cs typeface="Tahoma"/>
            </a:endParaRPr>
          </a:p>
          <a:p>
            <a:pPr marL="187325" indent="-174625">
              <a:lnSpc>
                <a:spcPct val="100000"/>
              </a:lnSpc>
              <a:spcBef>
                <a:spcPts val="425"/>
              </a:spcBef>
              <a:buClr>
                <a:srgbClr val="002B78"/>
              </a:buClr>
              <a:buSzPct val="94736"/>
              <a:buChar char="•"/>
              <a:tabLst>
                <a:tab pos="187325" algn="l"/>
              </a:tabLst>
            </a:pPr>
            <a:r>
              <a:rPr sz="1900" spc="-65" dirty="0">
                <a:latin typeface="Tahoma"/>
                <a:cs typeface="Tahoma"/>
              </a:rPr>
              <a:t>Декомпозиция</a:t>
            </a:r>
            <a:r>
              <a:rPr sz="1900" spc="-85" dirty="0">
                <a:latin typeface="Tahoma"/>
                <a:cs typeface="Tahoma"/>
              </a:rPr>
              <a:t> </a:t>
            </a:r>
            <a:r>
              <a:rPr sz="1900" spc="-60" dirty="0">
                <a:latin typeface="Tahoma"/>
                <a:cs typeface="Tahoma"/>
              </a:rPr>
              <a:t>подсистем</a:t>
            </a:r>
            <a:r>
              <a:rPr sz="1900" spc="-9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на</a:t>
            </a:r>
            <a:r>
              <a:rPr sz="1900" spc="-9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модули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1083944"/>
            <a:ext cx="8011159" cy="3342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Проектирование</a:t>
            </a:r>
            <a:r>
              <a:rPr sz="22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состоит</a:t>
            </a:r>
            <a:r>
              <a:rPr sz="22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2200" spc="-10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двух</a:t>
            </a:r>
            <a:r>
              <a:rPr sz="2200" spc="-10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составных</a:t>
            </a:r>
            <a:r>
              <a:rPr sz="2200" spc="-10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002B78"/>
                </a:solidFill>
                <a:latin typeface="Tahoma"/>
                <a:cs typeface="Tahoma"/>
              </a:rPr>
              <a:t>частей:</a:t>
            </a:r>
            <a:endParaRPr sz="2200">
              <a:latin typeface="Tahoma"/>
              <a:cs typeface="Tahoma"/>
            </a:endParaRPr>
          </a:p>
          <a:p>
            <a:pPr marL="355600" marR="272415" indent="-343535">
              <a:lnSpc>
                <a:spcPct val="113999"/>
              </a:lnSpc>
              <a:spcBef>
                <a:spcPts val="1200"/>
              </a:spcBef>
              <a:buChar char="•"/>
              <a:tabLst>
                <a:tab pos="355600" algn="l"/>
                <a:tab pos="442595" algn="l"/>
              </a:tabLst>
            </a:pPr>
            <a:r>
              <a:rPr sz="2200" dirty="0">
                <a:solidFill>
                  <a:srgbClr val="002B78"/>
                </a:solidFill>
                <a:latin typeface="Microsoft Sans Serif"/>
                <a:cs typeface="Microsoft Sans Serif"/>
              </a:rPr>
              <a:t>	</a:t>
            </a:r>
            <a:r>
              <a:rPr sz="2200" dirty="0">
                <a:solidFill>
                  <a:srgbClr val="C00000"/>
                </a:solidFill>
                <a:latin typeface="Tahoma"/>
                <a:cs typeface="Tahoma"/>
              </a:rPr>
              <a:t>Архитектурный</a:t>
            </a:r>
            <a:r>
              <a:rPr sz="2200" spc="-7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200" spc="-10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002B78"/>
                </a:solidFill>
                <a:latin typeface="Tahoma"/>
                <a:cs typeface="Tahoma"/>
              </a:rPr>
              <a:t>высокоуровневый</a:t>
            </a:r>
            <a:r>
              <a:rPr sz="22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дизайн</a:t>
            </a:r>
            <a:r>
              <a:rPr sz="2200" spc="-10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002B78"/>
                </a:solidFill>
                <a:latin typeface="Tahoma"/>
                <a:cs typeface="Tahoma"/>
              </a:rPr>
              <a:t>(software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architectural</a:t>
            </a:r>
            <a:r>
              <a:rPr sz="22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design,</a:t>
            </a:r>
            <a:r>
              <a:rPr sz="22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002B78"/>
                </a:solidFill>
                <a:latin typeface="Tahoma"/>
                <a:cs typeface="Tahoma"/>
              </a:rPr>
              <a:t>top-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level</a:t>
            </a:r>
            <a:r>
              <a:rPr sz="22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design)</a:t>
            </a:r>
            <a:r>
              <a:rPr sz="22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2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002B78"/>
                </a:solidFill>
                <a:latin typeface="Tahoma"/>
                <a:cs typeface="Tahoma"/>
              </a:rPr>
              <a:t>описание высокоуровневой</a:t>
            </a:r>
            <a:r>
              <a:rPr sz="22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структуры</a:t>
            </a:r>
            <a:r>
              <a:rPr sz="22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200" spc="-9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организации</a:t>
            </a:r>
            <a:r>
              <a:rPr sz="22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002B78"/>
                </a:solidFill>
                <a:latin typeface="Tahoma"/>
                <a:cs typeface="Tahoma"/>
              </a:rPr>
              <a:t>компонентов системы;</a:t>
            </a:r>
            <a:endParaRPr sz="2200">
              <a:latin typeface="Tahoma"/>
              <a:cs typeface="Tahoma"/>
            </a:endParaRPr>
          </a:p>
          <a:p>
            <a:pPr marL="355600" marR="5080" indent="-343535">
              <a:lnSpc>
                <a:spcPct val="114100"/>
              </a:lnSpc>
              <a:spcBef>
                <a:spcPts val="1205"/>
              </a:spcBef>
              <a:buChar char="•"/>
              <a:tabLst>
                <a:tab pos="355600" algn="l"/>
                <a:tab pos="442595" algn="l"/>
              </a:tabLst>
            </a:pPr>
            <a:r>
              <a:rPr sz="2200" dirty="0">
                <a:solidFill>
                  <a:srgbClr val="002B78"/>
                </a:solidFill>
                <a:latin typeface="Microsoft Sans Serif"/>
                <a:cs typeface="Microsoft Sans Serif"/>
              </a:rPr>
              <a:t>	</a:t>
            </a:r>
            <a:r>
              <a:rPr sz="2200" spc="-10" dirty="0">
                <a:solidFill>
                  <a:srgbClr val="C00000"/>
                </a:solidFill>
                <a:latin typeface="Tahoma"/>
                <a:cs typeface="Tahoma"/>
              </a:rPr>
              <a:t>Детализированная</a:t>
            </a:r>
            <a:r>
              <a:rPr sz="2200" spc="-8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C00000"/>
                </a:solidFill>
                <a:latin typeface="Tahoma"/>
                <a:cs typeface="Tahoma"/>
              </a:rPr>
              <a:t>архитектура</a:t>
            </a:r>
            <a:r>
              <a:rPr sz="2200" spc="-8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(software</a:t>
            </a:r>
            <a:r>
              <a:rPr sz="22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detailed</a:t>
            </a:r>
            <a:r>
              <a:rPr sz="2200" spc="-9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002B78"/>
                </a:solidFill>
                <a:latin typeface="Tahoma"/>
                <a:cs typeface="Tahoma"/>
              </a:rPr>
              <a:t>design)</a:t>
            </a:r>
            <a:r>
              <a:rPr sz="2200" spc="5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200" spc="-8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описывающая</a:t>
            </a:r>
            <a:r>
              <a:rPr sz="22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каждый</a:t>
            </a:r>
            <a:r>
              <a:rPr sz="22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компонент</a:t>
            </a:r>
            <a:r>
              <a:rPr sz="22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2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том</a:t>
            </a:r>
            <a:r>
              <a:rPr sz="22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объеме,</a:t>
            </a:r>
            <a:r>
              <a:rPr sz="22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002B78"/>
                </a:solidFill>
                <a:latin typeface="Tahoma"/>
                <a:cs typeface="Tahoma"/>
              </a:rPr>
              <a:t>который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необходим</a:t>
            </a:r>
            <a:r>
              <a:rPr sz="22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2200" spc="-9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002B78"/>
                </a:solidFill>
                <a:latin typeface="Tahoma"/>
                <a:cs typeface="Tahoma"/>
              </a:rPr>
              <a:t>конструирования.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</a:t>
            </a:r>
            <a:r>
              <a:rPr sz="2400" spc="5" dirty="0"/>
              <a:t> </a:t>
            </a:r>
            <a:r>
              <a:rPr sz="2400" dirty="0"/>
              <a:t>ОСОБЕННОСТИ</a:t>
            </a:r>
            <a:r>
              <a:rPr sz="2400" spc="5" dirty="0"/>
              <a:t> </a:t>
            </a:r>
            <a:r>
              <a:rPr sz="2400" dirty="0"/>
              <a:t>ПРОЦЕССА</a:t>
            </a:r>
            <a:r>
              <a:rPr sz="2400" spc="20" dirty="0"/>
              <a:t> </a:t>
            </a:r>
            <a:r>
              <a:rPr sz="2400" dirty="0"/>
              <a:t>ПРОЕКТИРОВАНИЯ</a:t>
            </a:r>
            <a:r>
              <a:rPr sz="2400" spc="10" dirty="0"/>
              <a:t> </a:t>
            </a:r>
            <a:r>
              <a:rPr sz="2400" spc="-25" dirty="0"/>
              <a:t>ПО</a:t>
            </a:r>
            <a:endParaRPr sz="2400"/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8916" y="991713"/>
            <a:ext cx="8048625" cy="511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6225">
              <a:lnSpc>
                <a:spcPct val="120000"/>
              </a:lnSpc>
              <a:spcBef>
                <a:spcPts val="95"/>
              </a:spcBef>
              <a:tabLst>
                <a:tab pos="4354195" algn="l"/>
              </a:tabLst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Архитектура</a:t>
            </a:r>
            <a:r>
              <a:rPr sz="2000" spc="-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(лат.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architectura,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хотя</a:t>
            </a:r>
            <a:r>
              <a:rPr sz="2000" dirty="0">
                <a:latin typeface="Tahoma"/>
                <a:cs typeface="Tahoma"/>
              </a:rPr>
              <a:t>	происходит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от</a:t>
            </a:r>
            <a:r>
              <a:rPr sz="2000" spc="-10" dirty="0">
                <a:latin typeface="Tahoma"/>
                <a:cs typeface="Tahoma"/>
              </a:rPr>
              <a:t> греческих </a:t>
            </a:r>
            <a:r>
              <a:rPr sz="2000" dirty="0">
                <a:latin typeface="Tahoma"/>
                <a:cs typeface="Tahoma"/>
              </a:rPr>
              <a:t>корней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αρχι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τεκτονική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)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–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высшее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плотничное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или</a:t>
            </a:r>
            <a:r>
              <a:rPr sz="2000" spc="-10" dirty="0">
                <a:latin typeface="Tahoma"/>
                <a:cs typeface="Tahoma"/>
              </a:rPr>
              <a:t> строительное искусство.</a:t>
            </a:r>
            <a:endParaRPr sz="2000">
              <a:latin typeface="Tahoma"/>
              <a:cs typeface="Tahoma"/>
            </a:endParaRPr>
          </a:p>
          <a:p>
            <a:pPr marL="12700" marR="648970">
              <a:lnSpc>
                <a:spcPct val="120000"/>
              </a:lnSpc>
              <a:spcBef>
                <a:spcPts val="1710"/>
              </a:spcBef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Архитектура</a:t>
            </a:r>
            <a:r>
              <a:rPr sz="2000" spc="-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—</a:t>
            </a:r>
            <a:r>
              <a:rPr sz="2000" spc="-1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это</a:t>
            </a:r>
            <a:r>
              <a:rPr sz="2000" spc="-3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описание</a:t>
            </a:r>
            <a:r>
              <a:rPr sz="2000" spc="-3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(модель)</a:t>
            </a:r>
            <a:r>
              <a:rPr sz="2000" spc="-2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основной</a:t>
            </a:r>
            <a:r>
              <a:rPr sz="2000" spc="-6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компоновки</a:t>
            </a:r>
            <a:r>
              <a:rPr sz="2000" spc="-3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333399"/>
                </a:solidFill>
                <a:latin typeface="Tahoma"/>
                <a:cs typeface="Tahoma"/>
              </a:rPr>
              <a:t>и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взаимодействия</a:t>
            </a:r>
            <a:r>
              <a:rPr sz="2000" spc="-6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частей</a:t>
            </a:r>
            <a:r>
              <a:rPr sz="2000" spc="-3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системы</a:t>
            </a:r>
            <a:r>
              <a:rPr sz="2000" spc="-2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(будь</a:t>
            </a:r>
            <a:r>
              <a:rPr sz="2000" spc="-3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то</a:t>
            </a:r>
            <a:r>
              <a:rPr sz="2000" spc="-2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физический</a:t>
            </a:r>
            <a:r>
              <a:rPr sz="2000" spc="-3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333399"/>
                </a:solidFill>
                <a:latin typeface="Tahoma"/>
                <a:cs typeface="Tahoma"/>
              </a:rPr>
              <a:t>либо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абстрактный</a:t>
            </a:r>
            <a:r>
              <a:rPr sz="2000" spc="-4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объект</a:t>
            </a:r>
            <a:r>
              <a:rPr sz="2000" spc="-2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или</a:t>
            </a:r>
            <a:r>
              <a:rPr sz="2000" spc="-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33399"/>
                </a:solidFill>
                <a:latin typeface="Tahoma"/>
                <a:cs typeface="Tahoma"/>
              </a:rPr>
              <a:t>сущность).</a:t>
            </a:r>
            <a:endParaRPr sz="2000">
              <a:latin typeface="Tahoma"/>
              <a:cs typeface="Tahoma"/>
            </a:endParaRPr>
          </a:p>
          <a:p>
            <a:pPr marR="220979" algn="r">
              <a:lnSpc>
                <a:spcPct val="100000"/>
              </a:lnSpc>
              <a:spcBef>
                <a:spcPts val="470"/>
              </a:spcBef>
            </a:pP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ISO</a:t>
            </a:r>
            <a:r>
              <a:rPr sz="1800" spc="-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808080"/>
                </a:solidFill>
                <a:latin typeface="Tahoma"/>
                <a:cs typeface="Tahoma"/>
              </a:rPr>
              <a:t>15704</a:t>
            </a:r>
            <a:endParaRPr sz="1800">
              <a:latin typeface="Tahoma"/>
              <a:cs typeface="Tahoma"/>
            </a:endParaRPr>
          </a:p>
          <a:p>
            <a:pPr marL="198120" marR="146685">
              <a:lnSpc>
                <a:spcPct val="120000"/>
              </a:lnSpc>
              <a:spcBef>
                <a:spcPts val="1720"/>
              </a:spcBef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Архитектура</a:t>
            </a:r>
            <a:r>
              <a:rPr sz="2000" spc="-7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это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базовая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организации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системы,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воплощенная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ее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компонентах,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их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отношениях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между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собой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 окружением,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а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также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принципы,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определяющие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проектирование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развитие системы.</a:t>
            </a:r>
            <a:endParaRPr sz="2000">
              <a:latin typeface="Tahoma"/>
              <a:cs typeface="Tahoma"/>
            </a:endParaRPr>
          </a:p>
          <a:p>
            <a:pPr marL="2350770" marR="5080" indent="-1843405">
              <a:lnSpc>
                <a:spcPct val="120000"/>
              </a:lnSpc>
              <a:spcBef>
                <a:spcPts val="35"/>
              </a:spcBef>
            </a:pP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Стандарт</a:t>
            </a:r>
            <a:r>
              <a:rPr sz="1800" spc="-30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IEEE</a:t>
            </a:r>
            <a:r>
              <a:rPr sz="1800" spc="10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1472000</a:t>
            </a:r>
            <a:r>
              <a:rPr sz="1800" spc="1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и</a:t>
            </a:r>
            <a:r>
              <a:rPr sz="1800" spc="-1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IEEE</a:t>
            </a:r>
            <a:r>
              <a:rPr sz="1800" spc="-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1471</a:t>
            </a:r>
            <a:r>
              <a:rPr sz="1800" spc="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“Рекомендуемые</a:t>
            </a:r>
            <a:r>
              <a:rPr sz="1800" spc="-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методы</a:t>
            </a:r>
            <a:r>
              <a:rPr sz="1800" spc="-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808080"/>
                </a:solidFill>
                <a:latin typeface="Tahoma"/>
                <a:cs typeface="Tahoma"/>
              </a:rPr>
              <a:t>описания 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архитектуры</a:t>
            </a:r>
            <a:r>
              <a:rPr sz="1800" spc="4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808080"/>
                </a:solidFill>
                <a:latin typeface="Tahoma"/>
                <a:cs typeface="Tahoma"/>
              </a:rPr>
              <a:t>преимущественно-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программных</a:t>
            </a:r>
            <a:r>
              <a:rPr sz="1800" spc="70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808080"/>
                </a:solidFill>
                <a:latin typeface="Tahoma"/>
                <a:cs typeface="Tahoma"/>
              </a:rPr>
              <a:t>систем”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</a:t>
            </a:r>
            <a:r>
              <a:rPr sz="2400" spc="-10" dirty="0"/>
              <a:t> </a:t>
            </a:r>
            <a:r>
              <a:rPr sz="2400" dirty="0"/>
              <a:t>ОСОБЕННОСТИ</a:t>
            </a:r>
            <a:r>
              <a:rPr sz="2400" spc="-10" dirty="0"/>
              <a:t> </a:t>
            </a:r>
            <a:r>
              <a:rPr sz="2400" dirty="0"/>
              <a:t>ПРОЦЕССА ПРОЕКТИРОВАНИЯ</a:t>
            </a:r>
            <a:r>
              <a:rPr sz="2400" spc="-5" dirty="0"/>
              <a:t> </a:t>
            </a:r>
            <a:r>
              <a:rPr sz="2400" spc="-25" dirty="0"/>
              <a:t>ПО</a:t>
            </a:r>
            <a:endParaRPr sz="2400"/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1043406"/>
            <a:ext cx="78117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0000">
              <a:lnSpc>
                <a:spcPct val="110000"/>
              </a:lnSpc>
              <a:spcBef>
                <a:spcPts val="10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Под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архитектурой</a:t>
            </a:r>
            <a:r>
              <a:rPr sz="20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понимается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набор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основных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правил,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определяющих</a:t>
            </a:r>
            <a:r>
              <a:rPr sz="2000" spc="-8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организацию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системы:</a:t>
            </a:r>
            <a:endParaRPr sz="2000">
              <a:latin typeface="Tahoma"/>
              <a:cs typeface="Tahoma"/>
            </a:endParaRPr>
          </a:p>
          <a:p>
            <a:pPr marL="355600" marR="5080" indent="-343535">
              <a:lnSpc>
                <a:spcPct val="110000"/>
              </a:lnSpc>
              <a:spcBef>
                <a:spcPts val="480"/>
              </a:spcBef>
              <a:buChar char="•"/>
              <a:tabLst>
                <a:tab pos="355600" algn="l"/>
                <a:tab pos="434975" algn="l"/>
              </a:tabLst>
            </a:pPr>
            <a:r>
              <a:rPr sz="2000" dirty="0">
                <a:solidFill>
                  <a:srgbClr val="002B78"/>
                </a:solidFill>
                <a:latin typeface="Microsoft Sans Serif"/>
                <a:cs typeface="Microsoft Sans Serif"/>
              </a:rPr>
              <a:t>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совокупность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структурных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элементов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системы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связей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между ними;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поведение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элементов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системы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процессе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их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взаимодействия;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иерархию</a:t>
            </a:r>
            <a:r>
              <a:rPr sz="20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подсистем,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объединяющих</a:t>
            </a:r>
            <a:r>
              <a:rPr sz="20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структурные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элементы;</a:t>
            </a:r>
            <a:endParaRPr sz="2000">
              <a:latin typeface="Tahoma"/>
              <a:cs typeface="Tahoma"/>
            </a:endParaRPr>
          </a:p>
          <a:p>
            <a:pPr marL="355600" marR="719455" indent="-343535">
              <a:lnSpc>
                <a:spcPct val="110000"/>
              </a:lnSpc>
              <a:spcBef>
                <a:spcPts val="484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архитектурный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стиль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(используемые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методы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средства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описания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архитектуры,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также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архитектурные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образцы)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</a:t>
            </a:r>
            <a:r>
              <a:rPr sz="2400" spc="5" dirty="0"/>
              <a:t> </a:t>
            </a:r>
            <a:r>
              <a:rPr sz="2400" dirty="0"/>
              <a:t>ОСОБЕННОСТИ</a:t>
            </a:r>
            <a:r>
              <a:rPr sz="2400" spc="5" dirty="0"/>
              <a:t> </a:t>
            </a:r>
            <a:r>
              <a:rPr sz="2400" dirty="0"/>
              <a:t>ПРОЦЕССА</a:t>
            </a:r>
            <a:r>
              <a:rPr sz="2400" spc="20" dirty="0"/>
              <a:t> </a:t>
            </a:r>
            <a:r>
              <a:rPr sz="2400" dirty="0"/>
              <a:t>ПРОЕКТИРОВАНИЯ</a:t>
            </a:r>
            <a:r>
              <a:rPr sz="2400" spc="10" dirty="0"/>
              <a:t> </a:t>
            </a:r>
            <a:r>
              <a:rPr sz="2400" spc="-25" dirty="0"/>
              <a:t>ПО</a:t>
            </a:r>
            <a:endParaRPr sz="2400"/>
          </a:p>
        </p:txBody>
      </p:sp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19" y="1752600"/>
            <a:ext cx="7824216" cy="42489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</a:t>
            </a:r>
            <a:r>
              <a:rPr sz="2400" spc="5" dirty="0"/>
              <a:t> </a:t>
            </a:r>
            <a:r>
              <a:rPr sz="2400" dirty="0"/>
              <a:t>ОСОБЕННОСТИ</a:t>
            </a:r>
            <a:r>
              <a:rPr sz="2400" spc="5" dirty="0"/>
              <a:t> </a:t>
            </a:r>
            <a:r>
              <a:rPr sz="2400" dirty="0"/>
              <a:t>ПРОЦЕССА</a:t>
            </a:r>
            <a:r>
              <a:rPr sz="2400" spc="20" dirty="0"/>
              <a:t> </a:t>
            </a:r>
            <a:r>
              <a:rPr sz="2400" dirty="0"/>
              <a:t>ПРОЕКТИРОВАНИЯ</a:t>
            </a:r>
            <a:r>
              <a:rPr sz="2400" spc="10" dirty="0"/>
              <a:t> </a:t>
            </a:r>
            <a:r>
              <a:rPr sz="2400" spc="-25" dirty="0"/>
              <a:t>ПО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236711" y="6273383"/>
            <a:ext cx="318135" cy="301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2B78"/>
                </a:solidFill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3231" y="1106551"/>
            <a:ext cx="6043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08080"/>
                </a:solidFill>
                <a:latin typeface="Tahoma"/>
                <a:cs typeface="Tahoma"/>
              </a:rPr>
              <a:t>Рамочная</a:t>
            </a:r>
            <a:r>
              <a:rPr sz="2400" spc="-3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808080"/>
                </a:solidFill>
                <a:latin typeface="Tahoma"/>
                <a:cs typeface="Tahoma"/>
              </a:rPr>
              <a:t>модель</a:t>
            </a:r>
            <a:r>
              <a:rPr sz="2400" spc="-1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808080"/>
                </a:solidFill>
                <a:latin typeface="Tahoma"/>
                <a:cs typeface="Tahoma"/>
              </a:rPr>
              <a:t>разработки</a:t>
            </a:r>
            <a:r>
              <a:rPr sz="2400" spc="-20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808080"/>
                </a:solidFill>
                <a:latin typeface="Tahoma"/>
                <a:cs typeface="Tahoma"/>
              </a:rPr>
              <a:t>архитектуры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1074801"/>
            <a:ext cx="7964170" cy="35325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90995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Архитектурное</a:t>
            </a:r>
            <a:r>
              <a:rPr sz="2000" spc="-7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представление</a:t>
            </a:r>
            <a:r>
              <a:rPr sz="2000" spc="-5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это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упрощенное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описание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(абстракция)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системы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конкретной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точки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зрения: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поведенческой</a:t>
            </a:r>
            <a:r>
              <a:rPr sz="2000" spc="-9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(динамической),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структурной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(статической),</a:t>
            </a:r>
            <a:endParaRPr sz="2000">
              <a:latin typeface="Tahoma"/>
              <a:cs typeface="Tahoma"/>
            </a:endParaRPr>
          </a:p>
          <a:p>
            <a:pPr marL="434975" indent="-422275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43497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логической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(удовлетворение</a:t>
            </a:r>
            <a:r>
              <a:rPr sz="20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функциональным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требованиям),</a:t>
            </a:r>
            <a:endParaRPr sz="2000">
              <a:latin typeface="Tahoma"/>
              <a:cs typeface="Tahoma"/>
            </a:endParaRPr>
          </a:p>
          <a:p>
            <a:pPr marL="434975" indent="-422275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43497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физической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(распределенность),</a:t>
            </a:r>
            <a:endParaRPr sz="20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  <a:tab pos="434975" algn="l"/>
              </a:tabLst>
            </a:pPr>
            <a:r>
              <a:rPr sz="2000" dirty="0">
                <a:solidFill>
                  <a:srgbClr val="002B78"/>
                </a:solidFill>
                <a:latin typeface="Microsoft Sans Serif"/>
                <a:cs typeface="Microsoft Sans Serif"/>
              </a:rPr>
              <a:t>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реализации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(как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детали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архитектуры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представляются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коде)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и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т.п.,</a:t>
            </a:r>
            <a:endParaRPr sz="2000">
              <a:latin typeface="Tahoma"/>
              <a:cs typeface="Tahoma"/>
            </a:endParaRPr>
          </a:p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охватывающее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определенный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круг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интересов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опускающее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объекты,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несущественные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данной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точки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зрения.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21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</a:t>
            </a:r>
            <a:r>
              <a:rPr sz="2400" spc="-20" dirty="0"/>
              <a:t> </a:t>
            </a:r>
            <a:r>
              <a:rPr sz="2400" dirty="0"/>
              <a:t>ОСОБЕННОСТИ</a:t>
            </a:r>
            <a:r>
              <a:rPr sz="2400" spc="-20" dirty="0"/>
              <a:t> </a:t>
            </a:r>
            <a:r>
              <a:rPr sz="2400" dirty="0"/>
              <a:t>ПРОЦЕССА</a:t>
            </a:r>
            <a:r>
              <a:rPr sz="2400" spc="-5" dirty="0"/>
              <a:t> </a:t>
            </a:r>
            <a:r>
              <a:rPr sz="2400" dirty="0"/>
              <a:t>ПРОЕКТИРОВАНИЯ</a:t>
            </a:r>
            <a:r>
              <a:rPr sz="2400" spc="-10" dirty="0"/>
              <a:t> </a:t>
            </a:r>
            <a:r>
              <a:rPr sz="2400" spc="-25" dirty="0"/>
              <a:t>ПО</a:t>
            </a:r>
            <a:endParaRPr sz="2400"/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</a:t>
            </a:r>
            <a:r>
              <a:rPr sz="2400" spc="-20" dirty="0"/>
              <a:t> </a:t>
            </a:r>
            <a:r>
              <a:rPr sz="2400" dirty="0"/>
              <a:t>ПРИНЦИПЫ</a:t>
            </a:r>
            <a:r>
              <a:rPr sz="2400" spc="25" dirty="0"/>
              <a:t> </a:t>
            </a:r>
            <a:r>
              <a:rPr sz="2400" spc="-10" dirty="0"/>
              <a:t>ПРОЕКТИРОВАНИЯ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1614" y="855188"/>
            <a:ext cx="8054975" cy="5491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73050" indent="-343535">
              <a:lnSpc>
                <a:spcPct val="120000"/>
              </a:lnSpc>
              <a:spcBef>
                <a:spcPts val="95"/>
              </a:spcBef>
              <a:buAutoNum type="arabicPeriod"/>
              <a:tabLst>
                <a:tab pos="355600" algn="l"/>
              </a:tabLst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Абстракция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,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как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результат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процесса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абстракции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модель,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упрощающая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поставленную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проблему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до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рамок,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значимых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для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заданного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контекста.</a:t>
            </a:r>
            <a:endParaRPr sz="2000">
              <a:latin typeface="Tahoma"/>
              <a:cs typeface="Tahoma"/>
            </a:endParaRPr>
          </a:p>
          <a:p>
            <a:pPr marL="355600" marR="864235" indent="-343535">
              <a:lnSpc>
                <a:spcPct val="120000"/>
              </a:lnSpc>
              <a:buAutoNum type="arabicPeriod"/>
              <a:tabLst>
                <a:tab pos="355600" algn="l"/>
              </a:tabLst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Декомпозиция</a:t>
            </a:r>
            <a:r>
              <a:rPr sz="2000" spc="-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и</a:t>
            </a:r>
            <a:r>
              <a:rPr sz="2000" spc="-5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разбиение</a:t>
            </a:r>
            <a:r>
              <a:rPr sz="2000" spc="-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на</a:t>
            </a:r>
            <a:r>
              <a:rPr sz="2000" spc="-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модули</a:t>
            </a:r>
            <a:r>
              <a:rPr sz="2000" spc="-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(Decomposition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and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Modularization).</a:t>
            </a:r>
            <a:endParaRPr sz="2000">
              <a:latin typeface="Tahoma"/>
              <a:cs typeface="Tahoma"/>
            </a:endParaRPr>
          </a:p>
          <a:p>
            <a:pPr marL="355600" marR="5080" indent="-343535">
              <a:lnSpc>
                <a:spcPct val="120000"/>
              </a:lnSpc>
              <a:buAutoNum type="arabicPeriod"/>
              <a:tabLst>
                <a:tab pos="355600" algn="l"/>
              </a:tabLst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Сцепление</a:t>
            </a:r>
            <a:r>
              <a:rPr sz="2000" spc="-5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(Coupling)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определяет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силу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(часто,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взаимного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влияния)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между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модулями.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Связность</a:t>
            </a:r>
            <a:r>
              <a:rPr sz="2000" spc="-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(Cohesion)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определяет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как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тот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иной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элемент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обеспечивает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связь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внутри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модуля,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внутреннюю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связь.</a:t>
            </a:r>
            <a:endParaRPr sz="2000">
              <a:latin typeface="Tahoma"/>
              <a:cs typeface="Tahoma"/>
            </a:endParaRPr>
          </a:p>
          <a:p>
            <a:pPr marL="355600" marR="180340" indent="-343535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355600" algn="l"/>
              </a:tabLst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Инкапсуляция/сокрытие</a:t>
            </a:r>
            <a:r>
              <a:rPr sz="2000" spc="-7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информации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(Encapsulation/information hiding)</a:t>
            </a:r>
            <a:endParaRPr sz="2000">
              <a:latin typeface="Tahoma"/>
              <a:cs typeface="Tahoma"/>
            </a:endParaRPr>
          </a:p>
          <a:p>
            <a:pPr marL="355600" marR="58419" indent="-343535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Разделение</a:t>
            </a:r>
            <a:r>
              <a:rPr sz="2000" spc="-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интерфейса</a:t>
            </a:r>
            <a:r>
              <a:rPr sz="2000" spc="-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и</a:t>
            </a:r>
            <a:r>
              <a:rPr sz="2000" spc="-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реализации</a:t>
            </a:r>
            <a:r>
              <a:rPr sz="2000" spc="-5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(Separation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of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interface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and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implementation).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Данная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техника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предполагает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определение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компонента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через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специфицирование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интерфейса,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известного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(описанного)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 доступного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клиентам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(или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другим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компонентам),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от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непосредственных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деталей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реализации.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</a:t>
            </a:r>
            <a:r>
              <a:rPr sz="2800" spc="-65" dirty="0"/>
              <a:t> </a:t>
            </a:r>
            <a:r>
              <a:rPr sz="2800" dirty="0"/>
              <a:t>Хорошая</a:t>
            </a:r>
            <a:r>
              <a:rPr sz="2800" spc="-35" dirty="0"/>
              <a:t> </a:t>
            </a:r>
            <a:r>
              <a:rPr sz="2800" spc="-10" dirty="0"/>
              <a:t>архитектура: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693" y="1022350"/>
            <a:ext cx="803592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Масштабируемость</a:t>
            </a:r>
            <a:r>
              <a:rPr sz="1800" b="1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(Scalability)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возможность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расширять</a:t>
            </a:r>
            <a:r>
              <a:rPr sz="18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систему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увеличивать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ее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производительность,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за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счет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добавления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новых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модулей.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Ремонтопригодность</a:t>
            </a:r>
            <a:r>
              <a:rPr sz="1800" b="1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(Maintainability)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изменение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одного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требует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изменения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других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модулей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Заменимость</a:t>
            </a:r>
            <a:r>
              <a:rPr sz="1800" b="1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модулей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(Swappability)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легко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заменить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другой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Возможность</a:t>
            </a:r>
            <a:r>
              <a:rPr sz="1800" b="1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тестирования</a:t>
            </a:r>
            <a:r>
              <a:rPr sz="1800" b="1" spc="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(Unit</a:t>
            </a:r>
            <a:r>
              <a:rPr sz="1800" b="1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Testing)</a:t>
            </a:r>
            <a:endParaRPr sz="1800">
              <a:latin typeface="Tahoma"/>
              <a:cs typeface="Tahoma"/>
            </a:endParaRPr>
          </a:p>
          <a:p>
            <a:pPr marL="355600" marR="687705">
              <a:lnSpc>
                <a:spcPct val="10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можно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отсоединить</a:t>
            </a:r>
            <a:r>
              <a:rPr sz="18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от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всех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остальных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протестировать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/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починить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Переиспользование</a:t>
            </a:r>
            <a:r>
              <a:rPr sz="1800" b="1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(Reusability)</a:t>
            </a:r>
            <a:endParaRPr sz="1800">
              <a:latin typeface="Tahoma"/>
              <a:cs typeface="Tahoma"/>
            </a:endParaRPr>
          </a:p>
          <a:p>
            <a:pPr marL="355600" marR="42545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может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быть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переиспользован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других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программах 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другом окружении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Сопровождаемость</a:t>
            </a:r>
            <a:r>
              <a:rPr sz="1800" b="1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(Maintenance)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разбитую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модули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программу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легче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понимать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сопровождать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1614" y="157098"/>
            <a:ext cx="6952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280" algn="l"/>
              </a:tabLst>
            </a:pPr>
            <a:r>
              <a:rPr sz="2400" spc="-25" dirty="0"/>
              <a:t>1.</a:t>
            </a:r>
            <a:r>
              <a:rPr sz="2400" dirty="0"/>
              <a:t>	Свойства</a:t>
            </a:r>
            <a:r>
              <a:rPr sz="2400" spc="15" dirty="0"/>
              <a:t> </a:t>
            </a:r>
            <a:r>
              <a:rPr sz="2400" dirty="0"/>
              <a:t>хорошо</a:t>
            </a:r>
            <a:r>
              <a:rPr sz="2400" spc="-25" dirty="0"/>
              <a:t> </a:t>
            </a:r>
            <a:r>
              <a:rPr sz="2400" dirty="0"/>
              <a:t>спроектированного</a:t>
            </a:r>
            <a:r>
              <a:rPr sz="2400" spc="-30" dirty="0"/>
              <a:t> </a:t>
            </a:r>
            <a:r>
              <a:rPr sz="2400" spc="-10" dirty="0"/>
              <a:t>модуля: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52400" indent="-343535">
              <a:lnSpc>
                <a:spcPct val="114100"/>
              </a:lnSpc>
              <a:spcBef>
                <a:spcPts val="95"/>
              </a:spcBef>
            </a:pPr>
            <a:r>
              <a:rPr sz="1800" b="1" dirty="0">
                <a:latin typeface="Tahoma"/>
                <a:cs typeface="Tahoma"/>
              </a:rPr>
              <a:t>Функциональная</a:t>
            </a:r>
            <a:r>
              <a:rPr sz="1800" b="1" spc="1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целостность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и</a:t>
            </a:r>
            <a:r>
              <a:rPr sz="1800" b="1" spc="-1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завершенность</a:t>
            </a:r>
            <a:r>
              <a:rPr sz="1800" b="1" spc="80" dirty="0">
                <a:latin typeface="Tahoma"/>
                <a:cs typeface="Tahoma"/>
              </a:rPr>
              <a:t> </a:t>
            </a:r>
            <a:r>
              <a:rPr sz="1800" dirty="0"/>
              <a:t>—</a:t>
            </a:r>
            <a:r>
              <a:rPr sz="1800" spc="-20" dirty="0"/>
              <a:t> </a:t>
            </a:r>
            <a:r>
              <a:rPr sz="1800" dirty="0"/>
              <a:t>каждый</a:t>
            </a:r>
            <a:r>
              <a:rPr sz="1800" spc="-20" dirty="0"/>
              <a:t> </a:t>
            </a:r>
            <a:r>
              <a:rPr sz="1800" spc="-10" dirty="0"/>
              <a:t>модуль </a:t>
            </a:r>
            <a:r>
              <a:rPr sz="1800" dirty="0"/>
              <a:t>реализует</a:t>
            </a:r>
            <a:r>
              <a:rPr sz="1800" spc="-10" dirty="0"/>
              <a:t> </a:t>
            </a:r>
            <a:r>
              <a:rPr sz="1800" dirty="0"/>
              <a:t>одну</a:t>
            </a:r>
            <a:r>
              <a:rPr sz="1800" spc="-15" dirty="0"/>
              <a:t> </a:t>
            </a:r>
            <a:r>
              <a:rPr sz="1800" dirty="0"/>
              <a:t>функцию,</a:t>
            </a:r>
            <a:r>
              <a:rPr sz="1800" spc="-15" dirty="0"/>
              <a:t> </a:t>
            </a:r>
            <a:r>
              <a:rPr sz="1800" dirty="0"/>
              <a:t>но</a:t>
            </a:r>
            <a:r>
              <a:rPr sz="1800" spc="-20" dirty="0"/>
              <a:t> </a:t>
            </a:r>
            <a:r>
              <a:rPr sz="1800" dirty="0"/>
              <a:t>реализует</a:t>
            </a:r>
            <a:r>
              <a:rPr sz="1800" spc="-10" dirty="0"/>
              <a:t> </a:t>
            </a:r>
            <a:r>
              <a:rPr sz="1800" dirty="0"/>
              <a:t>хорошо и</a:t>
            </a:r>
            <a:r>
              <a:rPr sz="1800" spc="-20" dirty="0"/>
              <a:t> </a:t>
            </a:r>
            <a:r>
              <a:rPr sz="1800" dirty="0"/>
              <a:t>полностью;</a:t>
            </a:r>
            <a:r>
              <a:rPr sz="1800" spc="-5" dirty="0"/>
              <a:t> </a:t>
            </a:r>
            <a:r>
              <a:rPr sz="1800" spc="-10" dirty="0"/>
              <a:t>модуль </a:t>
            </a:r>
            <a:r>
              <a:rPr sz="1800" dirty="0"/>
              <a:t>самостоятельно</a:t>
            </a:r>
            <a:r>
              <a:rPr sz="1800" spc="-30" dirty="0"/>
              <a:t> </a:t>
            </a:r>
            <a:r>
              <a:rPr sz="1800" dirty="0"/>
              <a:t>(без</a:t>
            </a:r>
            <a:r>
              <a:rPr sz="1800" spc="-35" dirty="0"/>
              <a:t> </a:t>
            </a:r>
            <a:r>
              <a:rPr sz="1800" dirty="0"/>
              <a:t>помощи</a:t>
            </a:r>
            <a:r>
              <a:rPr sz="1800" spc="-35" dirty="0"/>
              <a:t> </a:t>
            </a:r>
            <a:r>
              <a:rPr sz="1800" dirty="0"/>
              <a:t>дополнительных</a:t>
            </a:r>
            <a:r>
              <a:rPr sz="1800" spc="-35" dirty="0"/>
              <a:t> </a:t>
            </a:r>
            <a:r>
              <a:rPr sz="1800" dirty="0"/>
              <a:t>средств)</a:t>
            </a:r>
            <a:r>
              <a:rPr sz="1800" spc="-50" dirty="0"/>
              <a:t> </a:t>
            </a:r>
            <a:r>
              <a:rPr sz="1800" spc="-10" dirty="0"/>
              <a:t>выполняет </a:t>
            </a:r>
            <a:r>
              <a:rPr sz="1800" dirty="0"/>
              <a:t>полный</a:t>
            </a:r>
            <a:r>
              <a:rPr sz="1800" spc="-10" dirty="0"/>
              <a:t> </a:t>
            </a:r>
            <a:r>
              <a:rPr sz="1800" dirty="0"/>
              <a:t>набор</a:t>
            </a:r>
            <a:r>
              <a:rPr sz="1800" spc="-10" dirty="0"/>
              <a:t> </a:t>
            </a:r>
            <a:r>
              <a:rPr sz="1800" dirty="0"/>
              <a:t>операций</a:t>
            </a:r>
            <a:r>
              <a:rPr sz="1800" spc="-30" dirty="0"/>
              <a:t> </a:t>
            </a:r>
            <a:r>
              <a:rPr sz="1800" dirty="0"/>
              <a:t>для</a:t>
            </a:r>
            <a:r>
              <a:rPr sz="1800" spc="-15" dirty="0"/>
              <a:t> </a:t>
            </a:r>
            <a:r>
              <a:rPr sz="1800" dirty="0"/>
              <a:t>реализации</a:t>
            </a:r>
            <a:r>
              <a:rPr sz="1800" spc="-30" dirty="0"/>
              <a:t> </a:t>
            </a:r>
            <a:r>
              <a:rPr sz="1800" dirty="0"/>
              <a:t>своей</a:t>
            </a:r>
            <a:r>
              <a:rPr sz="1800" spc="-10" dirty="0"/>
              <a:t> функции</a:t>
            </a:r>
            <a:endParaRPr sz="1800">
              <a:latin typeface="Tahoma"/>
              <a:cs typeface="Tahoma"/>
            </a:endParaRPr>
          </a:p>
          <a:p>
            <a:pPr marL="355600" marR="248920" indent="-343535">
              <a:lnSpc>
                <a:spcPct val="112400"/>
              </a:lnSpc>
              <a:spcBef>
                <a:spcPts val="630"/>
              </a:spcBef>
            </a:pPr>
            <a:r>
              <a:rPr sz="1800" b="1" dirty="0">
                <a:latin typeface="Tahoma"/>
                <a:cs typeface="Tahoma"/>
              </a:rPr>
              <a:t>Один</a:t>
            </a:r>
            <a:r>
              <a:rPr sz="1800" b="1" spc="-2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вход</a:t>
            </a:r>
            <a:r>
              <a:rPr sz="1800" b="1" spc="-1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и</a:t>
            </a:r>
            <a:r>
              <a:rPr sz="1800" b="1" spc="-1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один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выход</a:t>
            </a:r>
            <a:r>
              <a:rPr sz="1800" b="1" spc="30" dirty="0">
                <a:latin typeface="Tahoma"/>
                <a:cs typeface="Tahoma"/>
              </a:rPr>
              <a:t> </a:t>
            </a:r>
            <a:r>
              <a:rPr sz="1800" dirty="0"/>
              <a:t>—</a:t>
            </a:r>
            <a:r>
              <a:rPr sz="1800" spc="-5" dirty="0"/>
              <a:t> </a:t>
            </a:r>
            <a:r>
              <a:rPr sz="1800" dirty="0"/>
              <a:t>на</a:t>
            </a:r>
            <a:r>
              <a:rPr sz="1800" spc="-10" dirty="0"/>
              <a:t> </a:t>
            </a:r>
            <a:r>
              <a:rPr sz="1800" dirty="0"/>
              <a:t>входе</a:t>
            </a:r>
            <a:r>
              <a:rPr sz="1800" spc="-10" dirty="0"/>
              <a:t> </a:t>
            </a:r>
            <a:r>
              <a:rPr sz="1800" dirty="0"/>
              <a:t>программный</a:t>
            </a:r>
            <a:r>
              <a:rPr sz="1800" spc="-5" dirty="0"/>
              <a:t> </a:t>
            </a:r>
            <a:r>
              <a:rPr sz="1800" dirty="0"/>
              <a:t>модуль</a:t>
            </a:r>
            <a:r>
              <a:rPr sz="1800" spc="-10" dirty="0"/>
              <a:t> получает </a:t>
            </a:r>
            <a:r>
              <a:rPr sz="1800" dirty="0"/>
              <a:t>определенный</a:t>
            </a:r>
            <a:r>
              <a:rPr sz="1800" spc="-20" dirty="0"/>
              <a:t> </a:t>
            </a:r>
            <a:r>
              <a:rPr sz="1800" dirty="0"/>
              <a:t>набор</a:t>
            </a:r>
            <a:r>
              <a:rPr sz="1800" spc="-10" dirty="0"/>
              <a:t> </a:t>
            </a:r>
            <a:r>
              <a:rPr sz="1800" dirty="0"/>
              <a:t>исходных</a:t>
            </a:r>
            <a:r>
              <a:rPr sz="1800" spc="-45" dirty="0"/>
              <a:t> </a:t>
            </a:r>
            <a:r>
              <a:rPr sz="1800" dirty="0"/>
              <a:t>данных,</a:t>
            </a:r>
            <a:r>
              <a:rPr sz="1800" spc="-20" dirty="0"/>
              <a:t> </a:t>
            </a:r>
            <a:r>
              <a:rPr sz="1800" dirty="0"/>
              <a:t>выполняет</a:t>
            </a:r>
            <a:r>
              <a:rPr sz="1800" spc="-20" dirty="0"/>
              <a:t> </a:t>
            </a:r>
            <a:r>
              <a:rPr sz="1800" spc="-10" dirty="0"/>
              <a:t>содержательную </a:t>
            </a:r>
            <a:r>
              <a:rPr sz="1800" dirty="0"/>
              <a:t>обработку</a:t>
            </a:r>
            <a:r>
              <a:rPr sz="1800" spc="-5" dirty="0"/>
              <a:t> </a:t>
            </a:r>
            <a:r>
              <a:rPr sz="1800" dirty="0"/>
              <a:t>и</a:t>
            </a:r>
            <a:r>
              <a:rPr sz="1800" spc="-30" dirty="0"/>
              <a:t> </a:t>
            </a:r>
            <a:r>
              <a:rPr sz="1800" dirty="0"/>
              <a:t>возвращает</a:t>
            </a:r>
            <a:r>
              <a:rPr sz="1800" spc="-5" dirty="0"/>
              <a:t> </a:t>
            </a:r>
            <a:r>
              <a:rPr sz="1800" dirty="0"/>
              <a:t>один</a:t>
            </a:r>
            <a:r>
              <a:rPr sz="1800" spc="-30" dirty="0"/>
              <a:t> </a:t>
            </a:r>
            <a:r>
              <a:rPr sz="1800" dirty="0"/>
              <a:t>набор результатных</a:t>
            </a:r>
            <a:r>
              <a:rPr sz="1800" spc="-25" dirty="0"/>
              <a:t> </a:t>
            </a:r>
            <a:r>
              <a:rPr sz="1800" dirty="0"/>
              <a:t>данных,</a:t>
            </a:r>
            <a:r>
              <a:rPr sz="1800" spc="-10" dirty="0"/>
              <a:t> </a:t>
            </a:r>
            <a:r>
              <a:rPr sz="1800" spc="-20" dirty="0"/>
              <a:t>т.е. </a:t>
            </a:r>
            <a:r>
              <a:rPr sz="1800" dirty="0"/>
              <a:t>реализуется</a:t>
            </a:r>
            <a:r>
              <a:rPr sz="1800" spc="-30" dirty="0"/>
              <a:t> </a:t>
            </a:r>
            <a:r>
              <a:rPr sz="1800" dirty="0"/>
              <a:t>стандартный</a:t>
            </a:r>
            <a:r>
              <a:rPr sz="1800" spc="-30" dirty="0"/>
              <a:t> </a:t>
            </a:r>
            <a:r>
              <a:rPr sz="1800" dirty="0"/>
              <a:t>принцип</a:t>
            </a:r>
            <a:r>
              <a:rPr sz="1800" spc="-15" dirty="0"/>
              <a:t> </a:t>
            </a:r>
            <a:r>
              <a:rPr sz="1800" dirty="0"/>
              <a:t>—</a:t>
            </a:r>
            <a:r>
              <a:rPr sz="1800" spc="-20" dirty="0"/>
              <a:t> </a:t>
            </a:r>
            <a:r>
              <a:rPr sz="1900" spc="-10" dirty="0"/>
              <a:t>вход–процесс–выход</a:t>
            </a:r>
            <a:r>
              <a:rPr sz="1800" spc="-10" dirty="0"/>
              <a:t>;</a:t>
            </a:r>
            <a:endParaRPr sz="1800">
              <a:latin typeface="Tahoma"/>
              <a:cs typeface="Tahoma"/>
            </a:endParaRPr>
          </a:p>
          <a:p>
            <a:pPr marL="355600" marR="5080" indent="-343535">
              <a:lnSpc>
                <a:spcPct val="113900"/>
              </a:lnSpc>
              <a:spcBef>
                <a:spcPts val="595"/>
              </a:spcBef>
            </a:pPr>
            <a:r>
              <a:rPr sz="1800" b="1" dirty="0">
                <a:latin typeface="Tahoma"/>
                <a:cs typeface="Tahoma"/>
              </a:rPr>
              <a:t>Логическая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независимость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dirty="0"/>
              <a:t>—</a:t>
            </a:r>
            <a:r>
              <a:rPr sz="1800" spc="-5" dirty="0"/>
              <a:t> </a:t>
            </a:r>
            <a:r>
              <a:rPr sz="1800" dirty="0"/>
              <a:t>результат</a:t>
            </a:r>
            <a:r>
              <a:rPr sz="1800" spc="-10" dirty="0"/>
              <a:t> </a:t>
            </a:r>
            <a:r>
              <a:rPr sz="1800" dirty="0"/>
              <a:t>работы программного </a:t>
            </a:r>
            <a:r>
              <a:rPr sz="1800" spc="-10" dirty="0"/>
              <a:t>модуля </a:t>
            </a:r>
            <a:r>
              <a:rPr sz="1800" dirty="0"/>
              <a:t>зависит</a:t>
            </a:r>
            <a:r>
              <a:rPr sz="1800" spc="-55" dirty="0"/>
              <a:t> </a:t>
            </a:r>
            <a:r>
              <a:rPr sz="1800" dirty="0"/>
              <a:t>только</a:t>
            </a:r>
            <a:r>
              <a:rPr sz="1800" spc="-10" dirty="0"/>
              <a:t> </a:t>
            </a:r>
            <a:r>
              <a:rPr sz="1800" dirty="0"/>
              <a:t>от</a:t>
            </a:r>
            <a:r>
              <a:rPr sz="1800" spc="-15" dirty="0"/>
              <a:t> </a:t>
            </a:r>
            <a:r>
              <a:rPr sz="1800" dirty="0"/>
              <a:t>исходных</a:t>
            </a:r>
            <a:r>
              <a:rPr sz="1800" spc="-30" dirty="0"/>
              <a:t> </a:t>
            </a:r>
            <a:r>
              <a:rPr sz="1800" dirty="0"/>
              <a:t>данных,</a:t>
            </a:r>
            <a:r>
              <a:rPr sz="1800" spc="-15" dirty="0"/>
              <a:t> </a:t>
            </a:r>
            <a:r>
              <a:rPr sz="1800" dirty="0"/>
              <a:t>но</a:t>
            </a:r>
            <a:r>
              <a:rPr sz="1800" spc="-30" dirty="0"/>
              <a:t> </a:t>
            </a:r>
            <a:r>
              <a:rPr sz="1800" dirty="0"/>
              <a:t>не</a:t>
            </a:r>
            <a:r>
              <a:rPr sz="1800" spc="-5" dirty="0"/>
              <a:t> </a:t>
            </a:r>
            <a:r>
              <a:rPr sz="1800" dirty="0"/>
              <a:t>зависит</a:t>
            </a:r>
            <a:r>
              <a:rPr sz="1800" spc="-40" dirty="0"/>
              <a:t> </a:t>
            </a:r>
            <a:r>
              <a:rPr sz="1800" dirty="0"/>
              <a:t>от</a:t>
            </a:r>
            <a:r>
              <a:rPr sz="1800" spc="-15" dirty="0"/>
              <a:t> </a:t>
            </a:r>
            <a:r>
              <a:rPr sz="1800" dirty="0"/>
              <a:t>работы</a:t>
            </a:r>
            <a:r>
              <a:rPr sz="1800" spc="-10" dirty="0"/>
              <a:t> других модулей</a:t>
            </a:r>
            <a:endParaRPr sz="1800">
              <a:latin typeface="Tahoma"/>
              <a:cs typeface="Tahoma"/>
            </a:endParaRPr>
          </a:p>
          <a:p>
            <a:pPr marL="355600" marR="456565" indent="-343535">
              <a:lnSpc>
                <a:spcPct val="114199"/>
              </a:lnSpc>
              <a:spcBef>
                <a:spcPts val="590"/>
              </a:spcBef>
            </a:pPr>
            <a:r>
              <a:rPr sz="1800" b="1" dirty="0">
                <a:latin typeface="Tahoma"/>
                <a:cs typeface="Tahoma"/>
              </a:rPr>
              <a:t>Слабые</a:t>
            </a:r>
            <a:r>
              <a:rPr sz="1800" b="1" spc="-2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информационные</a:t>
            </a:r>
            <a:r>
              <a:rPr sz="1800" b="1" spc="1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связи</a:t>
            </a:r>
            <a:r>
              <a:rPr sz="1800" b="1" spc="1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с</a:t>
            </a:r>
            <a:r>
              <a:rPr sz="1800" b="1" spc="-1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другими</a:t>
            </a:r>
            <a:r>
              <a:rPr sz="1800" b="1" spc="-1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модулями</a:t>
            </a:r>
            <a:r>
              <a:rPr sz="1800" b="1" spc="30" dirty="0">
                <a:latin typeface="Tahoma"/>
                <a:cs typeface="Tahoma"/>
              </a:rPr>
              <a:t> </a:t>
            </a:r>
            <a:r>
              <a:rPr sz="1800" dirty="0"/>
              <a:t>—</a:t>
            </a:r>
            <a:r>
              <a:rPr sz="1800" spc="-5" dirty="0"/>
              <a:t> </a:t>
            </a:r>
            <a:r>
              <a:rPr sz="1800" spc="-10" dirty="0"/>
              <a:t>обмен </a:t>
            </a:r>
            <a:r>
              <a:rPr sz="1800" dirty="0"/>
              <a:t>информацией</a:t>
            </a:r>
            <a:r>
              <a:rPr sz="1800" spc="-45" dirty="0"/>
              <a:t> </a:t>
            </a:r>
            <a:r>
              <a:rPr sz="1800" dirty="0"/>
              <a:t>между</a:t>
            </a:r>
            <a:r>
              <a:rPr sz="1800" spc="-20" dirty="0"/>
              <a:t> </a:t>
            </a:r>
            <a:r>
              <a:rPr sz="1800" dirty="0"/>
              <a:t>модулями</a:t>
            </a:r>
            <a:r>
              <a:rPr sz="1800" spc="-25" dirty="0"/>
              <a:t> </a:t>
            </a:r>
            <a:r>
              <a:rPr sz="1800" dirty="0"/>
              <a:t>должен</a:t>
            </a:r>
            <a:r>
              <a:rPr sz="1800" spc="-30" dirty="0"/>
              <a:t> </a:t>
            </a:r>
            <a:r>
              <a:rPr sz="1800" dirty="0"/>
              <a:t>быть</a:t>
            </a:r>
            <a:r>
              <a:rPr sz="1800" spc="-5" dirty="0"/>
              <a:t> </a:t>
            </a:r>
            <a:r>
              <a:rPr sz="1800" dirty="0"/>
              <a:t>по</a:t>
            </a:r>
            <a:r>
              <a:rPr sz="1800" spc="-30" dirty="0"/>
              <a:t> </a:t>
            </a:r>
            <a:r>
              <a:rPr sz="1800" spc="-10" dirty="0"/>
              <a:t>возможности минимизирован.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02881" y="2200732"/>
            <a:ext cx="189738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26670" indent="-304800">
              <a:lnSpc>
                <a:spcPct val="100000"/>
              </a:lnSpc>
              <a:spcBef>
                <a:spcPts val="1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7500" algn="l"/>
              </a:tabLst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Состав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 стадий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18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выполняемые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z="18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каждой</a:t>
            </a:r>
            <a:endParaRPr sz="18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стадии</a:t>
            </a:r>
            <a:endParaRPr sz="18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</a:pP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процессы</a:t>
            </a:r>
            <a:endParaRPr sz="1800">
              <a:latin typeface="Corbel"/>
              <a:cs typeface="Corbel"/>
            </a:endParaRPr>
          </a:p>
          <a:p>
            <a:pPr marL="317500" marR="5080">
              <a:lnSpc>
                <a:spcPct val="100000"/>
              </a:lnSpc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зависят</a:t>
            </a:r>
            <a:r>
              <a:rPr sz="18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от 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модели</a:t>
            </a:r>
            <a:r>
              <a:rPr sz="18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ЖЦ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30" dirty="0">
                <a:solidFill>
                  <a:srgbClr val="3C3C3C"/>
                </a:solidFill>
                <a:latin typeface="Corbel"/>
                <a:cs typeface="Corbel"/>
              </a:rPr>
              <a:t>ПО.</a:t>
            </a:r>
            <a:endParaRPr sz="1800">
              <a:latin typeface="Corbel"/>
              <a:cs typeface="Corbe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736" y="2086355"/>
            <a:ext cx="6158268" cy="430660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</a:pPr>
            <a:r>
              <a:rPr sz="3600" b="1" dirty="0">
                <a:latin typeface="Corbel"/>
                <a:cs typeface="Corbel"/>
              </a:rPr>
              <a:t>1.</a:t>
            </a:r>
            <a:r>
              <a:rPr sz="3600" b="1" spc="-120" dirty="0">
                <a:latin typeface="Corbel"/>
                <a:cs typeface="Corbel"/>
              </a:rPr>
              <a:t> </a:t>
            </a:r>
            <a:r>
              <a:rPr sz="3600" b="1" dirty="0">
                <a:latin typeface="Corbel"/>
                <a:cs typeface="Corbel"/>
              </a:rPr>
              <a:t>ЖИЗНЕННЫЙ</a:t>
            </a:r>
            <a:r>
              <a:rPr sz="3600" b="1" spc="5" dirty="0">
                <a:latin typeface="Corbel"/>
                <a:cs typeface="Corbel"/>
              </a:rPr>
              <a:t> </a:t>
            </a:r>
            <a:r>
              <a:rPr sz="3600" b="1" dirty="0">
                <a:latin typeface="Corbel"/>
                <a:cs typeface="Corbel"/>
              </a:rPr>
              <a:t>ЦИКЛ</a:t>
            </a:r>
            <a:r>
              <a:rPr sz="3600" b="1" spc="-15" dirty="0">
                <a:latin typeface="Corbel"/>
                <a:cs typeface="Corbel"/>
              </a:rPr>
              <a:t> </a:t>
            </a:r>
            <a:r>
              <a:rPr sz="3600" b="1" spc="-25" dirty="0">
                <a:latin typeface="Corbel"/>
                <a:cs typeface="Corbel"/>
              </a:rPr>
              <a:t>ПО</a:t>
            </a:r>
            <a:endParaRPr sz="36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1074801"/>
            <a:ext cx="69983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45385" algn="l"/>
                <a:tab pos="360045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Декомпозиция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	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основа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	модульной</a:t>
            </a:r>
            <a:r>
              <a:rPr sz="24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архитектуры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543" y="1866915"/>
            <a:ext cx="8163682" cy="25625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2.</a:t>
            </a:r>
            <a:r>
              <a:rPr sz="2800" spc="-110" dirty="0"/>
              <a:t> </a:t>
            </a:r>
            <a:r>
              <a:rPr sz="2800" dirty="0"/>
              <a:t>Модульная</a:t>
            </a:r>
            <a:r>
              <a:rPr sz="2800" spc="-90" dirty="0"/>
              <a:t> </a:t>
            </a:r>
            <a:r>
              <a:rPr sz="2800" dirty="0"/>
              <a:t>структура</a:t>
            </a:r>
            <a:r>
              <a:rPr sz="2800" spc="-80" dirty="0"/>
              <a:t> </a:t>
            </a:r>
            <a:r>
              <a:rPr sz="2800" dirty="0"/>
              <a:t>программных</a:t>
            </a:r>
            <a:r>
              <a:rPr sz="2800" spc="-80" dirty="0"/>
              <a:t> </a:t>
            </a:r>
            <a:r>
              <a:rPr sz="2800" spc="-10" dirty="0"/>
              <a:t>средств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1074801"/>
            <a:ext cx="8014970" cy="2224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ahoma"/>
                <a:cs typeface="Tahoma"/>
              </a:rPr>
              <a:t>Каждый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модуль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должен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отвечать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за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решение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какой-то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подзадачи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и </a:t>
            </a:r>
            <a:r>
              <a:rPr sz="2000" dirty="0">
                <a:latin typeface="Tahoma"/>
                <a:cs typeface="Tahoma"/>
              </a:rPr>
              <a:t>выполнять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соответствующую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ей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функцию.</a:t>
            </a:r>
            <a:endParaRPr sz="2000">
              <a:latin typeface="Tahoma"/>
              <a:cs typeface="Tahoma"/>
            </a:endParaRPr>
          </a:p>
          <a:p>
            <a:pPr marL="355600" marR="257175" indent="-3435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ahoma"/>
                <a:cs typeface="Tahoma"/>
              </a:rPr>
              <a:t>Помимо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функционального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назначения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модуль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характеризуется </a:t>
            </a:r>
            <a:r>
              <a:rPr sz="2000" dirty="0">
                <a:latin typeface="Tahoma"/>
                <a:cs typeface="Tahoma"/>
              </a:rPr>
              <a:t>также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набором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данных,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необходимых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ему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для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выполнения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его </a:t>
            </a:r>
            <a:r>
              <a:rPr sz="2000" dirty="0">
                <a:latin typeface="Tahoma"/>
                <a:cs typeface="Tahoma"/>
              </a:rPr>
              <a:t>функции,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то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есть: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100" spc="-60" dirty="0">
                <a:solidFill>
                  <a:srgbClr val="333399"/>
                </a:solidFill>
                <a:latin typeface="Tahoma"/>
                <a:cs typeface="Tahoma"/>
              </a:rPr>
              <a:t>Модуль</a:t>
            </a:r>
            <a:r>
              <a:rPr sz="2100" spc="-7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=</a:t>
            </a:r>
            <a:r>
              <a:rPr sz="2000" spc="-3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100" spc="-55" dirty="0">
                <a:solidFill>
                  <a:srgbClr val="333399"/>
                </a:solidFill>
                <a:latin typeface="Tahoma"/>
                <a:cs typeface="Tahoma"/>
              </a:rPr>
              <a:t>Функция</a:t>
            </a:r>
            <a:r>
              <a:rPr sz="2100" spc="-7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33399"/>
                </a:solidFill>
                <a:latin typeface="Tahoma"/>
                <a:cs typeface="Tahoma"/>
              </a:rPr>
              <a:t>+</a:t>
            </a:r>
            <a:r>
              <a:rPr sz="2000" spc="-3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100" spc="-45" dirty="0">
                <a:solidFill>
                  <a:srgbClr val="333399"/>
                </a:solidFill>
                <a:latin typeface="Tahoma"/>
                <a:cs typeface="Tahoma"/>
              </a:rPr>
              <a:t>Данные</a:t>
            </a:r>
            <a:r>
              <a:rPr sz="2000" spc="-45" dirty="0">
                <a:latin typeface="Tahoma"/>
                <a:cs typeface="Tahoma"/>
              </a:rPr>
              <a:t>,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необходимые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для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ее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выполнения.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28871" y="3934967"/>
            <a:ext cx="4249420" cy="1900555"/>
            <a:chOff x="3928871" y="3934967"/>
            <a:chExt cx="4249420" cy="19005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8871" y="4427234"/>
              <a:ext cx="1755647" cy="9158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6971" y="4445507"/>
              <a:ext cx="1679448" cy="8397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66971" y="4445507"/>
              <a:ext cx="1679575" cy="840105"/>
            </a:xfrm>
            <a:custGeom>
              <a:avLst/>
              <a:gdLst/>
              <a:ahLst/>
              <a:cxnLst/>
              <a:rect l="l" t="t" r="r" b="b"/>
              <a:pathLst>
                <a:path w="1679575" h="840104">
                  <a:moveTo>
                    <a:pt x="0" y="83947"/>
                  </a:moveTo>
                  <a:lnTo>
                    <a:pt x="6598" y="51274"/>
                  </a:lnTo>
                  <a:lnTo>
                    <a:pt x="24590" y="24590"/>
                  </a:lnTo>
                  <a:lnTo>
                    <a:pt x="51274" y="6598"/>
                  </a:lnTo>
                  <a:lnTo>
                    <a:pt x="83947" y="0"/>
                  </a:lnTo>
                  <a:lnTo>
                    <a:pt x="1595501" y="0"/>
                  </a:lnTo>
                  <a:lnTo>
                    <a:pt x="1628173" y="6598"/>
                  </a:lnTo>
                  <a:lnTo>
                    <a:pt x="1654857" y="24590"/>
                  </a:lnTo>
                  <a:lnTo>
                    <a:pt x="1672849" y="51274"/>
                  </a:lnTo>
                  <a:lnTo>
                    <a:pt x="1679448" y="83947"/>
                  </a:lnTo>
                  <a:lnTo>
                    <a:pt x="1679448" y="755777"/>
                  </a:lnTo>
                  <a:lnTo>
                    <a:pt x="1672849" y="788449"/>
                  </a:lnTo>
                  <a:lnTo>
                    <a:pt x="1654857" y="815133"/>
                  </a:lnTo>
                  <a:lnTo>
                    <a:pt x="1628173" y="833125"/>
                  </a:lnTo>
                  <a:lnTo>
                    <a:pt x="1595501" y="839724"/>
                  </a:lnTo>
                  <a:lnTo>
                    <a:pt x="83947" y="839724"/>
                  </a:lnTo>
                  <a:lnTo>
                    <a:pt x="51274" y="833125"/>
                  </a:lnTo>
                  <a:lnTo>
                    <a:pt x="24590" y="815133"/>
                  </a:lnTo>
                  <a:lnTo>
                    <a:pt x="6598" y="788449"/>
                  </a:lnTo>
                  <a:lnTo>
                    <a:pt x="0" y="755777"/>
                  </a:lnTo>
                  <a:lnTo>
                    <a:pt x="0" y="839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46038" y="4382769"/>
              <a:ext cx="671830" cy="483234"/>
            </a:xfrm>
            <a:custGeom>
              <a:avLst/>
              <a:gdLst/>
              <a:ahLst/>
              <a:cxnLst/>
              <a:rect l="l" t="t" r="r" b="b"/>
              <a:pathLst>
                <a:path w="671829" h="483235">
                  <a:moveTo>
                    <a:pt x="0" y="482853"/>
                  </a:moveTo>
                  <a:lnTo>
                    <a:pt x="671702" y="0"/>
                  </a:lnTo>
                </a:path>
              </a:pathLst>
            </a:custGeom>
            <a:ln w="25400">
              <a:solidFill>
                <a:srgbClr val="93B1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735" y="3934967"/>
              <a:ext cx="1773936" cy="9342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1823" y="4015739"/>
              <a:ext cx="1965960" cy="8153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79" y="3962399"/>
              <a:ext cx="1679448" cy="8397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316979" y="3962399"/>
              <a:ext cx="1679575" cy="840105"/>
            </a:xfrm>
            <a:custGeom>
              <a:avLst/>
              <a:gdLst/>
              <a:ahLst/>
              <a:cxnLst/>
              <a:rect l="l" t="t" r="r" b="b"/>
              <a:pathLst>
                <a:path w="1679575" h="840104">
                  <a:moveTo>
                    <a:pt x="0" y="83947"/>
                  </a:moveTo>
                  <a:lnTo>
                    <a:pt x="6598" y="51274"/>
                  </a:lnTo>
                  <a:lnTo>
                    <a:pt x="24590" y="24590"/>
                  </a:lnTo>
                  <a:lnTo>
                    <a:pt x="51274" y="6598"/>
                  </a:lnTo>
                  <a:lnTo>
                    <a:pt x="83947" y="0"/>
                  </a:lnTo>
                  <a:lnTo>
                    <a:pt x="1595501" y="0"/>
                  </a:lnTo>
                  <a:lnTo>
                    <a:pt x="1628173" y="6598"/>
                  </a:lnTo>
                  <a:lnTo>
                    <a:pt x="1654857" y="24590"/>
                  </a:lnTo>
                  <a:lnTo>
                    <a:pt x="1672849" y="51274"/>
                  </a:lnTo>
                  <a:lnTo>
                    <a:pt x="1679448" y="83947"/>
                  </a:lnTo>
                  <a:lnTo>
                    <a:pt x="1679448" y="755776"/>
                  </a:lnTo>
                  <a:lnTo>
                    <a:pt x="1672849" y="788449"/>
                  </a:lnTo>
                  <a:lnTo>
                    <a:pt x="1654857" y="815133"/>
                  </a:lnTo>
                  <a:lnTo>
                    <a:pt x="1628173" y="833125"/>
                  </a:lnTo>
                  <a:lnTo>
                    <a:pt x="1595501" y="839724"/>
                  </a:lnTo>
                  <a:lnTo>
                    <a:pt x="83947" y="839724"/>
                  </a:lnTo>
                  <a:lnTo>
                    <a:pt x="51274" y="833125"/>
                  </a:lnTo>
                  <a:lnTo>
                    <a:pt x="24590" y="815133"/>
                  </a:lnTo>
                  <a:lnTo>
                    <a:pt x="6598" y="788449"/>
                  </a:lnTo>
                  <a:lnTo>
                    <a:pt x="0" y="755776"/>
                  </a:lnTo>
                  <a:lnTo>
                    <a:pt x="0" y="839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46038" y="4865623"/>
              <a:ext cx="671830" cy="483234"/>
            </a:xfrm>
            <a:custGeom>
              <a:avLst/>
              <a:gdLst/>
              <a:ahLst/>
              <a:cxnLst/>
              <a:rect l="l" t="t" r="r" b="b"/>
              <a:pathLst>
                <a:path w="671829" h="483235">
                  <a:moveTo>
                    <a:pt x="0" y="0"/>
                  </a:moveTo>
                  <a:lnTo>
                    <a:pt x="671702" y="482726"/>
                  </a:lnTo>
                </a:path>
              </a:pathLst>
            </a:custGeom>
            <a:ln w="25400">
              <a:solidFill>
                <a:srgbClr val="93B1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735" y="4901183"/>
              <a:ext cx="1773936" cy="9342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8127" y="4980431"/>
              <a:ext cx="1600200" cy="8168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6979" y="4928615"/>
              <a:ext cx="1679448" cy="83972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16979" y="4928615"/>
              <a:ext cx="1679575" cy="840105"/>
            </a:xfrm>
            <a:custGeom>
              <a:avLst/>
              <a:gdLst/>
              <a:ahLst/>
              <a:cxnLst/>
              <a:rect l="l" t="t" r="r" b="b"/>
              <a:pathLst>
                <a:path w="1679575" h="840104">
                  <a:moveTo>
                    <a:pt x="0" y="83946"/>
                  </a:moveTo>
                  <a:lnTo>
                    <a:pt x="6598" y="51274"/>
                  </a:lnTo>
                  <a:lnTo>
                    <a:pt x="24590" y="24590"/>
                  </a:lnTo>
                  <a:lnTo>
                    <a:pt x="51274" y="6598"/>
                  </a:lnTo>
                  <a:lnTo>
                    <a:pt x="83947" y="0"/>
                  </a:lnTo>
                  <a:lnTo>
                    <a:pt x="1595501" y="0"/>
                  </a:lnTo>
                  <a:lnTo>
                    <a:pt x="1628173" y="6598"/>
                  </a:lnTo>
                  <a:lnTo>
                    <a:pt x="1654857" y="24590"/>
                  </a:lnTo>
                  <a:lnTo>
                    <a:pt x="1672849" y="51274"/>
                  </a:lnTo>
                  <a:lnTo>
                    <a:pt x="1679448" y="83946"/>
                  </a:lnTo>
                  <a:lnTo>
                    <a:pt x="1679448" y="755751"/>
                  </a:lnTo>
                  <a:lnTo>
                    <a:pt x="1672849" y="788439"/>
                  </a:lnTo>
                  <a:lnTo>
                    <a:pt x="1654857" y="815130"/>
                  </a:lnTo>
                  <a:lnTo>
                    <a:pt x="1628173" y="833125"/>
                  </a:lnTo>
                  <a:lnTo>
                    <a:pt x="1595501" y="839723"/>
                  </a:lnTo>
                  <a:lnTo>
                    <a:pt x="83947" y="839723"/>
                  </a:lnTo>
                  <a:lnTo>
                    <a:pt x="51274" y="833125"/>
                  </a:lnTo>
                  <a:lnTo>
                    <a:pt x="24590" y="815130"/>
                  </a:lnTo>
                  <a:lnTo>
                    <a:pt x="6598" y="788439"/>
                  </a:lnTo>
                  <a:lnTo>
                    <a:pt x="0" y="755751"/>
                  </a:lnTo>
                  <a:lnTo>
                    <a:pt x="0" y="8394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402328" y="4095369"/>
            <a:ext cx="3534410" cy="15144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70150" marR="5080" indent="-480059">
              <a:lnSpc>
                <a:spcPts val="1960"/>
              </a:lnSpc>
              <a:spcBef>
                <a:spcPts val="330"/>
              </a:spcBef>
            </a:pPr>
            <a:r>
              <a:rPr sz="1800" spc="-10" dirty="0">
                <a:solidFill>
                  <a:srgbClr val="333399"/>
                </a:solidFill>
                <a:latin typeface="Tahoma"/>
                <a:cs typeface="Tahoma"/>
              </a:rPr>
              <a:t>Интерфейсная часть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800" spc="-10" dirty="0">
                <a:solidFill>
                  <a:srgbClr val="333399"/>
                </a:solidFill>
                <a:latin typeface="Tahoma"/>
                <a:cs typeface="Tahoma"/>
              </a:rPr>
              <a:t>Модуль</a:t>
            </a:r>
            <a:endParaRPr sz="1800">
              <a:latin typeface="Tahoma"/>
              <a:cs typeface="Tahoma"/>
            </a:endParaRPr>
          </a:p>
          <a:p>
            <a:pPr marL="2136775" marR="152400" indent="322580">
              <a:lnSpc>
                <a:spcPts val="1960"/>
              </a:lnSpc>
              <a:spcBef>
                <a:spcPts val="894"/>
              </a:spcBef>
            </a:pPr>
            <a:r>
              <a:rPr sz="1800" spc="-10" dirty="0">
                <a:solidFill>
                  <a:srgbClr val="333399"/>
                </a:solidFill>
                <a:latin typeface="Tahoma"/>
                <a:cs typeface="Tahoma"/>
              </a:rPr>
              <a:t>Часть реализации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2.</a:t>
            </a:r>
            <a:r>
              <a:rPr sz="2800" spc="-110" dirty="0"/>
              <a:t> </a:t>
            </a:r>
            <a:r>
              <a:rPr sz="2800" dirty="0"/>
              <a:t>Модульная</a:t>
            </a:r>
            <a:r>
              <a:rPr sz="2800" spc="-90" dirty="0"/>
              <a:t> </a:t>
            </a:r>
            <a:r>
              <a:rPr sz="2800" dirty="0"/>
              <a:t>структура</a:t>
            </a:r>
            <a:r>
              <a:rPr sz="2800" spc="-80" dirty="0"/>
              <a:t> </a:t>
            </a:r>
            <a:r>
              <a:rPr sz="2800" dirty="0"/>
              <a:t>программных</a:t>
            </a:r>
            <a:r>
              <a:rPr sz="2800" spc="-80" dirty="0"/>
              <a:t> </a:t>
            </a:r>
            <a:r>
              <a:rPr sz="2800" spc="-10" dirty="0"/>
              <a:t>средств</a:t>
            </a:r>
            <a:endParaRPr sz="2800"/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754" y="136652"/>
            <a:ext cx="7554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1195" algn="l"/>
              </a:tabLst>
            </a:pPr>
            <a:r>
              <a:rPr sz="2400" dirty="0"/>
              <a:t>2.</a:t>
            </a:r>
            <a:r>
              <a:rPr sz="2400" spc="-15" dirty="0"/>
              <a:t> </a:t>
            </a:r>
            <a:r>
              <a:rPr sz="2400" dirty="0"/>
              <a:t>Модульное</a:t>
            </a:r>
            <a:r>
              <a:rPr sz="2400" spc="-25" dirty="0"/>
              <a:t> </a:t>
            </a:r>
            <a:r>
              <a:rPr sz="2400" spc="-10" dirty="0"/>
              <a:t>проектирование</a:t>
            </a:r>
            <a:r>
              <a:rPr sz="2400" dirty="0"/>
              <a:t>	программных</a:t>
            </a:r>
            <a:r>
              <a:rPr sz="2400" spc="-25" dirty="0"/>
              <a:t> </a:t>
            </a:r>
            <a:r>
              <a:rPr sz="2400" spc="-10" dirty="0"/>
              <a:t>средств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8118" y="3454908"/>
            <a:ext cx="3159300" cy="19479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5693" y="957808"/>
            <a:ext cx="7956550" cy="438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Принцип</a:t>
            </a:r>
            <a:r>
              <a:rPr sz="2000" spc="-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информационной</a:t>
            </a:r>
            <a:r>
              <a:rPr sz="2000" spc="-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закрытости</a:t>
            </a:r>
            <a:r>
              <a:rPr sz="2000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(автор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Д.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Парнас,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1972)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: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содержание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модулей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должно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быть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скрыто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друг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от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друга.</a:t>
            </a:r>
            <a:endParaRPr sz="2000">
              <a:latin typeface="Tahoma"/>
              <a:cs typeface="Tahoma"/>
            </a:endParaRPr>
          </a:p>
          <a:p>
            <a:pPr marL="355600" marR="359410" indent="-342900">
              <a:lnSpc>
                <a:spcPct val="110000"/>
              </a:lnSpc>
              <a:spcBef>
                <a:spcPts val="60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должен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определяться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проектироваться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так,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чтобы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его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содержимое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(процедуры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 данные)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было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недоступно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тем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модулям,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которые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нуждаются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такой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информации (клиентам).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50">
              <a:latin typeface="Tahoma"/>
              <a:cs typeface="Tahoma"/>
            </a:endParaRPr>
          </a:p>
          <a:p>
            <a:pPr marL="132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C00000"/>
                </a:solidFill>
                <a:latin typeface="Tahoma"/>
                <a:cs typeface="Tahoma"/>
              </a:rPr>
              <a:t>Информационная</a:t>
            </a:r>
            <a:r>
              <a:rPr sz="18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C00000"/>
                </a:solidFill>
                <a:latin typeface="Tahoma"/>
                <a:cs typeface="Tahoma"/>
              </a:rPr>
              <a:t>закрытость</a:t>
            </a:r>
            <a:r>
              <a:rPr sz="18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означает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  <a:p>
            <a:pPr marL="132080" marR="3916679" indent="283210">
              <a:lnSpc>
                <a:spcPct val="100000"/>
              </a:lnSpc>
              <a:spcBef>
                <a:spcPts val="935"/>
              </a:spcBef>
              <a:buAutoNum type="arabicParenR"/>
              <a:tabLst>
                <a:tab pos="41529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все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независимы,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обмениваются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только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информацией,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необходимой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работы;</a:t>
            </a:r>
            <a:endParaRPr sz="1800">
              <a:latin typeface="Tahoma"/>
              <a:cs typeface="Tahoma"/>
            </a:endParaRPr>
          </a:p>
          <a:p>
            <a:pPr marL="132080" marR="3972560" indent="283210">
              <a:lnSpc>
                <a:spcPct val="100000"/>
              </a:lnSpc>
              <a:spcBef>
                <a:spcPts val="935"/>
              </a:spcBef>
              <a:buAutoNum type="arabicParenR"/>
              <a:tabLst>
                <a:tab pos="41529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доступ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операциям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структурам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данных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ограничен.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4443" y="2677036"/>
            <a:ext cx="6489816" cy="21235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1789" y="1070228"/>
            <a:ext cx="798575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Отдельный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элемент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функционально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465" dirty="0">
                <a:latin typeface="Microsoft Sans Serif"/>
                <a:cs typeface="Microsoft Sans Serif"/>
              </a:rPr>
              <a:t>–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структурного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анализа</a:t>
            </a:r>
            <a:endParaRPr sz="18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Microsoft Sans Serif"/>
                <a:cs typeface="Microsoft Sans Serif"/>
              </a:rPr>
              <a:t>описывает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i="1" dirty="0">
                <a:latin typeface="Arial"/>
                <a:cs typeface="Arial"/>
              </a:rPr>
              <a:t>законченную</a:t>
            </a:r>
            <a:r>
              <a:rPr sz="1800" i="1" spc="-8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содержательную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функцию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обработки</a:t>
            </a:r>
            <a:endParaRPr sz="18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информации,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которая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предполагает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определенный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способ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реализации</a:t>
            </a:r>
            <a:endParaRPr sz="18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программном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уровне.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185419"/>
            <a:ext cx="628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2.</a:t>
            </a:r>
            <a:r>
              <a:rPr sz="2800" spc="-75" dirty="0"/>
              <a:t> </a:t>
            </a:r>
            <a:r>
              <a:rPr sz="2800" spc="-10" dirty="0"/>
              <a:t>Преобразование</a:t>
            </a:r>
            <a:r>
              <a:rPr sz="2800" spc="-55" dirty="0"/>
              <a:t> </a:t>
            </a:r>
            <a:r>
              <a:rPr sz="2800" dirty="0"/>
              <a:t>функций</a:t>
            </a:r>
            <a:r>
              <a:rPr sz="2800" spc="-60" dirty="0"/>
              <a:t> </a:t>
            </a:r>
            <a:r>
              <a:rPr sz="2800" dirty="0"/>
              <a:t>в</a:t>
            </a:r>
            <a:r>
              <a:rPr sz="2800" spc="-75" dirty="0"/>
              <a:t> </a:t>
            </a:r>
            <a:r>
              <a:rPr sz="2800" spc="-10" dirty="0"/>
              <a:t>модули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994968" y="5162169"/>
            <a:ext cx="68738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Microsoft Sans Serif"/>
                <a:cs typeface="Microsoft Sans Serif"/>
              </a:rPr>
              <a:t>Функции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ввода-</a:t>
            </a:r>
            <a:r>
              <a:rPr sz="1800" dirty="0">
                <a:latin typeface="Microsoft Sans Serif"/>
                <a:cs typeface="Microsoft Sans Serif"/>
              </a:rPr>
              <a:t>вывода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информации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рекомендуется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отделять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от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latin typeface="Microsoft Sans Serif"/>
                <a:cs typeface="Microsoft Sans Serif"/>
              </a:rPr>
              <a:t>функций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вычислительной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или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логической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обработки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данных.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064" y="1063752"/>
            <a:ext cx="8083723" cy="5167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8916" y="1095502"/>
            <a:ext cx="232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Иерархия</a:t>
            </a:r>
            <a:r>
              <a:rPr sz="1800" b="1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функций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4575" y="6190892"/>
            <a:ext cx="220980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10" dirty="0">
                <a:latin typeface="Microsoft Sans Serif"/>
                <a:cs typeface="Microsoft Sans Serif"/>
              </a:rPr>
              <a:t>определенный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i="1" spc="-10" dirty="0">
                <a:latin typeface="Arial"/>
                <a:cs typeface="Arial"/>
              </a:rPr>
              <a:t>модуль</a:t>
            </a:r>
            <a:r>
              <a:rPr sz="1600" spc="-10" dirty="0">
                <a:latin typeface="Microsoft Sans Serif"/>
                <a:cs typeface="Microsoft Sans Serif"/>
              </a:rPr>
              <a:t>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4575" y="5440171"/>
            <a:ext cx="437134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Microsoft Sans Serif"/>
                <a:cs typeface="Microsoft Sans Serif"/>
              </a:rPr>
              <a:t>При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отображении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функций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в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модули</a:t>
            </a:r>
            <a:endParaRPr sz="16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1600" spc="-20" dirty="0">
                <a:latin typeface="Microsoft Sans Serif"/>
                <a:cs typeface="Microsoft Sans Serif"/>
              </a:rPr>
              <a:t>необходимо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получить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схему,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которая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ставит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в </a:t>
            </a:r>
            <a:r>
              <a:rPr sz="1600" spc="-10" dirty="0">
                <a:latin typeface="Microsoft Sans Serif"/>
                <a:cs typeface="Microsoft Sans Serif"/>
              </a:rPr>
              <a:t>соответствие</a:t>
            </a:r>
            <a:r>
              <a:rPr sz="1600" spc="-10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каждой</a:t>
            </a:r>
            <a:r>
              <a:rPr sz="1600" spc="-8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функции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185419"/>
            <a:ext cx="628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2.</a:t>
            </a:r>
            <a:r>
              <a:rPr sz="2800" spc="-75" dirty="0"/>
              <a:t> </a:t>
            </a:r>
            <a:r>
              <a:rPr sz="2800" spc="-10" dirty="0"/>
              <a:t>Преобразование</a:t>
            </a:r>
            <a:r>
              <a:rPr sz="2800" spc="-55" dirty="0"/>
              <a:t> </a:t>
            </a:r>
            <a:r>
              <a:rPr sz="2800" dirty="0"/>
              <a:t>функций</a:t>
            </a:r>
            <a:r>
              <a:rPr sz="2800" spc="-60" dirty="0"/>
              <a:t> </a:t>
            </a:r>
            <a:r>
              <a:rPr sz="2800" dirty="0"/>
              <a:t>в</a:t>
            </a:r>
            <a:r>
              <a:rPr sz="2800" spc="-75" dirty="0"/>
              <a:t> </a:t>
            </a:r>
            <a:r>
              <a:rPr sz="2800" spc="-10" dirty="0"/>
              <a:t>модули</a:t>
            </a:r>
            <a:endParaRPr sz="2800"/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329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ahoma"/>
                <a:cs typeface="Tahoma"/>
              </a:rPr>
              <a:t>Пример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82560" y="1396746"/>
            <a:ext cx="6459855" cy="2686685"/>
            <a:chOff x="1182560" y="1396746"/>
            <a:chExt cx="6459855" cy="2686685"/>
          </a:xfrm>
        </p:grpSpPr>
        <p:sp>
          <p:nvSpPr>
            <p:cNvPr id="5" name="object 5"/>
            <p:cNvSpPr/>
            <p:nvPr/>
          </p:nvSpPr>
          <p:spPr>
            <a:xfrm>
              <a:off x="3339846" y="2282190"/>
              <a:ext cx="4289425" cy="529590"/>
            </a:xfrm>
            <a:custGeom>
              <a:avLst/>
              <a:gdLst/>
              <a:ahLst/>
              <a:cxnLst/>
              <a:rect l="l" t="t" r="r" b="b"/>
              <a:pathLst>
                <a:path w="4289425" h="529589">
                  <a:moveTo>
                    <a:pt x="1798319" y="0"/>
                  </a:moveTo>
                  <a:lnTo>
                    <a:pt x="1798319" y="342900"/>
                  </a:lnTo>
                  <a:lnTo>
                    <a:pt x="4289044" y="342900"/>
                  </a:lnTo>
                  <a:lnTo>
                    <a:pt x="4289044" y="529082"/>
                  </a:lnTo>
                </a:path>
                <a:path w="4289425" h="529589">
                  <a:moveTo>
                    <a:pt x="1798319" y="0"/>
                  </a:moveTo>
                  <a:lnTo>
                    <a:pt x="1798319" y="342900"/>
                  </a:lnTo>
                  <a:lnTo>
                    <a:pt x="2144776" y="342900"/>
                  </a:lnTo>
                  <a:lnTo>
                    <a:pt x="2144776" y="529082"/>
                  </a:lnTo>
                </a:path>
                <a:path w="4289425" h="529589">
                  <a:moveTo>
                    <a:pt x="1797939" y="0"/>
                  </a:moveTo>
                  <a:lnTo>
                    <a:pt x="1797939" y="342900"/>
                  </a:lnTo>
                  <a:lnTo>
                    <a:pt x="0" y="342900"/>
                  </a:lnTo>
                  <a:lnTo>
                    <a:pt x="0" y="529082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52721" y="1396746"/>
              <a:ext cx="1771014" cy="885825"/>
            </a:xfrm>
            <a:custGeom>
              <a:avLst/>
              <a:gdLst/>
              <a:ahLst/>
              <a:cxnLst/>
              <a:rect l="l" t="t" r="r" b="b"/>
              <a:pathLst>
                <a:path w="1771014" h="885825">
                  <a:moveTo>
                    <a:pt x="1770888" y="0"/>
                  </a:moveTo>
                  <a:lnTo>
                    <a:pt x="0" y="0"/>
                  </a:lnTo>
                  <a:lnTo>
                    <a:pt x="0" y="885443"/>
                  </a:lnTo>
                  <a:lnTo>
                    <a:pt x="1770888" y="885443"/>
                  </a:lnTo>
                  <a:lnTo>
                    <a:pt x="1770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5577" y="3697986"/>
              <a:ext cx="4288790" cy="372110"/>
            </a:xfrm>
            <a:custGeom>
              <a:avLst/>
              <a:gdLst/>
              <a:ahLst/>
              <a:cxnLst/>
              <a:rect l="l" t="t" r="r" b="b"/>
              <a:pathLst>
                <a:path w="4288790" h="372110">
                  <a:moveTo>
                    <a:pt x="2144268" y="0"/>
                  </a:moveTo>
                  <a:lnTo>
                    <a:pt x="2144268" y="186055"/>
                  </a:lnTo>
                  <a:lnTo>
                    <a:pt x="4288663" y="186055"/>
                  </a:lnTo>
                  <a:lnTo>
                    <a:pt x="4288663" y="372109"/>
                  </a:lnTo>
                </a:path>
                <a:path w="4288790" h="372110">
                  <a:moveTo>
                    <a:pt x="2144268" y="0"/>
                  </a:moveTo>
                  <a:lnTo>
                    <a:pt x="2144268" y="372109"/>
                  </a:lnTo>
                </a:path>
                <a:path w="4288790" h="372110">
                  <a:moveTo>
                    <a:pt x="2144395" y="0"/>
                  </a:moveTo>
                  <a:lnTo>
                    <a:pt x="2144395" y="186055"/>
                  </a:lnTo>
                  <a:lnTo>
                    <a:pt x="0" y="186055"/>
                  </a:lnTo>
                  <a:lnTo>
                    <a:pt x="0" y="372109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35450" y="1396746"/>
            <a:ext cx="1788160" cy="885825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274320" rIns="0" bIns="0" rtlCol="0">
            <a:spAutoFit/>
          </a:bodyPr>
          <a:lstStyle/>
          <a:p>
            <a:pPr marL="33528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Tahoma"/>
                <a:cs typeface="Tahoma"/>
              </a:rPr>
              <a:t>Учет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книг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4401" y="2811017"/>
            <a:ext cx="1772920" cy="887094"/>
          </a:xfrm>
          <a:custGeom>
            <a:avLst/>
            <a:gdLst/>
            <a:ahLst/>
            <a:cxnLst/>
            <a:rect l="l" t="t" r="r" b="b"/>
            <a:pathLst>
              <a:path w="1772920" h="887095">
                <a:moveTo>
                  <a:pt x="1772412" y="0"/>
                </a:moveTo>
                <a:lnTo>
                  <a:pt x="0" y="0"/>
                </a:lnTo>
                <a:lnTo>
                  <a:pt x="0" y="886967"/>
                </a:lnTo>
                <a:lnTo>
                  <a:pt x="1772412" y="886967"/>
                </a:lnTo>
                <a:lnTo>
                  <a:pt x="1772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54401" y="2811017"/>
            <a:ext cx="1781175" cy="887094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128905" marR="131445" indent="39370">
              <a:lnSpc>
                <a:spcPts val="2170"/>
              </a:lnSpc>
              <a:spcBef>
                <a:spcPts val="1345"/>
              </a:spcBef>
            </a:pPr>
            <a:r>
              <a:rPr sz="2000" spc="-10" dirty="0">
                <a:latin typeface="Tahoma"/>
                <a:cs typeface="Tahoma"/>
              </a:rPr>
              <a:t>Пополнение </a:t>
            </a:r>
            <a:r>
              <a:rPr sz="2000" dirty="0">
                <a:latin typeface="Tahoma"/>
                <a:cs typeface="Tahoma"/>
              </a:rPr>
              <a:t>базы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данных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0134" y="4069841"/>
            <a:ext cx="1772920" cy="885825"/>
          </a:xfrm>
          <a:custGeom>
            <a:avLst/>
            <a:gdLst/>
            <a:ahLst/>
            <a:cxnLst/>
            <a:rect l="l" t="t" r="r" b="b"/>
            <a:pathLst>
              <a:path w="1772920" h="885825">
                <a:moveTo>
                  <a:pt x="1772412" y="0"/>
                </a:moveTo>
                <a:lnTo>
                  <a:pt x="0" y="0"/>
                </a:lnTo>
                <a:lnTo>
                  <a:pt x="0" y="885443"/>
                </a:lnTo>
                <a:lnTo>
                  <a:pt x="1772412" y="885443"/>
                </a:lnTo>
                <a:lnTo>
                  <a:pt x="1772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0134" y="4069841"/>
            <a:ext cx="1772920" cy="885825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492759" marR="328295" indent="-160020">
              <a:lnSpc>
                <a:spcPts val="2170"/>
              </a:lnSpc>
              <a:spcBef>
                <a:spcPts val="1340"/>
              </a:spcBef>
            </a:pPr>
            <a:r>
              <a:rPr sz="2000" spc="-10" dirty="0">
                <a:latin typeface="Tahoma"/>
                <a:cs typeface="Tahoma"/>
              </a:rPr>
              <a:t>Создание списка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54401" y="4069841"/>
            <a:ext cx="1772920" cy="885825"/>
          </a:xfrm>
          <a:custGeom>
            <a:avLst/>
            <a:gdLst/>
            <a:ahLst/>
            <a:cxnLst/>
            <a:rect l="l" t="t" r="r" b="b"/>
            <a:pathLst>
              <a:path w="1772920" h="885825">
                <a:moveTo>
                  <a:pt x="1772412" y="0"/>
                </a:moveTo>
                <a:lnTo>
                  <a:pt x="0" y="0"/>
                </a:lnTo>
                <a:lnTo>
                  <a:pt x="0" y="885443"/>
                </a:lnTo>
                <a:lnTo>
                  <a:pt x="1772412" y="885443"/>
                </a:lnTo>
                <a:lnTo>
                  <a:pt x="1772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54401" y="4069841"/>
            <a:ext cx="1781175" cy="885825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504190" marR="133350" indent="-375285">
              <a:lnSpc>
                <a:spcPts val="2170"/>
              </a:lnSpc>
              <a:spcBef>
                <a:spcPts val="1340"/>
              </a:spcBef>
            </a:pPr>
            <a:r>
              <a:rPr sz="2000" spc="-10" dirty="0">
                <a:latin typeface="Tahoma"/>
                <a:cs typeface="Tahoma"/>
              </a:rPr>
              <a:t>Оформление заказа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98670" y="4069841"/>
            <a:ext cx="1772920" cy="885825"/>
          </a:xfrm>
          <a:custGeom>
            <a:avLst/>
            <a:gdLst/>
            <a:ahLst/>
            <a:cxnLst/>
            <a:rect l="l" t="t" r="r" b="b"/>
            <a:pathLst>
              <a:path w="1772920" h="885825">
                <a:moveTo>
                  <a:pt x="1772412" y="0"/>
                </a:moveTo>
                <a:lnTo>
                  <a:pt x="0" y="0"/>
                </a:lnTo>
                <a:lnTo>
                  <a:pt x="0" y="885443"/>
                </a:lnTo>
                <a:lnTo>
                  <a:pt x="1772412" y="885443"/>
                </a:lnTo>
                <a:lnTo>
                  <a:pt x="1772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98670" y="4069841"/>
            <a:ext cx="1772920" cy="885825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626745" marR="243840" indent="-378460">
              <a:lnSpc>
                <a:spcPts val="2170"/>
              </a:lnSpc>
              <a:spcBef>
                <a:spcPts val="1340"/>
              </a:spcBef>
            </a:pPr>
            <a:r>
              <a:rPr sz="2000" spc="-10" dirty="0">
                <a:latin typeface="Tahoma"/>
                <a:cs typeface="Tahoma"/>
              </a:rPr>
              <a:t>Получение </a:t>
            </a:r>
            <a:r>
              <a:rPr sz="2000" spc="-20" dirty="0">
                <a:latin typeface="Tahoma"/>
                <a:cs typeface="Tahoma"/>
              </a:rPr>
              <a:t>книг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98670" y="2811017"/>
            <a:ext cx="1772920" cy="887094"/>
          </a:xfrm>
          <a:custGeom>
            <a:avLst/>
            <a:gdLst/>
            <a:ahLst/>
            <a:cxnLst/>
            <a:rect l="l" t="t" r="r" b="b"/>
            <a:pathLst>
              <a:path w="1772920" h="887095">
                <a:moveTo>
                  <a:pt x="1772412" y="0"/>
                </a:moveTo>
                <a:lnTo>
                  <a:pt x="0" y="0"/>
                </a:lnTo>
                <a:lnTo>
                  <a:pt x="0" y="886967"/>
                </a:lnTo>
                <a:lnTo>
                  <a:pt x="1772412" y="886967"/>
                </a:lnTo>
                <a:lnTo>
                  <a:pt x="1772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98670" y="2811017"/>
            <a:ext cx="1772920" cy="887094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238125">
              <a:lnSpc>
                <a:spcPct val="100000"/>
              </a:lnSpc>
            </a:pPr>
            <a:r>
              <a:rPr sz="2000" dirty="0">
                <a:latin typeface="Tahoma"/>
                <a:cs typeface="Tahoma"/>
              </a:rPr>
              <a:t>Поиск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книг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42938" y="2811017"/>
            <a:ext cx="1772920" cy="887094"/>
          </a:xfrm>
          <a:custGeom>
            <a:avLst/>
            <a:gdLst/>
            <a:ahLst/>
            <a:cxnLst/>
            <a:rect l="l" t="t" r="r" b="b"/>
            <a:pathLst>
              <a:path w="1772920" h="887095">
                <a:moveTo>
                  <a:pt x="1772411" y="0"/>
                </a:moveTo>
                <a:lnTo>
                  <a:pt x="0" y="0"/>
                </a:lnTo>
                <a:lnTo>
                  <a:pt x="0" y="886967"/>
                </a:lnTo>
                <a:lnTo>
                  <a:pt x="1772411" y="886967"/>
                </a:lnTo>
                <a:lnTo>
                  <a:pt x="17724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42938" y="2811017"/>
            <a:ext cx="1772920" cy="887094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424180" marR="8255" indent="-410209">
              <a:lnSpc>
                <a:spcPts val="2170"/>
              </a:lnSpc>
              <a:spcBef>
                <a:spcPts val="1345"/>
              </a:spcBef>
            </a:pPr>
            <a:r>
              <a:rPr sz="2000" spc="-10" dirty="0">
                <a:latin typeface="Tahoma"/>
                <a:cs typeface="Tahoma"/>
              </a:rPr>
              <a:t>Формирование отчетов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1316" y="946150"/>
            <a:ext cx="2225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Функция</a:t>
            </a:r>
            <a:r>
              <a:rPr sz="1800" b="1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данные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1295400"/>
            <a:ext cx="7232904" cy="49956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Преобразование</a:t>
            </a:r>
            <a:r>
              <a:rPr sz="2400" spc="-30" dirty="0"/>
              <a:t> </a:t>
            </a:r>
            <a:r>
              <a:rPr sz="2400" dirty="0"/>
              <a:t>функций</a:t>
            </a:r>
            <a:r>
              <a:rPr sz="2400" spc="-10" dirty="0"/>
              <a:t> </a:t>
            </a:r>
            <a:r>
              <a:rPr sz="2400" dirty="0"/>
              <a:t>в</a:t>
            </a:r>
            <a:r>
              <a:rPr sz="2400" spc="15" dirty="0"/>
              <a:t> </a:t>
            </a:r>
            <a:r>
              <a:rPr sz="2400" spc="-10" dirty="0"/>
              <a:t>модули</a:t>
            </a:r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1070228"/>
            <a:ext cx="1929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Microsoft Sans Serif"/>
                <a:cs typeface="Microsoft Sans Serif"/>
              </a:rPr>
              <a:t>Функция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данные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01650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Преобразование</a:t>
            </a:r>
            <a:r>
              <a:rPr sz="2400" spc="-40" dirty="0"/>
              <a:t> </a:t>
            </a:r>
            <a:r>
              <a:rPr sz="2400" dirty="0"/>
              <a:t>функций</a:t>
            </a:r>
            <a:r>
              <a:rPr sz="2400" spc="-20" dirty="0"/>
              <a:t> </a:t>
            </a:r>
            <a:r>
              <a:rPr sz="2400" dirty="0"/>
              <a:t>в</a:t>
            </a:r>
            <a:r>
              <a:rPr sz="2400" spc="-5" dirty="0"/>
              <a:t> </a:t>
            </a:r>
            <a:r>
              <a:rPr sz="2400" spc="-10" dirty="0"/>
              <a:t>модули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676400"/>
            <a:ext cx="7452359" cy="43464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1004" y="1105668"/>
            <a:ext cx="8703310" cy="5219065"/>
            <a:chOff x="441004" y="1105668"/>
            <a:chExt cx="8703310" cy="52190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04" y="1105668"/>
              <a:ext cx="6236239" cy="45993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1562100"/>
              <a:ext cx="5257799" cy="47625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</a:t>
            </a:r>
            <a:r>
              <a:rPr sz="2800" spc="-100" dirty="0"/>
              <a:t> </a:t>
            </a:r>
            <a:r>
              <a:rPr sz="2800" dirty="0"/>
              <a:t>Связность</a:t>
            </a:r>
            <a:r>
              <a:rPr sz="2800" spc="-105" dirty="0"/>
              <a:t> </a:t>
            </a:r>
            <a:r>
              <a:rPr sz="2800" spc="-10" dirty="0"/>
              <a:t>модуля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</a:t>
            </a:r>
            <a:r>
              <a:rPr sz="2800" spc="-100" dirty="0"/>
              <a:t> </a:t>
            </a:r>
            <a:r>
              <a:rPr sz="2800" dirty="0"/>
              <a:t>Связность</a:t>
            </a:r>
            <a:r>
              <a:rPr sz="2800" spc="-105" dirty="0"/>
              <a:t> </a:t>
            </a:r>
            <a:r>
              <a:rPr sz="2800" spc="-10" dirty="0"/>
              <a:t>модуля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88340" y="1022350"/>
            <a:ext cx="774319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Связность</a:t>
            </a:r>
            <a:r>
              <a:rPr sz="2000" b="1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по</a:t>
            </a:r>
            <a:r>
              <a:rPr sz="20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совпадению</a:t>
            </a:r>
            <a:r>
              <a:rPr sz="2000" b="1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(СС=0).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модуле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отсутствуют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явно</a:t>
            </a:r>
            <a:endParaRPr sz="20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выраженные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внутренние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связи.</a:t>
            </a:r>
            <a:endParaRPr sz="2000">
              <a:latin typeface="Tahoma"/>
              <a:cs typeface="Tahoma"/>
            </a:endParaRPr>
          </a:p>
          <a:p>
            <a:pPr marL="355600" marR="267335" indent="-343535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Логическая</a:t>
            </a:r>
            <a:r>
              <a:rPr sz="2000" b="1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связность</a:t>
            </a:r>
            <a:r>
              <a:rPr sz="2000" b="1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(СС=1).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Части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объединены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по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принципу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функционального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подобия.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998" y="2909227"/>
            <a:ext cx="3178845" cy="229146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38" y="2501088"/>
            <a:ext cx="8451122" cy="297456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</a:pPr>
            <a:r>
              <a:rPr sz="3600" b="1" dirty="0">
                <a:latin typeface="Corbel"/>
                <a:cs typeface="Corbel"/>
              </a:rPr>
              <a:t>1.</a:t>
            </a:r>
            <a:r>
              <a:rPr sz="3600" b="1" spc="-120" dirty="0">
                <a:latin typeface="Corbel"/>
                <a:cs typeface="Corbel"/>
              </a:rPr>
              <a:t> </a:t>
            </a:r>
            <a:r>
              <a:rPr sz="3600" b="1" dirty="0">
                <a:latin typeface="Corbel"/>
                <a:cs typeface="Corbel"/>
              </a:rPr>
              <a:t>ЖИЗНЕННЫЙ</a:t>
            </a:r>
            <a:r>
              <a:rPr sz="3600" b="1" spc="5" dirty="0">
                <a:latin typeface="Corbel"/>
                <a:cs typeface="Corbel"/>
              </a:rPr>
              <a:t> </a:t>
            </a:r>
            <a:r>
              <a:rPr sz="3600" b="1" dirty="0">
                <a:latin typeface="Corbel"/>
                <a:cs typeface="Corbel"/>
              </a:rPr>
              <a:t>ЦИКЛ</a:t>
            </a:r>
            <a:r>
              <a:rPr sz="3600" b="1" spc="-15" dirty="0">
                <a:latin typeface="Corbel"/>
                <a:cs typeface="Corbel"/>
              </a:rPr>
              <a:t> </a:t>
            </a:r>
            <a:r>
              <a:rPr sz="3600" b="1" spc="-25" dirty="0">
                <a:latin typeface="Corbel"/>
                <a:cs typeface="Corbel"/>
              </a:rPr>
              <a:t>ПО</a:t>
            </a:r>
            <a:endParaRPr sz="36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34010" indent="-343535">
              <a:lnSpc>
                <a:spcPct val="100000"/>
              </a:lnSpc>
              <a:spcBef>
                <a:spcPts val="105"/>
              </a:spcBef>
            </a:pPr>
            <a:r>
              <a:rPr dirty="0"/>
              <a:t>Элементы</a:t>
            </a:r>
            <a:r>
              <a:rPr spc="-15" dirty="0"/>
              <a:t> </a:t>
            </a:r>
            <a:r>
              <a:rPr spc="-10" dirty="0">
                <a:solidFill>
                  <a:srgbClr val="C00000"/>
                </a:solidFill>
              </a:rPr>
              <a:t>логически-</a:t>
            </a:r>
            <a:r>
              <a:rPr dirty="0">
                <a:solidFill>
                  <a:srgbClr val="C00000"/>
                </a:solidFill>
              </a:rPr>
              <a:t>связного</a:t>
            </a:r>
            <a:r>
              <a:rPr spc="-20" dirty="0">
                <a:solidFill>
                  <a:srgbClr val="C00000"/>
                </a:solidFill>
              </a:rPr>
              <a:t> </a:t>
            </a:r>
            <a:r>
              <a:rPr dirty="0"/>
              <a:t>модуля</a:t>
            </a:r>
            <a:r>
              <a:rPr spc="-25" dirty="0"/>
              <a:t> </a:t>
            </a:r>
            <a:r>
              <a:rPr dirty="0"/>
              <a:t>принадлежат</a:t>
            </a:r>
            <a:r>
              <a:rPr spc="-30" dirty="0"/>
              <a:t> </a:t>
            </a:r>
            <a:r>
              <a:rPr dirty="0"/>
              <a:t>к</a:t>
            </a:r>
            <a:r>
              <a:rPr spc="15" dirty="0"/>
              <a:t> </a:t>
            </a:r>
            <a:r>
              <a:rPr spc="-10" dirty="0"/>
              <a:t>одной </a:t>
            </a:r>
            <a:r>
              <a:rPr dirty="0"/>
              <a:t>категории,</a:t>
            </a:r>
            <a:r>
              <a:rPr spc="-50" dirty="0"/>
              <a:t> </a:t>
            </a:r>
            <a:r>
              <a:rPr dirty="0"/>
              <a:t>но</a:t>
            </a:r>
            <a:r>
              <a:rPr spc="-5" dirty="0"/>
              <a:t> </a:t>
            </a:r>
            <a:r>
              <a:rPr dirty="0"/>
              <a:t>клиент</a:t>
            </a:r>
            <a:r>
              <a:rPr spc="-20" dirty="0"/>
              <a:t> </a:t>
            </a:r>
            <a:r>
              <a:rPr dirty="0"/>
              <a:t>должен</a:t>
            </a:r>
            <a:r>
              <a:rPr spc="-30" dirty="0"/>
              <a:t> </a:t>
            </a:r>
            <a:r>
              <a:rPr dirty="0"/>
              <a:t>сам</a:t>
            </a:r>
            <a:r>
              <a:rPr spc="-15" dirty="0"/>
              <a:t> </a:t>
            </a:r>
            <a:r>
              <a:rPr dirty="0"/>
              <a:t>выбрать</a:t>
            </a:r>
            <a:r>
              <a:rPr spc="-35" dirty="0"/>
              <a:t> </a:t>
            </a:r>
            <a:r>
              <a:rPr spc="-10" dirty="0"/>
              <a:t>выполняемое </a:t>
            </a:r>
            <a:r>
              <a:rPr dirty="0"/>
              <a:t>действие</a:t>
            </a:r>
            <a:r>
              <a:rPr spc="-45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dirty="0"/>
              <a:t>зависимости</a:t>
            </a:r>
            <a:r>
              <a:rPr spc="-60" dirty="0"/>
              <a:t> </a:t>
            </a:r>
            <a:r>
              <a:rPr dirty="0"/>
              <a:t>от</a:t>
            </a:r>
            <a:r>
              <a:rPr spc="-15" dirty="0"/>
              <a:t> </a:t>
            </a:r>
            <a:r>
              <a:rPr spc="-10" dirty="0"/>
              <a:t>контекста.</a:t>
            </a:r>
          </a:p>
          <a:p>
            <a:pPr marL="91440">
              <a:lnSpc>
                <a:spcPct val="100000"/>
              </a:lnSpc>
              <a:spcBef>
                <a:spcPts val="480"/>
              </a:spcBef>
            </a:pPr>
            <a:r>
              <a:rPr dirty="0"/>
              <a:t>Фактически,</a:t>
            </a:r>
            <a:r>
              <a:rPr spc="-15" dirty="0"/>
              <a:t> </a:t>
            </a:r>
            <a:r>
              <a:rPr dirty="0"/>
              <a:t>модуль</a:t>
            </a:r>
            <a:r>
              <a:rPr spc="-20" dirty="0"/>
              <a:t> </a:t>
            </a:r>
            <a:r>
              <a:rPr dirty="0"/>
              <a:t>представляет</a:t>
            </a:r>
            <a:r>
              <a:rPr spc="-25" dirty="0"/>
              <a:t> </a:t>
            </a:r>
            <a:r>
              <a:rPr dirty="0"/>
              <a:t>собой</a:t>
            </a:r>
            <a:r>
              <a:rPr spc="-10" dirty="0"/>
              <a:t> </a:t>
            </a:r>
            <a:r>
              <a:rPr dirty="0"/>
              <a:t>«белый</a:t>
            </a:r>
            <a:r>
              <a:rPr spc="-15" dirty="0"/>
              <a:t> </a:t>
            </a:r>
            <a:r>
              <a:rPr spc="-10" dirty="0"/>
              <a:t>ящик».</a:t>
            </a: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</a:pPr>
            <a:r>
              <a:rPr dirty="0"/>
              <a:t>Это</a:t>
            </a:r>
            <a:r>
              <a:rPr spc="-10" dirty="0"/>
              <a:t> </a:t>
            </a:r>
            <a:r>
              <a:rPr dirty="0"/>
              <a:t>приводит</a:t>
            </a:r>
            <a:r>
              <a:rPr spc="-40" dirty="0"/>
              <a:t> </a:t>
            </a:r>
            <a:r>
              <a:rPr dirty="0"/>
              <a:t>к</a:t>
            </a:r>
            <a:r>
              <a:rPr spc="-5" dirty="0"/>
              <a:t> </a:t>
            </a:r>
            <a:r>
              <a:rPr dirty="0"/>
              <a:t>плохому</a:t>
            </a:r>
            <a:r>
              <a:rPr spc="-40" dirty="0"/>
              <a:t> </a:t>
            </a:r>
            <a:r>
              <a:rPr dirty="0"/>
              <a:t>интерфейсу</a:t>
            </a:r>
            <a:r>
              <a:rPr spc="-20" dirty="0"/>
              <a:t> </a:t>
            </a:r>
            <a:r>
              <a:rPr dirty="0"/>
              <a:t>модуля,</a:t>
            </a:r>
            <a:r>
              <a:rPr spc="-45" dirty="0"/>
              <a:t> </a:t>
            </a:r>
            <a:r>
              <a:rPr dirty="0"/>
              <a:t>с</a:t>
            </a:r>
            <a:r>
              <a:rPr spc="-5" dirty="0"/>
              <a:t> </a:t>
            </a:r>
            <a:r>
              <a:rPr spc="-10" dirty="0"/>
              <a:t>различными </a:t>
            </a:r>
            <a:r>
              <a:rPr dirty="0"/>
              <a:t>параметрами</a:t>
            </a:r>
            <a:r>
              <a:rPr spc="-20" dirty="0"/>
              <a:t> </a:t>
            </a:r>
            <a:r>
              <a:rPr dirty="0"/>
              <a:t>и</a:t>
            </a:r>
            <a:r>
              <a:rPr spc="-55" dirty="0"/>
              <a:t> </a:t>
            </a:r>
            <a:r>
              <a:rPr dirty="0"/>
              <a:t>методами</a:t>
            </a:r>
            <a:r>
              <a:rPr spc="-45" dirty="0"/>
              <a:t> </a:t>
            </a:r>
            <a:r>
              <a:rPr dirty="0"/>
              <a:t>для</a:t>
            </a:r>
            <a:r>
              <a:rPr spc="-25" dirty="0"/>
              <a:t> </a:t>
            </a:r>
            <a:r>
              <a:rPr dirty="0"/>
              <a:t>выполнения</a:t>
            </a:r>
            <a:r>
              <a:rPr spc="-55" dirty="0"/>
              <a:t> </a:t>
            </a:r>
            <a:r>
              <a:rPr dirty="0"/>
              <a:t>одного</a:t>
            </a:r>
            <a:r>
              <a:rPr spc="-40" dirty="0"/>
              <a:t> </a:t>
            </a:r>
            <a:r>
              <a:rPr dirty="0"/>
              <a:t>и</a:t>
            </a:r>
            <a:r>
              <a:rPr spc="-5" dirty="0"/>
              <a:t> </a:t>
            </a:r>
            <a:r>
              <a:rPr dirty="0"/>
              <a:t>того-</a:t>
            </a:r>
            <a:r>
              <a:rPr spc="-25" dirty="0"/>
              <a:t>же </a:t>
            </a:r>
            <a:r>
              <a:rPr spc="-10" dirty="0"/>
              <a:t>действия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854" y="3751118"/>
            <a:ext cx="3319895" cy="12780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</a:t>
            </a:r>
            <a:r>
              <a:rPr sz="2800" spc="-100" dirty="0"/>
              <a:t> </a:t>
            </a:r>
            <a:r>
              <a:rPr sz="2800" dirty="0"/>
              <a:t>Связность</a:t>
            </a:r>
            <a:r>
              <a:rPr sz="2800" spc="-105" dirty="0"/>
              <a:t> </a:t>
            </a:r>
            <a:r>
              <a:rPr sz="2800" spc="-10" dirty="0"/>
              <a:t>модуля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5518" y="879475"/>
            <a:ext cx="768286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Временная</a:t>
            </a:r>
            <a:r>
              <a:rPr sz="2000" spc="-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связность</a:t>
            </a:r>
            <a:r>
              <a:rPr sz="20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(СС=3).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Части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связаны,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но</a:t>
            </a:r>
            <a:endParaRPr sz="20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необходимы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один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тот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же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момент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времени.</a:t>
            </a:r>
            <a:endParaRPr sz="20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Процедурная</a:t>
            </a:r>
            <a:r>
              <a:rPr sz="2000" spc="-7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связность</a:t>
            </a:r>
            <a:r>
              <a:rPr sz="2000" spc="-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(СС=5).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Части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связаны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порядком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выполняемых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действий,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реализующих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сценарий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поведения.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9796" y="2504905"/>
            <a:ext cx="2969943" cy="21531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5337" y="3355688"/>
            <a:ext cx="4241341" cy="23079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</a:t>
            </a:r>
            <a:r>
              <a:rPr sz="2800" spc="-100" dirty="0"/>
              <a:t> </a:t>
            </a:r>
            <a:r>
              <a:rPr sz="2800" dirty="0"/>
              <a:t>Связность</a:t>
            </a:r>
            <a:r>
              <a:rPr sz="2800" spc="-105" dirty="0"/>
              <a:t> </a:t>
            </a:r>
            <a:r>
              <a:rPr sz="2800" spc="-10" dirty="0"/>
              <a:t>модуля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3618" y="843031"/>
            <a:ext cx="7826375" cy="179070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Временная</a:t>
            </a:r>
            <a:r>
              <a:rPr sz="2000" spc="-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связность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Элементы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такого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должны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выполняться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примерно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одно</a:t>
            </a:r>
            <a:endParaRPr sz="20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время.</a:t>
            </a:r>
            <a:endParaRPr sz="2000">
              <a:latin typeface="Tahoma"/>
              <a:cs typeface="Tahoma"/>
            </a:endParaRPr>
          </a:p>
          <a:p>
            <a:pPr marL="355600" marR="245745" indent="-3429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представляет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собой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«белый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ящик»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«серый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ящик»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зависимости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от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качества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реализации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методов.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3357" y="3031172"/>
            <a:ext cx="3804602" cy="14239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</a:t>
            </a:r>
            <a:r>
              <a:rPr sz="2800" spc="-100" dirty="0"/>
              <a:t> </a:t>
            </a:r>
            <a:r>
              <a:rPr sz="2800" dirty="0"/>
              <a:t>Связность</a:t>
            </a:r>
            <a:r>
              <a:rPr sz="2800" spc="-105" dirty="0"/>
              <a:t> </a:t>
            </a:r>
            <a:r>
              <a:rPr sz="2800" spc="-10" dirty="0"/>
              <a:t>модуля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6666" y="753719"/>
            <a:ext cx="7969250" cy="2474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860"/>
              </a:spcBef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Процедурная</a:t>
            </a:r>
            <a:r>
              <a:rPr sz="2000" spc="-5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связность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Пограничное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качество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проектирования,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может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повлечь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за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собой</a:t>
            </a:r>
            <a:endParaRPr sz="2000">
              <a:latin typeface="Tahoma"/>
              <a:cs typeface="Tahoma"/>
            </a:endParaRPr>
          </a:p>
          <a:p>
            <a:pPr marL="354965">
              <a:lnSpc>
                <a:spcPct val="100000"/>
              </a:lnSpc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плохую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сопровождаемость</a:t>
            </a:r>
            <a:r>
              <a:rPr sz="2000" spc="-8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кода.</a:t>
            </a:r>
            <a:endParaRPr sz="2000">
              <a:latin typeface="Tahoma"/>
              <a:cs typeface="Tahoma"/>
            </a:endParaRPr>
          </a:p>
          <a:p>
            <a:pPr marL="354965" marR="5080" indent="-26416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состоит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элементов,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реализующих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независимые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действия,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но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которых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важен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порядок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передачи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управления.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реализации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может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возникнуть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дублирование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кода,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если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работают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разными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данными.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661" y="3648807"/>
            <a:ext cx="6631241" cy="14595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</a:t>
            </a:r>
            <a:r>
              <a:rPr sz="2800" spc="-100" dirty="0"/>
              <a:t> </a:t>
            </a:r>
            <a:r>
              <a:rPr sz="2800" dirty="0"/>
              <a:t>Связность</a:t>
            </a:r>
            <a:r>
              <a:rPr sz="2800" spc="-105" dirty="0"/>
              <a:t> </a:t>
            </a:r>
            <a:r>
              <a:rPr sz="2800" spc="-10" dirty="0"/>
              <a:t>модуля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0816" y="1098550"/>
            <a:ext cx="72002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Коммуникативная</a:t>
            </a:r>
            <a:r>
              <a:rPr sz="24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связность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(СС=7).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Части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модуля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связаны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по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данным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(работают с одной</a:t>
            </a:r>
            <a:r>
              <a:rPr sz="24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той 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же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структурой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данных).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152" y="2522384"/>
            <a:ext cx="3505019" cy="255014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</a:t>
            </a:r>
            <a:r>
              <a:rPr sz="2800" spc="-100" dirty="0"/>
              <a:t> </a:t>
            </a:r>
            <a:r>
              <a:rPr sz="2800" dirty="0"/>
              <a:t>Связность</a:t>
            </a:r>
            <a:r>
              <a:rPr sz="2800" spc="-105" dirty="0"/>
              <a:t> </a:t>
            </a:r>
            <a:r>
              <a:rPr sz="2800" spc="-10" dirty="0"/>
              <a:t>модуля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1074801"/>
            <a:ext cx="7704455" cy="2586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35915" indent="-34353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Элементы-обработчики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используют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одни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те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же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(может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быть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внешние)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участвуют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формировании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общей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структуры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данных.</a:t>
            </a:r>
            <a:endParaRPr sz="2000">
              <a:latin typeface="Tahoma"/>
              <a:cs typeface="Tahoma"/>
            </a:endParaRPr>
          </a:p>
          <a:p>
            <a:pPr marL="355600" marR="1007110" indent="-3435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использовании,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клиенту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может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быть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предоставлено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избыточное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данных.</a:t>
            </a:r>
            <a:endParaRPr sz="20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Почти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всегда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разделение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коммуникативно-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связанного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на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функционально-связанные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приводит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улучшению сопровождаемости.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626" y="4064334"/>
            <a:ext cx="5040497" cy="12444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</a:t>
            </a:r>
            <a:r>
              <a:rPr sz="2800" spc="-100" dirty="0"/>
              <a:t> </a:t>
            </a:r>
            <a:r>
              <a:rPr sz="2800" dirty="0"/>
              <a:t>Связность</a:t>
            </a:r>
            <a:r>
              <a:rPr sz="2800" spc="-105" dirty="0"/>
              <a:t> </a:t>
            </a:r>
            <a:r>
              <a:rPr sz="2800" spc="-10" dirty="0"/>
              <a:t>модуля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4540" y="1022350"/>
            <a:ext cx="805560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Информационная</a:t>
            </a:r>
            <a:r>
              <a:rPr sz="24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(последовательная)</a:t>
            </a:r>
            <a:r>
              <a:rPr sz="2400" spc="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связность</a:t>
            </a:r>
            <a:r>
              <a:rPr sz="2400" spc="-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(СС=9).</a:t>
            </a:r>
            <a:endParaRPr sz="2400">
              <a:latin typeface="Tahoma"/>
              <a:cs typeface="Tahoma"/>
            </a:endParaRPr>
          </a:p>
          <a:p>
            <a:pPr marL="33655" algn="ctr">
              <a:lnSpc>
                <a:spcPct val="100000"/>
              </a:lnSpc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Выходные</a:t>
            </a:r>
            <a:r>
              <a:rPr sz="24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данные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одной</a:t>
            </a:r>
            <a:r>
              <a:rPr sz="24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части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используются</a:t>
            </a:r>
            <a:endParaRPr sz="2400">
              <a:latin typeface="Tahoma"/>
              <a:cs typeface="Tahoma"/>
            </a:endParaRPr>
          </a:p>
          <a:p>
            <a:pPr marR="1459230" algn="ctr">
              <a:lnSpc>
                <a:spcPct val="100000"/>
              </a:lnSpc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как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входные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данные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другой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части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модуля.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5375" y="2999814"/>
            <a:ext cx="3569106" cy="20437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</a:t>
            </a:r>
            <a:r>
              <a:rPr sz="2800" spc="-100" dirty="0"/>
              <a:t> </a:t>
            </a:r>
            <a:r>
              <a:rPr sz="2800" dirty="0"/>
              <a:t>Связность</a:t>
            </a:r>
            <a:r>
              <a:rPr sz="2800" spc="-105" dirty="0"/>
              <a:t> </a:t>
            </a:r>
            <a:r>
              <a:rPr sz="2800" spc="-10" dirty="0"/>
              <a:t>модуля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4416" y="1098550"/>
            <a:ext cx="7948295" cy="1611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последовательной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связности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элементы-обработчики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образуют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конвейер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обработки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данных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результаты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одного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являются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исходными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данными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другого.</a:t>
            </a:r>
            <a:endParaRPr sz="2000">
              <a:latin typeface="Tahoma"/>
              <a:cs typeface="Tahoma"/>
            </a:endParaRPr>
          </a:p>
          <a:p>
            <a:pPr marL="355600" marR="1125855" indent="-342900" algn="just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Хороший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уровень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связности.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Но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возможности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повторного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использования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ограничены.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1660" y="3254519"/>
            <a:ext cx="5022384" cy="17967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</a:t>
            </a:r>
            <a:r>
              <a:rPr sz="2800" spc="-100" dirty="0"/>
              <a:t> </a:t>
            </a:r>
            <a:r>
              <a:rPr sz="2800" dirty="0"/>
              <a:t>Связность</a:t>
            </a:r>
            <a:r>
              <a:rPr sz="2800" spc="-105" dirty="0"/>
              <a:t> </a:t>
            </a:r>
            <a:r>
              <a:rPr sz="2800" spc="-10" dirty="0"/>
              <a:t>модуля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5518" y="1098550"/>
            <a:ext cx="73113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Функциональная</a:t>
            </a:r>
            <a:r>
              <a:rPr sz="2400" spc="-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связность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(СС=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10).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Части</a:t>
            </a:r>
            <a:r>
              <a:rPr sz="2400" spc="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модуля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вместе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реализуют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одну</a:t>
            </a:r>
            <a:r>
              <a:rPr sz="24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функцию.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8273" y="2057400"/>
            <a:ext cx="8277225" cy="3721735"/>
            <a:chOff x="678273" y="2057400"/>
            <a:chExt cx="8277225" cy="37217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273" y="3309925"/>
              <a:ext cx="3273421" cy="2468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600" y="2057400"/>
              <a:ext cx="6059424" cy="18196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</a:t>
            </a:r>
            <a:r>
              <a:rPr sz="2800" spc="-100" dirty="0"/>
              <a:t> </a:t>
            </a:r>
            <a:r>
              <a:rPr sz="2800" dirty="0"/>
              <a:t>Связность</a:t>
            </a:r>
            <a:r>
              <a:rPr sz="2800" spc="-105" dirty="0"/>
              <a:t> </a:t>
            </a:r>
            <a:r>
              <a:rPr sz="2800" spc="-10" dirty="0"/>
              <a:t>модуля</a:t>
            </a:r>
            <a:endParaRPr sz="2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3689" y="794359"/>
            <a:ext cx="8058784" cy="33794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Алгоритм</a:t>
            </a:r>
            <a:r>
              <a:rPr sz="2000" spc="-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определения</a:t>
            </a:r>
            <a:r>
              <a:rPr sz="2000" spc="-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уровня</a:t>
            </a:r>
            <a:r>
              <a:rPr sz="2000" spc="-5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C00000"/>
                </a:solidFill>
                <a:latin typeface="Tahoma"/>
                <a:cs typeface="Tahoma"/>
              </a:rPr>
              <a:t>связности</a:t>
            </a:r>
            <a:r>
              <a:rPr sz="2000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модуля:</a:t>
            </a:r>
            <a:endParaRPr sz="2000">
              <a:latin typeface="Tahoma"/>
              <a:cs typeface="Tahoma"/>
            </a:endParaRPr>
          </a:p>
          <a:p>
            <a:pPr marL="269240" marR="5080" indent="-25717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7051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Если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20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единичная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проблемно-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ориентированная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функция, 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уровень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связности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функциональный;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конец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алгоритма.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В 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противном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случае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перейти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пункту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2.</a:t>
            </a:r>
            <a:endParaRPr sz="2000">
              <a:latin typeface="Tahoma"/>
              <a:cs typeface="Tahoma"/>
            </a:endParaRPr>
          </a:p>
          <a:p>
            <a:pPr marL="269240" marR="441325" indent="-257175" algn="just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7051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Если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действия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внутри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связаны,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перейти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пункту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3. 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Если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действия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внутри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никак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связаны,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перейти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к 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пункту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6.</a:t>
            </a:r>
            <a:endParaRPr sz="2000">
              <a:latin typeface="Tahoma"/>
              <a:cs typeface="Tahoma"/>
            </a:endParaRPr>
          </a:p>
          <a:p>
            <a:pPr marL="269240" marR="481330" indent="-257175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27051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Если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действия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внутри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связаны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данными,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перейти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к 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пункту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4.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Если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действия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внутри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связаны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потоком 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управления,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перейти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пункту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5.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75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3.</a:t>
            </a:r>
            <a:r>
              <a:rPr sz="2400" spc="-25" dirty="0"/>
              <a:t> </a:t>
            </a:r>
            <a:r>
              <a:rPr sz="2400" dirty="0"/>
              <a:t>Определения</a:t>
            </a:r>
            <a:r>
              <a:rPr sz="2400" spc="-35" dirty="0"/>
              <a:t> </a:t>
            </a:r>
            <a:r>
              <a:rPr sz="2400" dirty="0"/>
              <a:t>связности</a:t>
            </a:r>
            <a:r>
              <a:rPr sz="2400" spc="-25" dirty="0"/>
              <a:t> </a:t>
            </a:r>
            <a:r>
              <a:rPr sz="2400" spc="-10" dirty="0"/>
              <a:t>модуля</a:t>
            </a:r>
            <a:endParaRPr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1.</a:t>
                      </a:r>
                      <a:r>
                        <a:rPr sz="3600" b="1" spc="-1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ЖИЗНЕННЫЙ</a:t>
                      </a:r>
                      <a:r>
                        <a:rPr sz="3600" b="1" spc="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ЦИКЛ</a:t>
                      </a:r>
                      <a:r>
                        <a:rPr sz="3600" b="1" spc="-1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ПО</a:t>
                      </a:r>
                      <a:endParaRPr sz="3600">
                        <a:latin typeface="Corbel"/>
                        <a:cs typeface="Corbel"/>
                      </a:endParaRPr>
                    </a:p>
                  </a:txBody>
                  <a:tcPr marL="0" marR="0" marT="254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766" y="2177034"/>
            <a:ext cx="1289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30" dirty="0">
                <a:solidFill>
                  <a:srgbClr val="000000"/>
                </a:solidFill>
                <a:latin typeface="Calibri"/>
                <a:cs typeface="Calibri"/>
              </a:rPr>
              <a:t>Основные</a:t>
            </a:r>
            <a:r>
              <a:rPr sz="2400" b="1" spc="-30" dirty="0">
                <a:solidFill>
                  <a:srgbClr val="00000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8076" y="2593848"/>
            <a:ext cx="1729739" cy="879475"/>
            <a:chOff x="608076" y="2593848"/>
            <a:chExt cx="1729739" cy="8794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076" y="2593848"/>
              <a:ext cx="1729739" cy="513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076" y="2959608"/>
              <a:ext cx="1187196" cy="51358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59" y="3627120"/>
            <a:ext cx="1403604" cy="51358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8076" y="4594859"/>
            <a:ext cx="3537585" cy="513715"/>
            <a:chOff x="608076" y="4594859"/>
            <a:chExt cx="3537585" cy="5137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076" y="4594859"/>
              <a:ext cx="1635252" cy="5135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9424" y="4594859"/>
              <a:ext cx="1895855" cy="51358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94766" y="2552364"/>
            <a:ext cx="8201659" cy="299593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56845" indent="-144145">
              <a:lnSpc>
                <a:spcPct val="100000"/>
              </a:lnSpc>
              <a:spcBef>
                <a:spcPts val="815"/>
              </a:spcBef>
              <a:buFont typeface="Trebuchet MS"/>
              <a:buChar char="•"/>
              <a:tabLst>
                <a:tab pos="156845" algn="l"/>
              </a:tabLst>
            </a:pPr>
            <a:r>
              <a:rPr sz="1800" dirty="0">
                <a:latin typeface="Calibri"/>
                <a:cs typeface="Calibri"/>
              </a:rPr>
              <a:t>Приобретение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действия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задачи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заказчика</a:t>
            </a:r>
            <a:r>
              <a:rPr sz="1800" spc="-40" dirty="0">
                <a:latin typeface="Trebuchet MS"/>
                <a:cs typeface="Trebuchet MS"/>
              </a:rPr>
              <a:t>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приобретающего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ПО</a:t>
            </a:r>
            <a:r>
              <a:rPr sz="1800" spc="-25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156845" indent="-144145">
              <a:lnSpc>
                <a:spcPct val="100000"/>
              </a:lnSpc>
              <a:spcBef>
                <a:spcPts val="720"/>
              </a:spcBef>
              <a:buFont typeface="Trebuchet MS"/>
              <a:buChar char="•"/>
              <a:tabLst>
                <a:tab pos="156845" algn="l"/>
              </a:tabLst>
            </a:pPr>
            <a:r>
              <a:rPr sz="1800" dirty="0">
                <a:latin typeface="Calibri"/>
                <a:cs typeface="Calibri"/>
              </a:rPr>
              <a:t>Поставка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действия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задачи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поставщика</a:t>
            </a:r>
            <a:r>
              <a:rPr sz="1800" spc="-35" dirty="0">
                <a:latin typeface="Trebuchet MS"/>
                <a:cs typeface="Trebuchet MS"/>
              </a:rPr>
              <a:t>,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который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снабжает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заказчика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800" dirty="0">
                <a:latin typeface="Calibri"/>
                <a:cs typeface="Calibri"/>
              </a:rPr>
              <a:t>программным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продуктом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или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услугой</a:t>
            </a:r>
            <a:r>
              <a:rPr sz="1800" spc="-10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12700" marR="5080" lvl="1" indent="205740">
              <a:lnSpc>
                <a:spcPct val="110000"/>
              </a:lnSpc>
              <a:spcBef>
                <a:spcPts val="500"/>
              </a:spcBef>
              <a:buFont typeface="Trebuchet MS"/>
              <a:buChar char="•"/>
              <a:tabLst>
                <a:tab pos="218440" algn="l"/>
              </a:tabLst>
            </a:pPr>
            <a:r>
              <a:rPr sz="1800" dirty="0">
                <a:latin typeface="Calibri"/>
                <a:cs typeface="Calibri"/>
              </a:rPr>
              <a:t>Разработка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действия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задачи</a:t>
            </a:r>
            <a:r>
              <a:rPr sz="1800" spc="-50" dirty="0">
                <a:latin typeface="Trebuchet MS"/>
                <a:cs typeface="Trebuchet MS"/>
              </a:rPr>
              <a:t>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выполняемые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разработчиком</a:t>
            </a:r>
            <a:r>
              <a:rPr sz="1800" spc="-35" dirty="0">
                <a:latin typeface="Trebuchet MS"/>
                <a:cs typeface="Trebuchet MS"/>
              </a:rPr>
              <a:t>: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создание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ПО</a:t>
            </a:r>
            <a:r>
              <a:rPr sz="1800" spc="-25" dirty="0">
                <a:latin typeface="Trebuchet MS"/>
                <a:cs typeface="Trebuchet MS"/>
              </a:rPr>
              <a:t>, </a:t>
            </a:r>
            <a:r>
              <a:rPr sz="1800" dirty="0">
                <a:latin typeface="Calibri"/>
                <a:cs typeface="Calibri"/>
              </a:rPr>
              <a:t>оформление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проектной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эксплуатационной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документации</a:t>
            </a:r>
            <a:r>
              <a:rPr sz="1800" spc="-30" dirty="0">
                <a:latin typeface="Trebuchet MS"/>
                <a:cs typeface="Trebuchet MS"/>
              </a:rPr>
              <a:t>,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подготовка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тестовых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и </a:t>
            </a:r>
            <a:r>
              <a:rPr sz="1800" dirty="0">
                <a:latin typeface="Calibri"/>
                <a:cs typeface="Calibri"/>
              </a:rPr>
              <a:t>учебных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материалов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45" dirty="0">
                <a:latin typeface="Calibri"/>
                <a:cs typeface="Calibri"/>
              </a:rPr>
              <a:t>т</a:t>
            </a:r>
            <a:r>
              <a:rPr sz="1800" spc="-145" dirty="0">
                <a:latin typeface="Trebuchet MS"/>
                <a:cs typeface="Trebuchet MS"/>
              </a:rPr>
              <a:t>.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Calibri"/>
                <a:cs typeface="Calibri"/>
              </a:rPr>
              <a:t>д</a:t>
            </a:r>
            <a:r>
              <a:rPr sz="1800" spc="-25" dirty="0">
                <a:latin typeface="Trebuchet MS"/>
                <a:cs typeface="Trebuchet MS"/>
              </a:rPr>
              <a:t>.)</a:t>
            </a:r>
            <a:endParaRPr sz="1800">
              <a:latin typeface="Trebuchet MS"/>
              <a:cs typeface="Trebuchet MS"/>
            </a:endParaRPr>
          </a:p>
          <a:p>
            <a:pPr marL="12700" marR="1040130" indent="144145" algn="just">
              <a:lnSpc>
                <a:spcPct val="110000"/>
              </a:lnSpc>
              <a:spcBef>
                <a:spcPts val="495"/>
              </a:spcBef>
              <a:buFont typeface="Trebuchet MS"/>
              <a:buChar char="•"/>
              <a:tabLst>
                <a:tab pos="156845" algn="l"/>
              </a:tabLst>
            </a:pPr>
            <a:r>
              <a:rPr sz="1800" dirty="0">
                <a:latin typeface="Calibri"/>
                <a:cs typeface="Calibri"/>
              </a:rPr>
              <a:t>Эксплуатация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8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Сопровождение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475" dirty="0">
                <a:latin typeface="Trebuchet MS"/>
                <a:cs typeface="Trebuchet MS"/>
              </a:rPr>
              <a:t>—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внесений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изменений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в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ПО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в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целях </a:t>
            </a:r>
            <a:r>
              <a:rPr sz="1800" dirty="0">
                <a:latin typeface="Calibri"/>
                <a:cs typeface="Calibri"/>
              </a:rPr>
              <a:t>исправления</a:t>
            </a:r>
            <a:r>
              <a:rPr sz="1800" spc="-60" dirty="0">
                <a:latin typeface="Calibri"/>
                <a:cs typeface="Calibri"/>
              </a:rPr>
              <a:t> ошибок</a:t>
            </a:r>
            <a:r>
              <a:rPr sz="1800" spc="-60" dirty="0">
                <a:latin typeface="Trebuchet MS"/>
                <a:cs typeface="Trebuchet MS"/>
              </a:rPr>
              <a:t>,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повышения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производительности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или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адаптации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к </a:t>
            </a:r>
            <a:r>
              <a:rPr sz="1800" dirty="0">
                <a:latin typeface="Calibri"/>
                <a:cs typeface="Calibri"/>
              </a:rPr>
              <a:t>изменившимся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условиям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работы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или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требованиям</a:t>
            </a:r>
            <a:r>
              <a:rPr sz="1800" spc="-1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3689" y="793749"/>
            <a:ext cx="7874634" cy="33489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solidFill>
                  <a:srgbClr val="C00000"/>
                </a:solidFill>
                <a:latin typeface="Tahoma"/>
                <a:cs typeface="Tahoma"/>
              </a:rPr>
              <a:t>Алгоритм</a:t>
            </a:r>
            <a:r>
              <a:rPr sz="1800" spc="-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C00000"/>
                </a:solidFill>
                <a:latin typeface="Tahoma"/>
                <a:cs typeface="Tahoma"/>
              </a:rPr>
              <a:t>определения</a:t>
            </a:r>
            <a:r>
              <a:rPr sz="18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C00000"/>
                </a:solidFill>
                <a:latin typeface="Tahoma"/>
                <a:cs typeface="Tahoma"/>
              </a:rPr>
              <a:t>уровня</a:t>
            </a:r>
            <a:r>
              <a:rPr sz="1800" spc="-1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C00000"/>
                </a:solidFill>
                <a:latin typeface="Tahoma"/>
                <a:cs typeface="Tahoma"/>
              </a:rPr>
              <a:t>связности</a:t>
            </a:r>
            <a:r>
              <a:rPr sz="1800" spc="-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Tahoma"/>
                <a:cs typeface="Tahoma"/>
              </a:rPr>
              <a:t>модуля:</a:t>
            </a:r>
            <a:endParaRPr sz="18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600"/>
              </a:spcBef>
              <a:buAutoNum type="arabicPeriod" startAt="4"/>
              <a:tabLst>
                <a:tab pos="35560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Если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порядок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действий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внутри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важен,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то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уровень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связности</a:t>
            </a:r>
            <a:r>
              <a:rPr sz="1800" spc="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—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информационный.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противном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случае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уровень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связности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—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коммуникативный.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Конец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алгоритма.</a:t>
            </a:r>
            <a:endParaRPr sz="1800">
              <a:latin typeface="Tahoma"/>
              <a:cs typeface="Tahoma"/>
            </a:endParaRPr>
          </a:p>
          <a:p>
            <a:pPr marL="269240" marR="90805" indent="-257175">
              <a:lnSpc>
                <a:spcPct val="100000"/>
              </a:lnSpc>
              <a:spcBef>
                <a:spcPts val="600"/>
              </a:spcBef>
              <a:buAutoNum type="arabicPeriod" startAt="4"/>
              <a:tabLst>
                <a:tab pos="27051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Если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порядок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действий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внутри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важен,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то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уровень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связности</a:t>
            </a:r>
            <a:r>
              <a:rPr sz="1800" spc="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— 	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процедурный.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противном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случае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уровень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связности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временной. 	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Конец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алгоритма.</a:t>
            </a:r>
            <a:endParaRPr sz="1800">
              <a:latin typeface="Tahoma"/>
              <a:cs typeface="Tahoma"/>
            </a:endParaRPr>
          </a:p>
          <a:p>
            <a:pPr marL="269240" marR="482600" indent="-257175">
              <a:lnSpc>
                <a:spcPct val="100000"/>
              </a:lnSpc>
              <a:spcBef>
                <a:spcPts val="605"/>
              </a:spcBef>
              <a:buAutoNum type="arabicPeriod" startAt="4"/>
              <a:tabLst>
                <a:tab pos="27051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Если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действия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внутри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принадлежат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одной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категории,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то 	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уровень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связности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логический.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Если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действия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внутри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не 	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принадлежат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одной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категории,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то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уровень связности —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по 	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совпадению.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Конец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алгоритма.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75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3.</a:t>
            </a:r>
            <a:r>
              <a:rPr sz="2400" spc="-25" dirty="0"/>
              <a:t> </a:t>
            </a:r>
            <a:r>
              <a:rPr sz="2400" dirty="0"/>
              <a:t>Определения</a:t>
            </a:r>
            <a:r>
              <a:rPr sz="2400" spc="-35" dirty="0"/>
              <a:t> </a:t>
            </a:r>
            <a:r>
              <a:rPr sz="2400" dirty="0"/>
              <a:t>связности</a:t>
            </a:r>
            <a:r>
              <a:rPr sz="2400" spc="-25" dirty="0"/>
              <a:t> </a:t>
            </a:r>
            <a:r>
              <a:rPr sz="2400" spc="-10" dirty="0"/>
              <a:t>модуля</a:t>
            </a:r>
            <a:endParaRPr sz="2400"/>
          </a:p>
        </p:txBody>
      </p:sp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75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3.</a:t>
            </a:r>
            <a:r>
              <a:rPr sz="2400" spc="-25" dirty="0"/>
              <a:t> </a:t>
            </a:r>
            <a:r>
              <a:rPr sz="2400" dirty="0"/>
              <a:t>Определения</a:t>
            </a:r>
            <a:r>
              <a:rPr sz="2400" spc="-35" dirty="0"/>
              <a:t> </a:t>
            </a:r>
            <a:r>
              <a:rPr sz="2400" dirty="0"/>
              <a:t>связности</a:t>
            </a:r>
            <a:r>
              <a:rPr sz="2400" spc="-25" dirty="0"/>
              <a:t> </a:t>
            </a:r>
            <a:r>
              <a:rPr sz="2400" spc="-10" dirty="0"/>
              <a:t>модуля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197736" y="1107757"/>
            <a:ext cx="7027545" cy="4474210"/>
            <a:chOff x="1197736" y="1107757"/>
            <a:chExt cx="7027545" cy="4474210"/>
          </a:xfrm>
        </p:grpSpPr>
        <p:sp>
          <p:nvSpPr>
            <p:cNvPr id="5" name="object 5"/>
            <p:cNvSpPr/>
            <p:nvPr/>
          </p:nvSpPr>
          <p:spPr>
            <a:xfrm>
              <a:off x="2187701" y="2599944"/>
              <a:ext cx="6022975" cy="1187450"/>
            </a:xfrm>
            <a:custGeom>
              <a:avLst/>
              <a:gdLst/>
              <a:ahLst/>
              <a:cxnLst/>
              <a:rect l="l" t="t" r="r" b="b"/>
              <a:pathLst>
                <a:path w="6022975" h="1187450">
                  <a:moveTo>
                    <a:pt x="6022848" y="1187195"/>
                  </a:moveTo>
                  <a:lnTo>
                    <a:pt x="6022848" y="1063497"/>
                  </a:lnTo>
                  <a:lnTo>
                    <a:pt x="5050536" y="1063497"/>
                  </a:lnTo>
                  <a:lnTo>
                    <a:pt x="5050536" y="891539"/>
                  </a:lnTo>
                  <a:lnTo>
                    <a:pt x="5021580" y="891539"/>
                  </a:lnTo>
                  <a:lnTo>
                    <a:pt x="5021580" y="1092453"/>
                  </a:lnTo>
                  <a:lnTo>
                    <a:pt x="5993892" y="1092453"/>
                  </a:lnTo>
                  <a:lnTo>
                    <a:pt x="5993892" y="1187195"/>
                  </a:lnTo>
                  <a:lnTo>
                    <a:pt x="6022848" y="1187195"/>
                  </a:lnTo>
                  <a:close/>
                </a:path>
                <a:path w="6022975" h="1187450">
                  <a:moveTo>
                    <a:pt x="4043172" y="1187195"/>
                  </a:moveTo>
                  <a:lnTo>
                    <a:pt x="4043172" y="1063497"/>
                  </a:lnTo>
                  <a:lnTo>
                    <a:pt x="5021580" y="1063497"/>
                  </a:lnTo>
                  <a:lnTo>
                    <a:pt x="5021580" y="891539"/>
                  </a:lnTo>
                  <a:lnTo>
                    <a:pt x="5050536" y="891539"/>
                  </a:lnTo>
                  <a:lnTo>
                    <a:pt x="5050536" y="1092453"/>
                  </a:lnTo>
                  <a:lnTo>
                    <a:pt x="4072128" y="1092453"/>
                  </a:lnTo>
                  <a:lnTo>
                    <a:pt x="4072128" y="1187195"/>
                  </a:lnTo>
                  <a:lnTo>
                    <a:pt x="4043172" y="1187195"/>
                  </a:lnTo>
                  <a:close/>
                </a:path>
                <a:path w="6022975" h="1187450">
                  <a:moveTo>
                    <a:pt x="2122932" y="1187195"/>
                  </a:moveTo>
                  <a:lnTo>
                    <a:pt x="2122932" y="1063497"/>
                  </a:lnTo>
                  <a:lnTo>
                    <a:pt x="1074420" y="1063497"/>
                  </a:lnTo>
                  <a:lnTo>
                    <a:pt x="1074420" y="891539"/>
                  </a:lnTo>
                  <a:lnTo>
                    <a:pt x="1045464" y="891539"/>
                  </a:lnTo>
                  <a:lnTo>
                    <a:pt x="1045464" y="1092453"/>
                  </a:lnTo>
                  <a:lnTo>
                    <a:pt x="2093976" y="1092453"/>
                  </a:lnTo>
                  <a:lnTo>
                    <a:pt x="2093976" y="1187195"/>
                  </a:lnTo>
                  <a:lnTo>
                    <a:pt x="2122932" y="1187195"/>
                  </a:lnTo>
                  <a:close/>
                </a:path>
                <a:path w="6022975" h="1187450">
                  <a:moveTo>
                    <a:pt x="0" y="1187195"/>
                  </a:moveTo>
                  <a:lnTo>
                    <a:pt x="0" y="1063497"/>
                  </a:lnTo>
                  <a:lnTo>
                    <a:pt x="1045464" y="1063497"/>
                  </a:lnTo>
                  <a:lnTo>
                    <a:pt x="1045464" y="891539"/>
                  </a:lnTo>
                  <a:lnTo>
                    <a:pt x="1074420" y="891539"/>
                  </a:lnTo>
                  <a:lnTo>
                    <a:pt x="1074420" y="1092453"/>
                  </a:lnTo>
                  <a:lnTo>
                    <a:pt x="28956" y="1092453"/>
                  </a:lnTo>
                  <a:lnTo>
                    <a:pt x="28956" y="1187195"/>
                  </a:lnTo>
                  <a:lnTo>
                    <a:pt x="0" y="1187195"/>
                  </a:lnTo>
                  <a:close/>
                </a:path>
                <a:path w="6022975" h="1187450">
                  <a:moveTo>
                    <a:pt x="5050536" y="297179"/>
                  </a:moveTo>
                  <a:lnTo>
                    <a:pt x="5050536" y="172973"/>
                  </a:lnTo>
                  <a:lnTo>
                    <a:pt x="3060192" y="172973"/>
                  </a:lnTo>
                  <a:lnTo>
                    <a:pt x="3060192" y="0"/>
                  </a:lnTo>
                  <a:lnTo>
                    <a:pt x="3031236" y="0"/>
                  </a:lnTo>
                  <a:lnTo>
                    <a:pt x="3031236" y="201929"/>
                  </a:lnTo>
                  <a:lnTo>
                    <a:pt x="5021580" y="201929"/>
                  </a:lnTo>
                  <a:lnTo>
                    <a:pt x="5021580" y="297179"/>
                  </a:lnTo>
                  <a:lnTo>
                    <a:pt x="5050536" y="297179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33166" y="2599944"/>
              <a:ext cx="2014855" cy="297180"/>
            </a:xfrm>
            <a:custGeom>
              <a:avLst/>
              <a:gdLst/>
              <a:ahLst/>
              <a:cxnLst/>
              <a:rect l="l" t="t" r="r" b="b"/>
              <a:pathLst>
                <a:path w="2014854" h="297180">
                  <a:moveTo>
                    <a:pt x="0" y="297179"/>
                  </a:moveTo>
                  <a:lnTo>
                    <a:pt x="0" y="172973"/>
                  </a:lnTo>
                  <a:lnTo>
                    <a:pt x="1985771" y="172973"/>
                  </a:lnTo>
                  <a:lnTo>
                    <a:pt x="1985771" y="0"/>
                  </a:lnTo>
                  <a:lnTo>
                    <a:pt x="2014728" y="0"/>
                  </a:lnTo>
                  <a:lnTo>
                    <a:pt x="2014728" y="201929"/>
                  </a:lnTo>
                  <a:lnTo>
                    <a:pt x="28956" y="201929"/>
                  </a:lnTo>
                  <a:lnTo>
                    <a:pt x="28956" y="297179"/>
                  </a:lnTo>
                  <a:lnTo>
                    <a:pt x="0" y="297179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2341" y="1711451"/>
              <a:ext cx="4036060" cy="297180"/>
            </a:xfrm>
            <a:custGeom>
              <a:avLst/>
              <a:gdLst/>
              <a:ahLst/>
              <a:cxnLst/>
              <a:rect l="l" t="t" r="r" b="b"/>
              <a:pathLst>
                <a:path w="4036060" h="297180">
                  <a:moveTo>
                    <a:pt x="4035552" y="297180"/>
                  </a:moveTo>
                  <a:lnTo>
                    <a:pt x="4035552" y="172974"/>
                  </a:lnTo>
                  <a:lnTo>
                    <a:pt x="2033015" y="172974"/>
                  </a:lnTo>
                  <a:lnTo>
                    <a:pt x="2033015" y="0"/>
                  </a:lnTo>
                  <a:lnTo>
                    <a:pt x="2004060" y="0"/>
                  </a:lnTo>
                  <a:lnTo>
                    <a:pt x="2004060" y="201930"/>
                  </a:lnTo>
                  <a:lnTo>
                    <a:pt x="4006596" y="201930"/>
                  </a:lnTo>
                  <a:lnTo>
                    <a:pt x="4006596" y="297180"/>
                  </a:lnTo>
                  <a:lnTo>
                    <a:pt x="4035552" y="297180"/>
                  </a:lnTo>
                  <a:close/>
                </a:path>
                <a:path w="4036060" h="297180">
                  <a:moveTo>
                    <a:pt x="0" y="297180"/>
                  </a:moveTo>
                  <a:lnTo>
                    <a:pt x="0" y="172974"/>
                  </a:lnTo>
                  <a:lnTo>
                    <a:pt x="2004060" y="172974"/>
                  </a:lnTo>
                  <a:lnTo>
                    <a:pt x="2004060" y="0"/>
                  </a:lnTo>
                  <a:lnTo>
                    <a:pt x="2033015" y="0"/>
                  </a:lnTo>
                  <a:lnTo>
                    <a:pt x="2033015" y="201930"/>
                  </a:lnTo>
                  <a:lnTo>
                    <a:pt x="28956" y="201930"/>
                  </a:lnTo>
                  <a:lnTo>
                    <a:pt x="28956" y="297180"/>
                  </a:lnTo>
                  <a:lnTo>
                    <a:pt x="0" y="29718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4203" y="1117091"/>
              <a:ext cx="1673860" cy="594360"/>
            </a:xfrm>
            <a:custGeom>
              <a:avLst/>
              <a:gdLst/>
              <a:ahLst/>
              <a:cxnLst/>
              <a:rect l="l" t="t" r="r" b="b"/>
              <a:pathLst>
                <a:path w="1673860" h="594360">
                  <a:moveTo>
                    <a:pt x="1574292" y="0"/>
                  </a:moveTo>
                  <a:lnTo>
                    <a:pt x="99059" y="0"/>
                  </a:lnTo>
                  <a:lnTo>
                    <a:pt x="60489" y="7780"/>
                  </a:lnTo>
                  <a:lnTo>
                    <a:pt x="29003" y="29003"/>
                  </a:lnTo>
                  <a:lnTo>
                    <a:pt x="7780" y="60489"/>
                  </a:lnTo>
                  <a:lnTo>
                    <a:pt x="0" y="99060"/>
                  </a:lnTo>
                  <a:lnTo>
                    <a:pt x="0" y="495300"/>
                  </a:lnTo>
                  <a:lnTo>
                    <a:pt x="7780" y="533870"/>
                  </a:lnTo>
                  <a:lnTo>
                    <a:pt x="29003" y="565356"/>
                  </a:lnTo>
                  <a:lnTo>
                    <a:pt x="60489" y="586579"/>
                  </a:lnTo>
                  <a:lnTo>
                    <a:pt x="99059" y="594360"/>
                  </a:lnTo>
                  <a:lnTo>
                    <a:pt x="1574292" y="594360"/>
                  </a:lnTo>
                  <a:lnTo>
                    <a:pt x="1612862" y="586579"/>
                  </a:lnTo>
                  <a:lnTo>
                    <a:pt x="1644348" y="565356"/>
                  </a:lnTo>
                  <a:lnTo>
                    <a:pt x="1665571" y="533870"/>
                  </a:lnTo>
                  <a:lnTo>
                    <a:pt x="1673351" y="495300"/>
                  </a:lnTo>
                  <a:lnTo>
                    <a:pt x="1673351" y="99060"/>
                  </a:lnTo>
                  <a:lnTo>
                    <a:pt x="1665571" y="60489"/>
                  </a:lnTo>
                  <a:lnTo>
                    <a:pt x="1644348" y="29003"/>
                  </a:lnTo>
                  <a:lnTo>
                    <a:pt x="1612862" y="7780"/>
                  </a:lnTo>
                  <a:lnTo>
                    <a:pt x="157429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89631" y="1112519"/>
              <a:ext cx="1682750" cy="603885"/>
            </a:xfrm>
            <a:custGeom>
              <a:avLst/>
              <a:gdLst/>
              <a:ahLst/>
              <a:cxnLst/>
              <a:rect l="l" t="t" r="r" b="b"/>
              <a:pathLst>
                <a:path w="1682750" h="603885">
                  <a:moveTo>
                    <a:pt x="103505" y="0"/>
                  </a:moveTo>
                  <a:lnTo>
                    <a:pt x="1579245" y="0"/>
                  </a:lnTo>
                  <a:lnTo>
                    <a:pt x="1599692" y="2031"/>
                  </a:lnTo>
                  <a:lnTo>
                    <a:pt x="1637030" y="17779"/>
                  </a:lnTo>
                  <a:lnTo>
                    <a:pt x="1664970" y="45719"/>
                  </a:lnTo>
                  <a:lnTo>
                    <a:pt x="1680718" y="83057"/>
                  </a:lnTo>
                  <a:lnTo>
                    <a:pt x="1682750" y="103504"/>
                  </a:lnTo>
                  <a:lnTo>
                    <a:pt x="1682750" y="500125"/>
                  </a:lnTo>
                  <a:lnTo>
                    <a:pt x="1674495" y="540130"/>
                  </a:lnTo>
                  <a:lnTo>
                    <a:pt x="1652523" y="573404"/>
                  </a:lnTo>
                  <a:lnTo>
                    <a:pt x="1619250" y="595376"/>
                  </a:lnTo>
                  <a:lnTo>
                    <a:pt x="1579245" y="603630"/>
                  </a:lnTo>
                  <a:lnTo>
                    <a:pt x="103505" y="603630"/>
                  </a:lnTo>
                  <a:lnTo>
                    <a:pt x="63500" y="595376"/>
                  </a:lnTo>
                  <a:lnTo>
                    <a:pt x="30353" y="573404"/>
                  </a:lnTo>
                  <a:lnTo>
                    <a:pt x="8255" y="540130"/>
                  </a:lnTo>
                  <a:lnTo>
                    <a:pt x="0" y="500125"/>
                  </a:lnTo>
                  <a:lnTo>
                    <a:pt x="0" y="103504"/>
                  </a:lnTo>
                  <a:lnTo>
                    <a:pt x="8255" y="63500"/>
                  </a:lnTo>
                  <a:lnTo>
                    <a:pt x="30353" y="30352"/>
                  </a:lnTo>
                  <a:lnTo>
                    <a:pt x="63500" y="8254"/>
                  </a:lnTo>
                  <a:lnTo>
                    <a:pt x="103505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2341" y="4379975"/>
              <a:ext cx="1979930" cy="297180"/>
            </a:xfrm>
            <a:custGeom>
              <a:avLst/>
              <a:gdLst/>
              <a:ahLst/>
              <a:cxnLst/>
              <a:rect l="l" t="t" r="r" b="b"/>
              <a:pathLst>
                <a:path w="1979930" h="297179">
                  <a:moveTo>
                    <a:pt x="1979676" y="297180"/>
                  </a:moveTo>
                  <a:lnTo>
                    <a:pt x="1979676" y="173481"/>
                  </a:lnTo>
                  <a:lnTo>
                    <a:pt x="1004316" y="173481"/>
                  </a:lnTo>
                  <a:lnTo>
                    <a:pt x="1004316" y="0"/>
                  </a:lnTo>
                  <a:lnTo>
                    <a:pt x="975360" y="0"/>
                  </a:lnTo>
                  <a:lnTo>
                    <a:pt x="975360" y="202437"/>
                  </a:lnTo>
                  <a:lnTo>
                    <a:pt x="1950720" y="202437"/>
                  </a:lnTo>
                  <a:lnTo>
                    <a:pt x="1950720" y="297180"/>
                  </a:lnTo>
                  <a:lnTo>
                    <a:pt x="1979676" y="297180"/>
                  </a:lnTo>
                  <a:close/>
                </a:path>
                <a:path w="1979930" h="297179">
                  <a:moveTo>
                    <a:pt x="0" y="297180"/>
                  </a:moveTo>
                  <a:lnTo>
                    <a:pt x="0" y="173481"/>
                  </a:lnTo>
                  <a:lnTo>
                    <a:pt x="975360" y="173481"/>
                  </a:lnTo>
                  <a:lnTo>
                    <a:pt x="975360" y="0"/>
                  </a:lnTo>
                  <a:lnTo>
                    <a:pt x="1004316" y="0"/>
                  </a:lnTo>
                  <a:lnTo>
                    <a:pt x="1004316" y="202437"/>
                  </a:lnTo>
                  <a:lnTo>
                    <a:pt x="28956" y="202437"/>
                  </a:lnTo>
                  <a:lnTo>
                    <a:pt x="28956" y="297180"/>
                  </a:lnTo>
                  <a:lnTo>
                    <a:pt x="0" y="29718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81677" y="4379975"/>
              <a:ext cx="1267460" cy="608965"/>
            </a:xfrm>
            <a:custGeom>
              <a:avLst/>
              <a:gdLst/>
              <a:ahLst/>
              <a:cxnLst/>
              <a:rect l="l" t="t" r="r" b="b"/>
              <a:pathLst>
                <a:path w="1267460" h="608964">
                  <a:moveTo>
                    <a:pt x="1267206" y="608838"/>
                  </a:moveTo>
                  <a:lnTo>
                    <a:pt x="0" y="608838"/>
                  </a:lnTo>
                  <a:lnTo>
                    <a:pt x="0" y="0"/>
                  </a:lnTo>
                  <a:lnTo>
                    <a:pt x="28956" y="0"/>
                  </a:lnTo>
                  <a:lnTo>
                    <a:pt x="28956" y="579882"/>
                  </a:lnTo>
                  <a:lnTo>
                    <a:pt x="1267206" y="579882"/>
                  </a:lnTo>
                  <a:lnTo>
                    <a:pt x="1267206" y="608838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94197" y="5269991"/>
              <a:ext cx="1983105" cy="297180"/>
            </a:xfrm>
            <a:custGeom>
              <a:avLst/>
              <a:gdLst/>
              <a:ahLst/>
              <a:cxnLst/>
              <a:rect l="l" t="t" r="r" b="b"/>
              <a:pathLst>
                <a:path w="1983104" h="297179">
                  <a:moveTo>
                    <a:pt x="1982724" y="297180"/>
                  </a:moveTo>
                  <a:lnTo>
                    <a:pt x="1982724" y="173482"/>
                  </a:lnTo>
                  <a:lnTo>
                    <a:pt x="1005839" y="173482"/>
                  </a:lnTo>
                  <a:lnTo>
                    <a:pt x="1005839" y="0"/>
                  </a:lnTo>
                  <a:lnTo>
                    <a:pt x="976884" y="0"/>
                  </a:lnTo>
                  <a:lnTo>
                    <a:pt x="976884" y="202438"/>
                  </a:lnTo>
                  <a:lnTo>
                    <a:pt x="1953768" y="202438"/>
                  </a:lnTo>
                  <a:lnTo>
                    <a:pt x="1953768" y="297180"/>
                  </a:lnTo>
                  <a:lnTo>
                    <a:pt x="1982724" y="297180"/>
                  </a:lnTo>
                  <a:close/>
                </a:path>
                <a:path w="1983104" h="297179">
                  <a:moveTo>
                    <a:pt x="0" y="297180"/>
                  </a:moveTo>
                  <a:lnTo>
                    <a:pt x="0" y="173482"/>
                  </a:lnTo>
                  <a:lnTo>
                    <a:pt x="976884" y="173482"/>
                  </a:lnTo>
                  <a:lnTo>
                    <a:pt x="976884" y="0"/>
                  </a:lnTo>
                  <a:lnTo>
                    <a:pt x="1005839" y="0"/>
                  </a:lnTo>
                  <a:lnTo>
                    <a:pt x="1005839" y="202438"/>
                  </a:lnTo>
                  <a:lnTo>
                    <a:pt x="28955" y="202438"/>
                  </a:lnTo>
                  <a:lnTo>
                    <a:pt x="28955" y="297180"/>
                  </a:lnTo>
                  <a:lnTo>
                    <a:pt x="0" y="29718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47314" y="1156842"/>
            <a:ext cx="11645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040" marR="5080" indent="-5334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Единичная функция?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0809" y="1999297"/>
            <a:ext cx="1692275" cy="610235"/>
            <a:chOff x="380809" y="1999297"/>
            <a:chExt cx="1692275" cy="610235"/>
          </a:xfrm>
        </p:grpSpPr>
        <p:sp>
          <p:nvSpPr>
            <p:cNvPr id="15" name="object 15"/>
            <p:cNvSpPr/>
            <p:nvPr/>
          </p:nvSpPr>
          <p:spPr>
            <a:xfrm>
              <a:off x="390144" y="2008632"/>
              <a:ext cx="1673860" cy="591820"/>
            </a:xfrm>
            <a:custGeom>
              <a:avLst/>
              <a:gdLst/>
              <a:ahLst/>
              <a:cxnLst/>
              <a:rect l="l" t="t" r="r" b="b"/>
              <a:pathLst>
                <a:path w="1673860" h="591819">
                  <a:moveTo>
                    <a:pt x="1574800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574800" y="591312"/>
                  </a:lnTo>
                  <a:lnTo>
                    <a:pt x="1613183" y="583574"/>
                  </a:lnTo>
                  <a:lnTo>
                    <a:pt x="1644507" y="562467"/>
                  </a:lnTo>
                  <a:lnTo>
                    <a:pt x="1665614" y="531143"/>
                  </a:lnTo>
                  <a:lnTo>
                    <a:pt x="1673352" y="492759"/>
                  </a:lnTo>
                  <a:lnTo>
                    <a:pt x="1673352" y="98551"/>
                  </a:lnTo>
                  <a:lnTo>
                    <a:pt x="1665614" y="60168"/>
                  </a:lnTo>
                  <a:lnTo>
                    <a:pt x="1644507" y="28844"/>
                  </a:lnTo>
                  <a:lnTo>
                    <a:pt x="1613183" y="7737"/>
                  </a:lnTo>
                  <a:lnTo>
                    <a:pt x="157480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5572" y="2004060"/>
              <a:ext cx="1682750" cy="600710"/>
            </a:xfrm>
            <a:custGeom>
              <a:avLst/>
              <a:gdLst/>
              <a:ahLst/>
              <a:cxnLst/>
              <a:rect l="l" t="t" r="r" b="b"/>
              <a:pathLst>
                <a:path w="1682750" h="600710">
                  <a:moveTo>
                    <a:pt x="103162" y="0"/>
                  </a:moveTo>
                  <a:lnTo>
                    <a:pt x="1579626" y="0"/>
                  </a:lnTo>
                  <a:lnTo>
                    <a:pt x="1600200" y="2031"/>
                  </a:lnTo>
                  <a:lnTo>
                    <a:pt x="1637157" y="17779"/>
                  </a:lnTo>
                  <a:lnTo>
                    <a:pt x="1665351" y="45592"/>
                  </a:lnTo>
                  <a:lnTo>
                    <a:pt x="1680717" y="82676"/>
                  </a:lnTo>
                  <a:lnTo>
                    <a:pt x="1682750" y="103124"/>
                  </a:lnTo>
                  <a:lnTo>
                    <a:pt x="1682750" y="497713"/>
                  </a:lnTo>
                  <a:lnTo>
                    <a:pt x="1674876" y="537717"/>
                  </a:lnTo>
                  <a:lnTo>
                    <a:pt x="1652397" y="570229"/>
                  </a:lnTo>
                  <a:lnTo>
                    <a:pt x="1619630" y="592581"/>
                  </a:lnTo>
                  <a:lnTo>
                    <a:pt x="1579626" y="600455"/>
                  </a:lnTo>
                  <a:lnTo>
                    <a:pt x="103162" y="600455"/>
                  </a:lnTo>
                  <a:lnTo>
                    <a:pt x="63131" y="592581"/>
                  </a:lnTo>
                  <a:lnTo>
                    <a:pt x="30289" y="570229"/>
                  </a:lnTo>
                  <a:lnTo>
                    <a:pt x="8293" y="537844"/>
                  </a:lnTo>
                  <a:lnTo>
                    <a:pt x="0" y="497713"/>
                  </a:lnTo>
                  <a:lnTo>
                    <a:pt x="0" y="103124"/>
                  </a:lnTo>
                  <a:lnTo>
                    <a:pt x="8293" y="63118"/>
                  </a:lnTo>
                  <a:lnTo>
                    <a:pt x="30289" y="30352"/>
                  </a:lnTo>
                  <a:lnTo>
                    <a:pt x="63093" y="8254"/>
                  </a:lnTo>
                  <a:lnTo>
                    <a:pt x="103162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0174" y="2184019"/>
            <a:ext cx="15925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Verdana"/>
                <a:cs typeface="Verdana"/>
              </a:rPr>
              <a:t>Функциональная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87405" y="1999297"/>
            <a:ext cx="1692275" cy="610235"/>
            <a:chOff x="4387405" y="1999297"/>
            <a:chExt cx="1692275" cy="610235"/>
          </a:xfrm>
        </p:grpSpPr>
        <p:sp>
          <p:nvSpPr>
            <p:cNvPr id="19" name="object 19"/>
            <p:cNvSpPr/>
            <p:nvPr/>
          </p:nvSpPr>
          <p:spPr>
            <a:xfrm>
              <a:off x="4396739" y="2008632"/>
              <a:ext cx="1673860" cy="591820"/>
            </a:xfrm>
            <a:custGeom>
              <a:avLst/>
              <a:gdLst/>
              <a:ahLst/>
              <a:cxnLst/>
              <a:rect l="l" t="t" r="r" b="b"/>
              <a:pathLst>
                <a:path w="1673860" h="591819">
                  <a:moveTo>
                    <a:pt x="1574800" y="0"/>
                  </a:moveTo>
                  <a:lnTo>
                    <a:pt x="98551" y="0"/>
                  </a:lnTo>
                  <a:lnTo>
                    <a:pt x="60168" y="7737"/>
                  </a:lnTo>
                  <a:lnTo>
                    <a:pt x="28844" y="28844"/>
                  </a:lnTo>
                  <a:lnTo>
                    <a:pt x="7737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37" y="531143"/>
                  </a:lnTo>
                  <a:lnTo>
                    <a:pt x="28844" y="562467"/>
                  </a:lnTo>
                  <a:lnTo>
                    <a:pt x="60168" y="583574"/>
                  </a:lnTo>
                  <a:lnTo>
                    <a:pt x="98551" y="591312"/>
                  </a:lnTo>
                  <a:lnTo>
                    <a:pt x="1574800" y="591312"/>
                  </a:lnTo>
                  <a:lnTo>
                    <a:pt x="1613183" y="583574"/>
                  </a:lnTo>
                  <a:lnTo>
                    <a:pt x="1644507" y="562467"/>
                  </a:lnTo>
                  <a:lnTo>
                    <a:pt x="1665614" y="531143"/>
                  </a:lnTo>
                  <a:lnTo>
                    <a:pt x="1673352" y="492759"/>
                  </a:lnTo>
                  <a:lnTo>
                    <a:pt x="1673352" y="98551"/>
                  </a:lnTo>
                  <a:lnTo>
                    <a:pt x="1665614" y="60168"/>
                  </a:lnTo>
                  <a:lnTo>
                    <a:pt x="1644507" y="28844"/>
                  </a:lnTo>
                  <a:lnTo>
                    <a:pt x="1613183" y="7737"/>
                  </a:lnTo>
                  <a:lnTo>
                    <a:pt x="157480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92167" y="2004060"/>
              <a:ext cx="1682750" cy="600710"/>
            </a:xfrm>
            <a:custGeom>
              <a:avLst/>
              <a:gdLst/>
              <a:ahLst/>
              <a:cxnLst/>
              <a:rect l="l" t="t" r="r" b="b"/>
              <a:pathLst>
                <a:path w="1682750" h="600710">
                  <a:moveTo>
                    <a:pt x="103124" y="0"/>
                  </a:moveTo>
                  <a:lnTo>
                    <a:pt x="1579626" y="0"/>
                  </a:lnTo>
                  <a:lnTo>
                    <a:pt x="1600200" y="2031"/>
                  </a:lnTo>
                  <a:lnTo>
                    <a:pt x="1637157" y="17779"/>
                  </a:lnTo>
                  <a:lnTo>
                    <a:pt x="1665351" y="45592"/>
                  </a:lnTo>
                  <a:lnTo>
                    <a:pt x="1680718" y="82676"/>
                  </a:lnTo>
                  <a:lnTo>
                    <a:pt x="1682750" y="103124"/>
                  </a:lnTo>
                  <a:lnTo>
                    <a:pt x="1682750" y="497713"/>
                  </a:lnTo>
                  <a:lnTo>
                    <a:pt x="1674876" y="537717"/>
                  </a:lnTo>
                  <a:lnTo>
                    <a:pt x="1652397" y="570229"/>
                  </a:lnTo>
                  <a:lnTo>
                    <a:pt x="1619631" y="592581"/>
                  </a:lnTo>
                  <a:lnTo>
                    <a:pt x="1579626" y="600455"/>
                  </a:lnTo>
                  <a:lnTo>
                    <a:pt x="103124" y="600455"/>
                  </a:lnTo>
                  <a:lnTo>
                    <a:pt x="63119" y="592581"/>
                  </a:lnTo>
                  <a:lnTo>
                    <a:pt x="30353" y="570229"/>
                  </a:lnTo>
                  <a:lnTo>
                    <a:pt x="8255" y="537844"/>
                  </a:lnTo>
                  <a:lnTo>
                    <a:pt x="0" y="497713"/>
                  </a:lnTo>
                  <a:lnTo>
                    <a:pt x="0" y="103124"/>
                  </a:lnTo>
                  <a:lnTo>
                    <a:pt x="8255" y="63118"/>
                  </a:lnTo>
                  <a:lnTo>
                    <a:pt x="30353" y="30352"/>
                  </a:lnTo>
                  <a:lnTo>
                    <a:pt x="63119" y="8254"/>
                  </a:lnTo>
                  <a:lnTo>
                    <a:pt x="103124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26965" y="2077338"/>
            <a:ext cx="16154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1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Verdana"/>
                <a:cs typeface="Verdana"/>
              </a:rPr>
              <a:t>Действия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внутри </a:t>
            </a:r>
            <a:r>
              <a:rPr sz="1400" dirty="0">
                <a:latin typeface="Verdana"/>
                <a:cs typeface="Verdana"/>
              </a:rPr>
              <a:t>модуля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связаны?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01633" y="2887789"/>
            <a:ext cx="1692275" cy="613410"/>
            <a:chOff x="2401633" y="2887789"/>
            <a:chExt cx="1692275" cy="613410"/>
          </a:xfrm>
        </p:grpSpPr>
        <p:sp>
          <p:nvSpPr>
            <p:cNvPr id="23" name="object 23"/>
            <p:cNvSpPr/>
            <p:nvPr/>
          </p:nvSpPr>
          <p:spPr>
            <a:xfrm>
              <a:off x="2410967" y="2897123"/>
              <a:ext cx="1673860" cy="594360"/>
            </a:xfrm>
            <a:custGeom>
              <a:avLst/>
              <a:gdLst/>
              <a:ahLst/>
              <a:cxnLst/>
              <a:rect l="l" t="t" r="r" b="b"/>
              <a:pathLst>
                <a:path w="1673860" h="594360">
                  <a:moveTo>
                    <a:pt x="1574292" y="0"/>
                  </a:moveTo>
                  <a:lnTo>
                    <a:pt x="99059" y="0"/>
                  </a:lnTo>
                  <a:lnTo>
                    <a:pt x="60489" y="7780"/>
                  </a:lnTo>
                  <a:lnTo>
                    <a:pt x="29003" y="29003"/>
                  </a:lnTo>
                  <a:lnTo>
                    <a:pt x="7780" y="60489"/>
                  </a:lnTo>
                  <a:lnTo>
                    <a:pt x="0" y="99060"/>
                  </a:lnTo>
                  <a:lnTo>
                    <a:pt x="0" y="495300"/>
                  </a:lnTo>
                  <a:lnTo>
                    <a:pt x="7780" y="533870"/>
                  </a:lnTo>
                  <a:lnTo>
                    <a:pt x="29003" y="565356"/>
                  </a:lnTo>
                  <a:lnTo>
                    <a:pt x="60489" y="586579"/>
                  </a:lnTo>
                  <a:lnTo>
                    <a:pt x="99059" y="594360"/>
                  </a:lnTo>
                  <a:lnTo>
                    <a:pt x="1574292" y="594360"/>
                  </a:lnTo>
                  <a:lnTo>
                    <a:pt x="1612862" y="586579"/>
                  </a:lnTo>
                  <a:lnTo>
                    <a:pt x="1644348" y="565356"/>
                  </a:lnTo>
                  <a:lnTo>
                    <a:pt x="1665571" y="533870"/>
                  </a:lnTo>
                  <a:lnTo>
                    <a:pt x="1673352" y="495300"/>
                  </a:lnTo>
                  <a:lnTo>
                    <a:pt x="1673352" y="99060"/>
                  </a:lnTo>
                  <a:lnTo>
                    <a:pt x="1665571" y="60489"/>
                  </a:lnTo>
                  <a:lnTo>
                    <a:pt x="1644348" y="29003"/>
                  </a:lnTo>
                  <a:lnTo>
                    <a:pt x="1612862" y="7780"/>
                  </a:lnTo>
                  <a:lnTo>
                    <a:pt x="157429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06395" y="2892551"/>
              <a:ext cx="1682750" cy="603885"/>
            </a:xfrm>
            <a:custGeom>
              <a:avLst/>
              <a:gdLst/>
              <a:ahLst/>
              <a:cxnLst/>
              <a:rect l="l" t="t" r="r" b="b"/>
              <a:pathLst>
                <a:path w="1682750" h="603885">
                  <a:moveTo>
                    <a:pt x="103505" y="0"/>
                  </a:moveTo>
                  <a:lnTo>
                    <a:pt x="1579245" y="0"/>
                  </a:lnTo>
                  <a:lnTo>
                    <a:pt x="1599692" y="2032"/>
                  </a:lnTo>
                  <a:lnTo>
                    <a:pt x="1637030" y="17780"/>
                  </a:lnTo>
                  <a:lnTo>
                    <a:pt x="1664970" y="45720"/>
                  </a:lnTo>
                  <a:lnTo>
                    <a:pt x="1680718" y="83058"/>
                  </a:lnTo>
                  <a:lnTo>
                    <a:pt x="1682750" y="103505"/>
                  </a:lnTo>
                  <a:lnTo>
                    <a:pt x="1682750" y="500125"/>
                  </a:lnTo>
                  <a:lnTo>
                    <a:pt x="1674495" y="540131"/>
                  </a:lnTo>
                  <a:lnTo>
                    <a:pt x="1652524" y="573405"/>
                  </a:lnTo>
                  <a:lnTo>
                    <a:pt x="1619250" y="595376"/>
                  </a:lnTo>
                  <a:lnTo>
                    <a:pt x="1579245" y="603631"/>
                  </a:lnTo>
                  <a:lnTo>
                    <a:pt x="103505" y="603631"/>
                  </a:lnTo>
                  <a:lnTo>
                    <a:pt x="63500" y="595376"/>
                  </a:lnTo>
                  <a:lnTo>
                    <a:pt x="30353" y="573405"/>
                  </a:lnTo>
                  <a:lnTo>
                    <a:pt x="8255" y="540131"/>
                  </a:lnTo>
                  <a:lnTo>
                    <a:pt x="0" y="500125"/>
                  </a:lnTo>
                  <a:lnTo>
                    <a:pt x="0" y="103505"/>
                  </a:lnTo>
                  <a:lnTo>
                    <a:pt x="8255" y="63500"/>
                  </a:lnTo>
                  <a:lnTo>
                    <a:pt x="30353" y="30352"/>
                  </a:lnTo>
                  <a:lnTo>
                    <a:pt x="63500" y="8255"/>
                  </a:lnTo>
                  <a:lnTo>
                    <a:pt x="103505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708910" y="2936874"/>
            <a:ext cx="10769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429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Связаны данными?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376225" y="2887789"/>
            <a:ext cx="1689100" cy="613410"/>
            <a:chOff x="6376225" y="2887789"/>
            <a:chExt cx="1689100" cy="613410"/>
          </a:xfrm>
        </p:grpSpPr>
        <p:sp>
          <p:nvSpPr>
            <p:cNvPr id="27" name="object 27"/>
            <p:cNvSpPr/>
            <p:nvPr/>
          </p:nvSpPr>
          <p:spPr>
            <a:xfrm>
              <a:off x="6385560" y="2897123"/>
              <a:ext cx="1670685" cy="594360"/>
            </a:xfrm>
            <a:custGeom>
              <a:avLst/>
              <a:gdLst/>
              <a:ahLst/>
              <a:cxnLst/>
              <a:rect l="l" t="t" r="r" b="b"/>
              <a:pathLst>
                <a:path w="1670684" h="594360">
                  <a:moveTo>
                    <a:pt x="1571243" y="0"/>
                  </a:moveTo>
                  <a:lnTo>
                    <a:pt x="99060" y="0"/>
                  </a:lnTo>
                  <a:lnTo>
                    <a:pt x="60489" y="7780"/>
                  </a:lnTo>
                  <a:lnTo>
                    <a:pt x="29003" y="29003"/>
                  </a:lnTo>
                  <a:lnTo>
                    <a:pt x="7780" y="60489"/>
                  </a:lnTo>
                  <a:lnTo>
                    <a:pt x="0" y="99060"/>
                  </a:lnTo>
                  <a:lnTo>
                    <a:pt x="0" y="495300"/>
                  </a:lnTo>
                  <a:lnTo>
                    <a:pt x="7780" y="533870"/>
                  </a:lnTo>
                  <a:lnTo>
                    <a:pt x="29003" y="565356"/>
                  </a:lnTo>
                  <a:lnTo>
                    <a:pt x="60489" y="586579"/>
                  </a:lnTo>
                  <a:lnTo>
                    <a:pt x="99060" y="594360"/>
                  </a:lnTo>
                  <a:lnTo>
                    <a:pt x="1571243" y="594360"/>
                  </a:lnTo>
                  <a:lnTo>
                    <a:pt x="1609814" y="586579"/>
                  </a:lnTo>
                  <a:lnTo>
                    <a:pt x="1641300" y="565356"/>
                  </a:lnTo>
                  <a:lnTo>
                    <a:pt x="1662523" y="533870"/>
                  </a:lnTo>
                  <a:lnTo>
                    <a:pt x="1670304" y="495300"/>
                  </a:lnTo>
                  <a:lnTo>
                    <a:pt x="1670304" y="99060"/>
                  </a:lnTo>
                  <a:lnTo>
                    <a:pt x="1662523" y="60489"/>
                  </a:lnTo>
                  <a:lnTo>
                    <a:pt x="1641300" y="29003"/>
                  </a:lnTo>
                  <a:lnTo>
                    <a:pt x="1609814" y="7780"/>
                  </a:lnTo>
                  <a:lnTo>
                    <a:pt x="157124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80988" y="2892551"/>
              <a:ext cx="1679575" cy="603885"/>
            </a:xfrm>
            <a:custGeom>
              <a:avLst/>
              <a:gdLst/>
              <a:ahLst/>
              <a:cxnLst/>
              <a:rect l="l" t="t" r="r" b="b"/>
              <a:pathLst>
                <a:path w="1679575" h="603885">
                  <a:moveTo>
                    <a:pt x="103504" y="0"/>
                  </a:moveTo>
                  <a:lnTo>
                    <a:pt x="1576451" y="0"/>
                  </a:lnTo>
                  <a:lnTo>
                    <a:pt x="1597025" y="2032"/>
                  </a:lnTo>
                  <a:lnTo>
                    <a:pt x="1633982" y="17780"/>
                  </a:lnTo>
                  <a:lnTo>
                    <a:pt x="1661794" y="45720"/>
                  </a:lnTo>
                  <a:lnTo>
                    <a:pt x="1677542" y="83058"/>
                  </a:lnTo>
                  <a:lnTo>
                    <a:pt x="1679575" y="103505"/>
                  </a:lnTo>
                  <a:lnTo>
                    <a:pt x="1679575" y="500125"/>
                  </a:lnTo>
                  <a:lnTo>
                    <a:pt x="1671319" y="540131"/>
                  </a:lnTo>
                  <a:lnTo>
                    <a:pt x="1649348" y="573405"/>
                  </a:lnTo>
                  <a:lnTo>
                    <a:pt x="1616456" y="595376"/>
                  </a:lnTo>
                  <a:lnTo>
                    <a:pt x="1576451" y="603631"/>
                  </a:lnTo>
                  <a:lnTo>
                    <a:pt x="103504" y="603631"/>
                  </a:lnTo>
                  <a:lnTo>
                    <a:pt x="63500" y="595376"/>
                  </a:lnTo>
                  <a:lnTo>
                    <a:pt x="30352" y="573405"/>
                  </a:lnTo>
                  <a:lnTo>
                    <a:pt x="8254" y="540131"/>
                  </a:lnTo>
                  <a:lnTo>
                    <a:pt x="0" y="500125"/>
                  </a:lnTo>
                  <a:lnTo>
                    <a:pt x="0" y="103505"/>
                  </a:lnTo>
                  <a:lnTo>
                    <a:pt x="8254" y="63500"/>
                  </a:lnTo>
                  <a:lnTo>
                    <a:pt x="30352" y="30352"/>
                  </a:lnTo>
                  <a:lnTo>
                    <a:pt x="63500" y="8255"/>
                  </a:lnTo>
                  <a:lnTo>
                    <a:pt x="103504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349365" y="3029838"/>
            <a:ext cx="17443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Verdana"/>
                <a:cs typeface="Verdana"/>
              </a:rPr>
              <a:t>Действия</a:t>
            </a:r>
            <a:r>
              <a:rPr sz="1000" b="1" spc="-55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принадлежат </a:t>
            </a:r>
            <a:r>
              <a:rPr sz="1000" b="1" dirty="0">
                <a:latin typeface="Verdana"/>
                <a:cs typeface="Verdana"/>
              </a:rPr>
              <a:t>одной</a:t>
            </a:r>
            <a:r>
              <a:rPr sz="1000" b="1" spc="-50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категории?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57693" y="3777805"/>
            <a:ext cx="1691005" cy="612140"/>
            <a:chOff x="1357693" y="3777805"/>
            <a:chExt cx="1691005" cy="612140"/>
          </a:xfrm>
        </p:grpSpPr>
        <p:sp>
          <p:nvSpPr>
            <p:cNvPr id="31" name="object 31"/>
            <p:cNvSpPr/>
            <p:nvPr/>
          </p:nvSpPr>
          <p:spPr>
            <a:xfrm>
              <a:off x="1367027" y="3787139"/>
              <a:ext cx="1671955" cy="593090"/>
            </a:xfrm>
            <a:custGeom>
              <a:avLst/>
              <a:gdLst/>
              <a:ahLst/>
              <a:cxnLst/>
              <a:rect l="l" t="t" r="r" b="b"/>
              <a:pathLst>
                <a:path w="1671955" h="593089">
                  <a:moveTo>
                    <a:pt x="1573022" y="0"/>
                  </a:moveTo>
                  <a:lnTo>
                    <a:pt x="98806" y="0"/>
                  </a:lnTo>
                  <a:lnTo>
                    <a:pt x="60328" y="7758"/>
                  </a:lnTo>
                  <a:lnTo>
                    <a:pt x="28924" y="28924"/>
                  </a:lnTo>
                  <a:lnTo>
                    <a:pt x="7758" y="60328"/>
                  </a:lnTo>
                  <a:lnTo>
                    <a:pt x="0" y="98806"/>
                  </a:lnTo>
                  <a:lnTo>
                    <a:pt x="0" y="494030"/>
                  </a:lnTo>
                  <a:lnTo>
                    <a:pt x="7758" y="532507"/>
                  </a:lnTo>
                  <a:lnTo>
                    <a:pt x="28924" y="563911"/>
                  </a:lnTo>
                  <a:lnTo>
                    <a:pt x="60328" y="585077"/>
                  </a:lnTo>
                  <a:lnTo>
                    <a:pt x="98806" y="592836"/>
                  </a:lnTo>
                  <a:lnTo>
                    <a:pt x="1573022" y="592836"/>
                  </a:lnTo>
                  <a:lnTo>
                    <a:pt x="1611499" y="585077"/>
                  </a:lnTo>
                  <a:lnTo>
                    <a:pt x="1642903" y="563911"/>
                  </a:lnTo>
                  <a:lnTo>
                    <a:pt x="1664069" y="532507"/>
                  </a:lnTo>
                  <a:lnTo>
                    <a:pt x="1671827" y="494030"/>
                  </a:lnTo>
                  <a:lnTo>
                    <a:pt x="1671827" y="98806"/>
                  </a:lnTo>
                  <a:lnTo>
                    <a:pt x="1664069" y="60328"/>
                  </a:lnTo>
                  <a:lnTo>
                    <a:pt x="1642903" y="28924"/>
                  </a:lnTo>
                  <a:lnTo>
                    <a:pt x="1611499" y="7758"/>
                  </a:lnTo>
                  <a:lnTo>
                    <a:pt x="157302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62455" y="3782567"/>
              <a:ext cx="1681480" cy="602615"/>
            </a:xfrm>
            <a:custGeom>
              <a:avLst/>
              <a:gdLst/>
              <a:ahLst/>
              <a:cxnLst/>
              <a:rect l="l" t="t" r="r" b="b"/>
              <a:pathLst>
                <a:path w="1681480" h="602614">
                  <a:moveTo>
                    <a:pt x="103124" y="0"/>
                  </a:moveTo>
                  <a:lnTo>
                    <a:pt x="1577975" y="0"/>
                  </a:lnTo>
                  <a:lnTo>
                    <a:pt x="1598549" y="2031"/>
                  </a:lnTo>
                  <a:lnTo>
                    <a:pt x="1635506" y="17779"/>
                  </a:lnTo>
                  <a:lnTo>
                    <a:pt x="1663319" y="45719"/>
                  </a:lnTo>
                  <a:lnTo>
                    <a:pt x="1679067" y="82676"/>
                  </a:lnTo>
                  <a:lnTo>
                    <a:pt x="1681226" y="103123"/>
                  </a:lnTo>
                  <a:lnTo>
                    <a:pt x="1681226" y="498855"/>
                  </a:lnTo>
                  <a:lnTo>
                    <a:pt x="1672844" y="538987"/>
                  </a:lnTo>
                  <a:lnTo>
                    <a:pt x="1650873" y="571753"/>
                  </a:lnTo>
                  <a:lnTo>
                    <a:pt x="1618107" y="594232"/>
                  </a:lnTo>
                  <a:lnTo>
                    <a:pt x="1577975" y="602106"/>
                  </a:lnTo>
                  <a:lnTo>
                    <a:pt x="103124" y="602106"/>
                  </a:lnTo>
                  <a:lnTo>
                    <a:pt x="63118" y="594232"/>
                  </a:lnTo>
                  <a:lnTo>
                    <a:pt x="30225" y="571753"/>
                  </a:lnTo>
                  <a:lnTo>
                    <a:pt x="8255" y="538987"/>
                  </a:lnTo>
                  <a:lnTo>
                    <a:pt x="0" y="498855"/>
                  </a:lnTo>
                  <a:lnTo>
                    <a:pt x="0" y="103123"/>
                  </a:lnTo>
                  <a:lnTo>
                    <a:pt x="8255" y="63118"/>
                  </a:lnTo>
                  <a:lnTo>
                    <a:pt x="30353" y="30352"/>
                  </a:lnTo>
                  <a:lnTo>
                    <a:pt x="63118" y="8254"/>
                  </a:lnTo>
                  <a:lnTo>
                    <a:pt x="103124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342389" y="3857371"/>
            <a:ext cx="17246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240" marR="5080" indent="-5111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Порядок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действий важен?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448621" y="3777805"/>
            <a:ext cx="1691005" cy="612140"/>
            <a:chOff x="3448621" y="3777805"/>
            <a:chExt cx="1691005" cy="612140"/>
          </a:xfrm>
        </p:grpSpPr>
        <p:sp>
          <p:nvSpPr>
            <p:cNvPr id="35" name="object 35"/>
            <p:cNvSpPr/>
            <p:nvPr/>
          </p:nvSpPr>
          <p:spPr>
            <a:xfrm>
              <a:off x="3457956" y="3787139"/>
              <a:ext cx="1671955" cy="593090"/>
            </a:xfrm>
            <a:custGeom>
              <a:avLst/>
              <a:gdLst/>
              <a:ahLst/>
              <a:cxnLst/>
              <a:rect l="l" t="t" r="r" b="b"/>
              <a:pathLst>
                <a:path w="1671954" h="593089">
                  <a:moveTo>
                    <a:pt x="1573022" y="0"/>
                  </a:moveTo>
                  <a:lnTo>
                    <a:pt x="98806" y="0"/>
                  </a:lnTo>
                  <a:lnTo>
                    <a:pt x="60328" y="7758"/>
                  </a:lnTo>
                  <a:lnTo>
                    <a:pt x="28924" y="28924"/>
                  </a:lnTo>
                  <a:lnTo>
                    <a:pt x="7758" y="60328"/>
                  </a:lnTo>
                  <a:lnTo>
                    <a:pt x="0" y="98806"/>
                  </a:lnTo>
                  <a:lnTo>
                    <a:pt x="0" y="494030"/>
                  </a:lnTo>
                  <a:lnTo>
                    <a:pt x="7758" y="532507"/>
                  </a:lnTo>
                  <a:lnTo>
                    <a:pt x="28924" y="563911"/>
                  </a:lnTo>
                  <a:lnTo>
                    <a:pt x="60328" y="585077"/>
                  </a:lnTo>
                  <a:lnTo>
                    <a:pt x="98806" y="592836"/>
                  </a:lnTo>
                  <a:lnTo>
                    <a:pt x="1573022" y="592836"/>
                  </a:lnTo>
                  <a:lnTo>
                    <a:pt x="1611499" y="585077"/>
                  </a:lnTo>
                  <a:lnTo>
                    <a:pt x="1642903" y="563911"/>
                  </a:lnTo>
                  <a:lnTo>
                    <a:pt x="1664069" y="532507"/>
                  </a:lnTo>
                  <a:lnTo>
                    <a:pt x="1671828" y="494030"/>
                  </a:lnTo>
                  <a:lnTo>
                    <a:pt x="1671828" y="98806"/>
                  </a:lnTo>
                  <a:lnTo>
                    <a:pt x="1664069" y="60328"/>
                  </a:lnTo>
                  <a:lnTo>
                    <a:pt x="1642903" y="28924"/>
                  </a:lnTo>
                  <a:lnTo>
                    <a:pt x="1611499" y="7758"/>
                  </a:lnTo>
                  <a:lnTo>
                    <a:pt x="157302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53384" y="3782567"/>
              <a:ext cx="1681480" cy="602615"/>
            </a:xfrm>
            <a:custGeom>
              <a:avLst/>
              <a:gdLst/>
              <a:ahLst/>
              <a:cxnLst/>
              <a:rect l="l" t="t" r="r" b="b"/>
              <a:pathLst>
                <a:path w="1681479" h="602614">
                  <a:moveTo>
                    <a:pt x="103124" y="0"/>
                  </a:moveTo>
                  <a:lnTo>
                    <a:pt x="1577975" y="0"/>
                  </a:lnTo>
                  <a:lnTo>
                    <a:pt x="1598549" y="2031"/>
                  </a:lnTo>
                  <a:lnTo>
                    <a:pt x="1635505" y="17779"/>
                  </a:lnTo>
                  <a:lnTo>
                    <a:pt x="1663318" y="45719"/>
                  </a:lnTo>
                  <a:lnTo>
                    <a:pt x="1679066" y="82676"/>
                  </a:lnTo>
                  <a:lnTo>
                    <a:pt x="1681226" y="103123"/>
                  </a:lnTo>
                  <a:lnTo>
                    <a:pt x="1681226" y="498855"/>
                  </a:lnTo>
                  <a:lnTo>
                    <a:pt x="1672843" y="538987"/>
                  </a:lnTo>
                  <a:lnTo>
                    <a:pt x="1650873" y="571753"/>
                  </a:lnTo>
                  <a:lnTo>
                    <a:pt x="1618106" y="594232"/>
                  </a:lnTo>
                  <a:lnTo>
                    <a:pt x="1577975" y="602106"/>
                  </a:lnTo>
                  <a:lnTo>
                    <a:pt x="103124" y="602106"/>
                  </a:lnTo>
                  <a:lnTo>
                    <a:pt x="63118" y="594232"/>
                  </a:lnTo>
                  <a:lnTo>
                    <a:pt x="30225" y="571753"/>
                  </a:lnTo>
                  <a:lnTo>
                    <a:pt x="8254" y="538987"/>
                  </a:lnTo>
                  <a:lnTo>
                    <a:pt x="0" y="498855"/>
                  </a:lnTo>
                  <a:lnTo>
                    <a:pt x="0" y="103123"/>
                  </a:lnTo>
                  <a:lnTo>
                    <a:pt x="8254" y="63118"/>
                  </a:lnTo>
                  <a:lnTo>
                    <a:pt x="30352" y="30352"/>
                  </a:lnTo>
                  <a:lnTo>
                    <a:pt x="63118" y="8254"/>
                  </a:lnTo>
                  <a:lnTo>
                    <a:pt x="103124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476371" y="3857371"/>
            <a:ext cx="16338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" marR="5080" indent="-20764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Связаны</a:t>
            </a:r>
            <a:r>
              <a:rPr sz="1400" spc="-5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потоком управления?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80809" y="4667821"/>
            <a:ext cx="1692275" cy="608965"/>
            <a:chOff x="380809" y="4667821"/>
            <a:chExt cx="1692275" cy="608965"/>
          </a:xfrm>
        </p:grpSpPr>
        <p:sp>
          <p:nvSpPr>
            <p:cNvPr id="39" name="object 39"/>
            <p:cNvSpPr/>
            <p:nvPr/>
          </p:nvSpPr>
          <p:spPr>
            <a:xfrm>
              <a:off x="390144" y="4677156"/>
              <a:ext cx="1673860" cy="589915"/>
            </a:xfrm>
            <a:custGeom>
              <a:avLst/>
              <a:gdLst/>
              <a:ahLst/>
              <a:cxnLst/>
              <a:rect l="l" t="t" r="r" b="b"/>
              <a:pathLst>
                <a:path w="1673860" h="589914">
                  <a:moveTo>
                    <a:pt x="1575054" y="0"/>
                  </a:moveTo>
                  <a:lnTo>
                    <a:pt x="98298" y="0"/>
                  </a:lnTo>
                  <a:lnTo>
                    <a:pt x="60034" y="7733"/>
                  </a:lnTo>
                  <a:lnTo>
                    <a:pt x="28789" y="28813"/>
                  </a:lnTo>
                  <a:lnTo>
                    <a:pt x="7724" y="60061"/>
                  </a:lnTo>
                  <a:lnTo>
                    <a:pt x="0" y="98298"/>
                  </a:lnTo>
                  <a:lnTo>
                    <a:pt x="0" y="491490"/>
                  </a:lnTo>
                  <a:lnTo>
                    <a:pt x="7724" y="529726"/>
                  </a:lnTo>
                  <a:lnTo>
                    <a:pt x="28789" y="560974"/>
                  </a:lnTo>
                  <a:lnTo>
                    <a:pt x="60034" y="582054"/>
                  </a:lnTo>
                  <a:lnTo>
                    <a:pt x="98298" y="589788"/>
                  </a:lnTo>
                  <a:lnTo>
                    <a:pt x="1575054" y="589788"/>
                  </a:lnTo>
                  <a:lnTo>
                    <a:pt x="1613290" y="582054"/>
                  </a:lnTo>
                  <a:lnTo>
                    <a:pt x="1644538" y="560974"/>
                  </a:lnTo>
                  <a:lnTo>
                    <a:pt x="1665618" y="529726"/>
                  </a:lnTo>
                  <a:lnTo>
                    <a:pt x="1673352" y="491490"/>
                  </a:lnTo>
                  <a:lnTo>
                    <a:pt x="1673352" y="98298"/>
                  </a:lnTo>
                  <a:lnTo>
                    <a:pt x="1665618" y="60061"/>
                  </a:lnTo>
                  <a:lnTo>
                    <a:pt x="1644538" y="28813"/>
                  </a:lnTo>
                  <a:lnTo>
                    <a:pt x="1613290" y="7733"/>
                  </a:lnTo>
                  <a:lnTo>
                    <a:pt x="157505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5572" y="4672584"/>
              <a:ext cx="1682750" cy="599440"/>
            </a:xfrm>
            <a:custGeom>
              <a:avLst/>
              <a:gdLst/>
              <a:ahLst/>
              <a:cxnLst/>
              <a:rect l="l" t="t" r="r" b="b"/>
              <a:pathLst>
                <a:path w="1682750" h="599439">
                  <a:moveTo>
                    <a:pt x="102768" y="0"/>
                  </a:moveTo>
                  <a:lnTo>
                    <a:pt x="1580007" y="0"/>
                  </a:lnTo>
                  <a:lnTo>
                    <a:pt x="1600454" y="2032"/>
                  </a:lnTo>
                  <a:lnTo>
                    <a:pt x="1637538" y="17399"/>
                  </a:lnTo>
                  <a:lnTo>
                    <a:pt x="1665351" y="45212"/>
                  </a:lnTo>
                  <a:lnTo>
                    <a:pt x="1680717" y="82296"/>
                  </a:lnTo>
                  <a:lnTo>
                    <a:pt x="1682750" y="102743"/>
                  </a:lnTo>
                  <a:lnTo>
                    <a:pt x="1682750" y="496570"/>
                  </a:lnTo>
                  <a:lnTo>
                    <a:pt x="1674876" y="536575"/>
                  </a:lnTo>
                  <a:lnTo>
                    <a:pt x="1652524" y="568960"/>
                  </a:lnTo>
                  <a:lnTo>
                    <a:pt x="1620011" y="591439"/>
                  </a:lnTo>
                  <a:lnTo>
                    <a:pt x="1580007" y="599313"/>
                  </a:lnTo>
                  <a:lnTo>
                    <a:pt x="102768" y="599313"/>
                  </a:lnTo>
                  <a:lnTo>
                    <a:pt x="62725" y="591439"/>
                  </a:lnTo>
                  <a:lnTo>
                    <a:pt x="30302" y="568960"/>
                  </a:lnTo>
                  <a:lnTo>
                    <a:pt x="7874" y="536575"/>
                  </a:lnTo>
                  <a:lnTo>
                    <a:pt x="0" y="496570"/>
                  </a:lnTo>
                  <a:lnTo>
                    <a:pt x="0" y="102743"/>
                  </a:lnTo>
                  <a:lnTo>
                    <a:pt x="7874" y="62738"/>
                  </a:lnTo>
                  <a:lnTo>
                    <a:pt x="30302" y="30353"/>
                  </a:lnTo>
                  <a:lnTo>
                    <a:pt x="62725" y="7874"/>
                  </a:lnTo>
                  <a:lnTo>
                    <a:pt x="102768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02742" y="4852542"/>
            <a:ext cx="1651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Verdana"/>
                <a:cs typeface="Verdana"/>
              </a:rPr>
              <a:t>Информационная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331529" y="4667821"/>
            <a:ext cx="1692275" cy="608965"/>
            <a:chOff x="2331529" y="4667821"/>
            <a:chExt cx="1692275" cy="608965"/>
          </a:xfrm>
        </p:grpSpPr>
        <p:sp>
          <p:nvSpPr>
            <p:cNvPr id="43" name="object 43"/>
            <p:cNvSpPr/>
            <p:nvPr/>
          </p:nvSpPr>
          <p:spPr>
            <a:xfrm>
              <a:off x="2340864" y="4677156"/>
              <a:ext cx="1673860" cy="589915"/>
            </a:xfrm>
            <a:custGeom>
              <a:avLst/>
              <a:gdLst/>
              <a:ahLst/>
              <a:cxnLst/>
              <a:rect l="l" t="t" r="r" b="b"/>
              <a:pathLst>
                <a:path w="1673860" h="589914">
                  <a:moveTo>
                    <a:pt x="1575053" y="0"/>
                  </a:moveTo>
                  <a:lnTo>
                    <a:pt x="98298" y="0"/>
                  </a:lnTo>
                  <a:lnTo>
                    <a:pt x="60061" y="7733"/>
                  </a:lnTo>
                  <a:lnTo>
                    <a:pt x="28813" y="28813"/>
                  </a:lnTo>
                  <a:lnTo>
                    <a:pt x="7733" y="60061"/>
                  </a:lnTo>
                  <a:lnTo>
                    <a:pt x="0" y="98298"/>
                  </a:lnTo>
                  <a:lnTo>
                    <a:pt x="0" y="491490"/>
                  </a:lnTo>
                  <a:lnTo>
                    <a:pt x="7733" y="529726"/>
                  </a:lnTo>
                  <a:lnTo>
                    <a:pt x="28813" y="560974"/>
                  </a:lnTo>
                  <a:lnTo>
                    <a:pt x="60061" y="582054"/>
                  </a:lnTo>
                  <a:lnTo>
                    <a:pt x="98298" y="589788"/>
                  </a:lnTo>
                  <a:lnTo>
                    <a:pt x="1575053" y="589788"/>
                  </a:lnTo>
                  <a:lnTo>
                    <a:pt x="1613290" y="582054"/>
                  </a:lnTo>
                  <a:lnTo>
                    <a:pt x="1644538" y="560974"/>
                  </a:lnTo>
                  <a:lnTo>
                    <a:pt x="1665618" y="529726"/>
                  </a:lnTo>
                  <a:lnTo>
                    <a:pt x="1673352" y="491490"/>
                  </a:lnTo>
                  <a:lnTo>
                    <a:pt x="1673352" y="98298"/>
                  </a:lnTo>
                  <a:lnTo>
                    <a:pt x="1665618" y="60061"/>
                  </a:lnTo>
                  <a:lnTo>
                    <a:pt x="1644538" y="28813"/>
                  </a:lnTo>
                  <a:lnTo>
                    <a:pt x="1613290" y="7733"/>
                  </a:lnTo>
                  <a:lnTo>
                    <a:pt x="157505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336292" y="4672584"/>
              <a:ext cx="1682750" cy="599440"/>
            </a:xfrm>
            <a:custGeom>
              <a:avLst/>
              <a:gdLst/>
              <a:ahLst/>
              <a:cxnLst/>
              <a:rect l="l" t="t" r="r" b="b"/>
              <a:pathLst>
                <a:path w="1682750" h="599439">
                  <a:moveTo>
                    <a:pt x="102743" y="0"/>
                  </a:moveTo>
                  <a:lnTo>
                    <a:pt x="1580007" y="0"/>
                  </a:lnTo>
                  <a:lnTo>
                    <a:pt x="1600454" y="2032"/>
                  </a:lnTo>
                  <a:lnTo>
                    <a:pt x="1637537" y="17399"/>
                  </a:lnTo>
                  <a:lnTo>
                    <a:pt x="1665350" y="45212"/>
                  </a:lnTo>
                  <a:lnTo>
                    <a:pt x="1680718" y="82296"/>
                  </a:lnTo>
                  <a:lnTo>
                    <a:pt x="1682749" y="102743"/>
                  </a:lnTo>
                  <a:lnTo>
                    <a:pt x="1682749" y="496570"/>
                  </a:lnTo>
                  <a:lnTo>
                    <a:pt x="1674875" y="536575"/>
                  </a:lnTo>
                  <a:lnTo>
                    <a:pt x="1652523" y="568960"/>
                  </a:lnTo>
                  <a:lnTo>
                    <a:pt x="1620011" y="591439"/>
                  </a:lnTo>
                  <a:lnTo>
                    <a:pt x="1580007" y="599313"/>
                  </a:lnTo>
                  <a:lnTo>
                    <a:pt x="102743" y="599313"/>
                  </a:lnTo>
                  <a:lnTo>
                    <a:pt x="62737" y="591439"/>
                  </a:lnTo>
                  <a:lnTo>
                    <a:pt x="30352" y="568960"/>
                  </a:lnTo>
                  <a:lnTo>
                    <a:pt x="7874" y="536575"/>
                  </a:lnTo>
                  <a:lnTo>
                    <a:pt x="0" y="496570"/>
                  </a:lnTo>
                  <a:lnTo>
                    <a:pt x="0" y="102743"/>
                  </a:lnTo>
                  <a:lnTo>
                    <a:pt x="7874" y="62738"/>
                  </a:lnTo>
                  <a:lnTo>
                    <a:pt x="30352" y="30353"/>
                  </a:lnTo>
                  <a:lnTo>
                    <a:pt x="62737" y="7874"/>
                  </a:lnTo>
                  <a:lnTo>
                    <a:pt x="102743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335783" y="4852542"/>
            <a:ext cx="16865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Verdana"/>
                <a:cs typeface="Verdana"/>
              </a:rPr>
              <a:t>Коммуникативная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539549" y="4667821"/>
            <a:ext cx="1692275" cy="612140"/>
            <a:chOff x="5539549" y="4667821"/>
            <a:chExt cx="1692275" cy="612140"/>
          </a:xfrm>
        </p:grpSpPr>
        <p:sp>
          <p:nvSpPr>
            <p:cNvPr id="47" name="object 47"/>
            <p:cNvSpPr/>
            <p:nvPr/>
          </p:nvSpPr>
          <p:spPr>
            <a:xfrm>
              <a:off x="5548883" y="4677156"/>
              <a:ext cx="1673860" cy="593090"/>
            </a:xfrm>
            <a:custGeom>
              <a:avLst/>
              <a:gdLst/>
              <a:ahLst/>
              <a:cxnLst/>
              <a:rect l="l" t="t" r="r" b="b"/>
              <a:pathLst>
                <a:path w="1673859" h="593089">
                  <a:moveTo>
                    <a:pt x="1574545" y="0"/>
                  </a:moveTo>
                  <a:lnTo>
                    <a:pt x="98805" y="0"/>
                  </a:lnTo>
                  <a:lnTo>
                    <a:pt x="60328" y="7758"/>
                  </a:lnTo>
                  <a:lnTo>
                    <a:pt x="28924" y="28924"/>
                  </a:lnTo>
                  <a:lnTo>
                    <a:pt x="7758" y="60328"/>
                  </a:lnTo>
                  <a:lnTo>
                    <a:pt x="0" y="98806"/>
                  </a:lnTo>
                  <a:lnTo>
                    <a:pt x="0" y="494030"/>
                  </a:lnTo>
                  <a:lnTo>
                    <a:pt x="7758" y="532507"/>
                  </a:lnTo>
                  <a:lnTo>
                    <a:pt x="28924" y="563911"/>
                  </a:lnTo>
                  <a:lnTo>
                    <a:pt x="60328" y="585077"/>
                  </a:lnTo>
                  <a:lnTo>
                    <a:pt x="98805" y="592836"/>
                  </a:lnTo>
                  <a:lnTo>
                    <a:pt x="1574545" y="592836"/>
                  </a:lnTo>
                  <a:lnTo>
                    <a:pt x="1613023" y="585077"/>
                  </a:lnTo>
                  <a:lnTo>
                    <a:pt x="1644427" y="563911"/>
                  </a:lnTo>
                  <a:lnTo>
                    <a:pt x="1665593" y="532507"/>
                  </a:lnTo>
                  <a:lnTo>
                    <a:pt x="1673351" y="494030"/>
                  </a:lnTo>
                  <a:lnTo>
                    <a:pt x="1673351" y="98806"/>
                  </a:lnTo>
                  <a:lnTo>
                    <a:pt x="1665593" y="60328"/>
                  </a:lnTo>
                  <a:lnTo>
                    <a:pt x="1644427" y="28924"/>
                  </a:lnTo>
                  <a:lnTo>
                    <a:pt x="1613023" y="7758"/>
                  </a:lnTo>
                  <a:lnTo>
                    <a:pt x="1574545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544311" y="4672584"/>
              <a:ext cx="1682750" cy="602615"/>
            </a:xfrm>
            <a:custGeom>
              <a:avLst/>
              <a:gdLst/>
              <a:ahLst/>
              <a:cxnLst/>
              <a:rect l="l" t="t" r="r" b="b"/>
              <a:pathLst>
                <a:path w="1682750" h="602614">
                  <a:moveTo>
                    <a:pt x="103124" y="0"/>
                  </a:moveTo>
                  <a:lnTo>
                    <a:pt x="1579626" y="0"/>
                  </a:lnTo>
                  <a:lnTo>
                    <a:pt x="1600199" y="2032"/>
                  </a:lnTo>
                  <a:lnTo>
                    <a:pt x="1637157" y="17780"/>
                  </a:lnTo>
                  <a:lnTo>
                    <a:pt x="1664969" y="45720"/>
                  </a:lnTo>
                  <a:lnTo>
                    <a:pt x="1680717" y="82677"/>
                  </a:lnTo>
                  <a:lnTo>
                    <a:pt x="1682749" y="103124"/>
                  </a:lnTo>
                  <a:lnTo>
                    <a:pt x="1682749" y="498856"/>
                  </a:lnTo>
                  <a:lnTo>
                    <a:pt x="1674494" y="538988"/>
                  </a:lnTo>
                  <a:lnTo>
                    <a:pt x="1652523" y="571754"/>
                  </a:lnTo>
                  <a:lnTo>
                    <a:pt x="1619631" y="594233"/>
                  </a:lnTo>
                  <a:lnTo>
                    <a:pt x="1579626" y="602107"/>
                  </a:lnTo>
                  <a:lnTo>
                    <a:pt x="103124" y="602107"/>
                  </a:lnTo>
                  <a:lnTo>
                    <a:pt x="63118" y="594233"/>
                  </a:lnTo>
                  <a:lnTo>
                    <a:pt x="30225" y="571754"/>
                  </a:lnTo>
                  <a:lnTo>
                    <a:pt x="8254" y="538988"/>
                  </a:lnTo>
                  <a:lnTo>
                    <a:pt x="0" y="498856"/>
                  </a:lnTo>
                  <a:lnTo>
                    <a:pt x="0" y="103124"/>
                  </a:lnTo>
                  <a:lnTo>
                    <a:pt x="8254" y="63119"/>
                  </a:lnTo>
                  <a:lnTo>
                    <a:pt x="30352" y="30353"/>
                  </a:lnTo>
                  <a:lnTo>
                    <a:pt x="63118" y="8255"/>
                  </a:lnTo>
                  <a:lnTo>
                    <a:pt x="103124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524627" y="4747386"/>
            <a:ext cx="17208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Порядок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действий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35421" y="4960746"/>
            <a:ext cx="6991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Verdana"/>
                <a:cs typeface="Verdana"/>
              </a:rPr>
              <a:t>важен?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562665" y="5557837"/>
            <a:ext cx="1692275" cy="610235"/>
            <a:chOff x="4562665" y="5557837"/>
            <a:chExt cx="1692275" cy="610235"/>
          </a:xfrm>
        </p:grpSpPr>
        <p:sp>
          <p:nvSpPr>
            <p:cNvPr id="52" name="object 52"/>
            <p:cNvSpPr/>
            <p:nvPr/>
          </p:nvSpPr>
          <p:spPr>
            <a:xfrm>
              <a:off x="4572000" y="5567172"/>
              <a:ext cx="1673860" cy="591820"/>
            </a:xfrm>
            <a:custGeom>
              <a:avLst/>
              <a:gdLst/>
              <a:ahLst/>
              <a:cxnLst/>
              <a:rect l="l" t="t" r="r" b="b"/>
              <a:pathLst>
                <a:path w="1673860" h="591820">
                  <a:moveTo>
                    <a:pt x="1574800" y="0"/>
                  </a:moveTo>
                  <a:lnTo>
                    <a:pt x="98551" y="0"/>
                  </a:lnTo>
                  <a:lnTo>
                    <a:pt x="60168" y="7744"/>
                  </a:lnTo>
                  <a:lnTo>
                    <a:pt x="28844" y="28863"/>
                  </a:lnTo>
                  <a:lnTo>
                    <a:pt x="7737" y="60189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37" y="531122"/>
                  </a:lnTo>
                  <a:lnTo>
                    <a:pt x="28844" y="562448"/>
                  </a:lnTo>
                  <a:lnTo>
                    <a:pt x="60168" y="583567"/>
                  </a:lnTo>
                  <a:lnTo>
                    <a:pt x="98551" y="591311"/>
                  </a:lnTo>
                  <a:lnTo>
                    <a:pt x="1574800" y="591311"/>
                  </a:lnTo>
                  <a:lnTo>
                    <a:pt x="1613183" y="583567"/>
                  </a:lnTo>
                  <a:lnTo>
                    <a:pt x="1644507" y="562448"/>
                  </a:lnTo>
                  <a:lnTo>
                    <a:pt x="1665614" y="531122"/>
                  </a:lnTo>
                  <a:lnTo>
                    <a:pt x="1673352" y="492759"/>
                  </a:lnTo>
                  <a:lnTo>
                    <a:pt x="1673352" y="98551"/>
                  </a:lnTo>
                  <a:lnTo>
                    <a:pt x="1665614" y="60189"/>
                  </a:lnTo>
                  <a:lnTo>
                    <a:pt x="1644507" y="28863"/>
                  </a:lnTo>
                  <a:lnTo>
                    <a:pt x="1613183" y="7744"/>
                  </a:lnTo>
                  <a:lnTo>
                    <a:pt x="157480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67428" y="5562600"/>
              <a:ext cx="1682750" cy="600710"/>
            </a:xfrm>
            <a:custGeom>
              <a:avLst/>
              <a:gdLst/>
              <a:ahLst/>
              <a:cxnLst/>
              <a:rect l="l" t="t" r="r" b="b"/>
              <a:pathLst>
                <a:path w="1682750" h="600710">
                  <a:moveTo>
                    <a:pt x="103124" y="0"/>
                  </a:moveTo>
                  <a:lnTo>
                    <a:pt x="1579626" y="0"/>
                  </a:lnTo>
                  <a:lnTo>
                    <a:pt x="1600200" y="2031"/>
                  </a:lnTo>
                  <a:lnTo>
                    <a:pt x="1637157" y="17780"/>
                  </a:lnTo>
                  <a:lnTo>
                    <a:pt x="1665351" y="45631"/>
                  </a:lnTo>
                  <a:lnTo>
                    <a:pt x="1680718" y="82664"/>
                  </a:lnTo>
                  <a:lnTo>
                    <a:pt x="1682750" y="103162"/>
                  </a:lnTo>
                  <a:lnTo>
                    <a:pt x="1682750" y="497713"/>
                  </a:lnTo>
                  <a:lnTo>
                    <a:pt x="1674876" y="537756"/>
                  </a:lnTo>
                  <a:lnTo>
                    <a:pt x="1652397" y="570204"/>
                  </a:lnTo>
                  <a:lnTo>
                    <a:pt x="1619631" y="592620"/>
                  </a:lnTo>
                  <a:lnTo>
                    <a:pt x="1579626" y="600481"/>
                  </a:lnTo>
                  <a:lnTo>
                    <a:pt x="103124" y="600481"/>
                  </a:lnTo>
                  <a:lnTo>
                    <a:pt x="63119" y="592620"/>
                  </a:lnTo>
                  <a:lnTo>
                    <a:pt x="30352" y="570179"/>
                  </a:lnTo>
                  <a:lnTo>
                    <a:pt x="8255" y="537794"/>
                  </a:lnTo>
                  <a:lnTo>
                    <a:pt x="0" y="497713"/>
                  </a:lnTo>
                  <a:lnTo>
                    <a:pt x="0" y="103162"/>
                  </a:lnTo>
                  <a:lnTo>
                    <a:pt x="8255" y="63080"/>
                  </a:lnTo>
                  <a:lnTo>
                    <a:pt x="30352" y="30289"/>
                  </a:lnTo>
                  <a:lnTo>
                    <a:pt x="63119" y="8255"/>
                  </a:lnTo>
                  <a:lnTo>
                    <a:pt x="103124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607814" y="5712663"/>
            <a:ext cx="1602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Процедурная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513385" y="5557837"/>
            <a:ext cx="1692275" cy="610235"/>
            <a:chOff x="6513385" y="5557837"/>
            <a:chExt cx="1692275" cy="610235"/>
          </a:xfrm>
        </p:grpSpPr>
        <p:sp>
          <p:nvSpPr>
            <p:cNvPr id="56" name="object 56"/>
            <p:cNvSpPr/>
            <p:nvPr/>
          </p:nvSpPr>
          <p:spPr>
            <a:xfrm>
              <a:off x="6522719" y="5567172"/>
              <a:ext cx="1673860" cy="591820"/>
            </a:xfrm>
            <a:custGeom>
              <a:avLst/>
              <a:gdLst/>
              <a:ahLst/>
              <a:cxnLst/>
              <a:rect l="l" t="t" r="r" b="b"/>
              <a:pathLst>
                <a:path w="1673859" h="591820">
                  <a:moveTo>
                    <a:pt x="1574800" y="0"/>
                  </a:moveTo>
                  <a:lnTo>
                    <a:pt x="98551" y="0"/>
                  </a:lnTo>
                  <a:lnTo>
                    <a:pt x="60168" y="7744"/>
                  </a:lnTo>
                  <a:lnTo>
                    <a:pt x="28844" y="28863"/>
                  </a:lnTo>
                  <a:lnTo>
                    <a:pt x="7737" y="60189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37" y="531122"/>
                  </a:lnTo>
                  <a:lnTo>
                    <a:pt x="28844" y="562448"/>
                  </a:lnTo>
                  <a:lnTo>
                    <a:pt x="60168" y="583567"/>
                  </a:lnTo>
                  <a:lnTo>
                    <a:pt x="98551" y="591311"/>
                  </a:lnTo>
                  <a:lnTo>
                    <a:pt x="1574800" y="591311"/>
                  </a:lnTo>
                  <a:lnTo>
                    <a:pt x="1613183" y="583567"/>
                  </a:lnTo>
                  <a:lnTo>
                    <a:pt x="1644507" y="562448"/>
                  </a:lnTo>
                  <a:lnTo>
                    <a:pt x="1665614" y="531122"/>
                  </a:lnTo>
                  <a:lnTo>
                    <a:pt x="1673352" y="492759"/>
                  </a:lnTo>
                  <a:lnTo>
                    <a:pt x="1673352" y="98551"/>
                  </a:lnTo>
                  <a:lnTo>
                    <a:pt x="1665614" y="60189"/>
                  </a:lnTo>
                  <a:lnTo>
                    <a:pt x="1644507" y="28863"/>
                  </a:lnTo>
                  <a:lnTo>
                    <a:pt x="1613183" y="7744"/>
                  </a:lnTo>
                  <a:lnTo>
                    <a:pt x="157480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518147" y="5562600"/>
              <a:ext cx="1682750" cy="600710"/>
            </a:xfrm>
            <a:custGeom>
              <a:avLst/>
              <a:gdLst/>
              <a:ahLst/>
              <a:cxnLst/>
              <a:rect l="l" t="t" r="r" b="b"/>
              <a:pathLst>
                <a:path w="1682750" h="600710">
                  <a:moveTo>
                    <a:pt x="103124" y="0"/>
                  </a:moveTo>
                  <a:lnTo>
                    <a:pt x="1579626" y="0"/>
                  </a:lnTo>
                  <a:lnTo>
                    <a:pt x="1600200" y="2031"/>
                  </a:lnTo>
                  <a:lnTo>
                    <a:pt x="1637156" y="17780"/>
                  </a:lnTo>
                  <a:lnTo>
                    <a:pt x="1665351" y="45631"/>
                  </a:lnTo>
                  <a:lnTo>
                    <a:pt x="1680718" y="82664"/>
                  </a:lnTo>
                  <a:lnTo>
                    <a:pt x="1682750" y="103162"/>
                  </a:lnTo>
                  <a:lnTo>
                    <a:pt x="1682750" y="497713"/>
                  </a:lnTo>
                  <a:lnTo>
                    <a:pt x="1674876" y="537756"/>
                  </a:lnTo>
                  <a:lnTo>
                    <a:pt x="1652397" y="570204"/>
                  </a:lnTo>
                  <a:lnTo>
                    <a:pt x="1619630" y="592620"/>
                  </a:lnTo>
                  <a:lnTo>
                    <a:pt x="1579626" y="600481"/>
                  </a:lnTo>
                  <a:lnTo>
                    <a:pt x="103124" y="600481"/>
                  </a:lnTo>
                  <a:lnTo>
                    <a:pt x="63119" y="592620"/>
                  </a:lnTo>
                  <a:lnTo>
                    <a:pt x="30352" y="570179"/>
                  </a:lnTo>
                  <a:lnTo>
                    <a:pt x="8254" y="537794"/>
                  </a:lnTo>
                  <a:lnTo>
                    <a:pt x="0" y="497713"/>
                  </a:lnTo>
                  <a:lnTo>
                    <a:pt x="0" y="103162"/>
                  </a:lnTo>
                  <a:lnTo>
                    <a:pt x="8254" y="63080"/>
                  </a:lnTo>
                  <a:lnTo>
                    <a:pt x="30352" y="30289"/>
                  </a:lnTo>
                  <a:lnTo>
                    <a:pt x="63119" y="8255"/>
                  </a:lnTo>
                  <a:lnTo>
                    <a:pt x="103124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699250" y="5712663"/>
            <a:ext cx="1321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Временная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399341" y="3777805"/>
            <a:ext cx="1692275" cy="612140"/>
            <a:chOff x="5399341" y="3777805"/>
            <a:chExt cx="1692275" cy="612140"/>
          </a:xfrm>
        </p:grpSpPr>
        <p:sp>
          <p:nvSpPr>
            <p:cNvPr id="60" name="object 60"/>
            <p:cNvSpPr/>
            <p:nvPr/>
          </p:nvSpPr>
          <p:spPr>
            <a:xfrm>
              <a:off x="5408675" y="3787139"/>
              <a:ext cx="1673860" cy="593090"/>
            </a:xfrm>
            <a:custGeom>
              <a:avLst/>
              <a:gdLst/>
              <a:ahLst/>
              <a:cxnLst/>
              <a:rect l="l" t="t" r="r" b="b"/>
              <a:pathLst>
                <a:path w="1673859" h="593089">
                  <a:moveTo>
                    <a:pt x="1574546" y="0"/>
                  </a:moveTo>
                  <a:lnTo>
                    <a:pt x="98806" y="0"/>
                  </a:lnTo>
                  <a:lnTo>
                    <a:pt x="60328" y="7758"/>
                  </a:lnTo>
                  <a:lnTo>
                    <a:pt x="28924" y="28924"/>
                  </a:lnTo>
                  <a:lnTo>
                    <a:pt x="7758" y="60328"/>
                  </a:lnTo>
                  <a:lnTo>
                    <a:pt x="0" y="98806"/>
                  </a:lnTo>
                  <a:lnTo>
                    <a:pt x="0" y="494030"/>
                  </a:lnTo>
                  <a:lnTo>
                    <a:pt x="7758" y="532507"/>
                  </a:lnTo>
                  <a:lnTo>
                    <a:pt x="28924" y="563911"/>
                  </a:lnTo>
                  <a:lnTo>
                    <a:pt x="60328" y="585077"/>
                  </a:lnTo>
                  <a:lnTo>
                    <a:pt x="98806" y="592836"/>
                  </a:lnTo>
                  <a:lnTo>
                    <a:pt x="1574546" y="592836"/>
                  </a:lnTo>
                  <a:lnTo>
                    <a:pt x="1613023" y="585077"/>
                  </a:lnTo>
                  <a:lnTo>
                    <a:pt x="1644427" y="563911"/>
                  </a:lnTo>
                  <a:lnTo>
                    <a:pt x="1665593" y="532507"/>
                  </a:lnTo>
                  <a:lnTo>
                    <a:pt x="1673352" y="494030"/>
                  </a:lnTo>
                  <a:lnTo>
                    <a:pt x="1673352" y="98806"/>
                  </a:lnTo>
                  <a:lnTo>
                    <a:pt x="1665593" y="60328"/>
                  </a:lnTo>
                  <a:lnTo>
                    <a:pt x="1644427" y="28924"/>
                  </a:lnTo>
                  <a:lnTo>
                    <a:pt x="1613023" y="7758"/>
                  </a:lnTo>
                  <a:lnTo>
                    <a:pt x="1574546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04103" y="3782567"/>
              <a:ext cx="1682750" cy="602615"/>
            </a:xfrm>
            <a:custGeom>
              <a:avLst/>
              <a:gdLst/>
              <a:ahLst/>
              <a:cxnLst/>
              <a:rect l="l" t="t" r="r" b="b"/>
              <a:pathLst>
                <a:path w="1682750" h="602614">
                  <a:moveTo>
                    <a:pt x="103124" y="0"/>
                  </a:moveTo>
                  <a:lnTo>
                    <a:pt x="1579626" y="0"/>
                  </a:lnTo>
                  <a:lnTo>
                    <a:pt x="1600200" y="2031"/>
                  </a:lnTo>
                  <a:lnTo>
                    <a:pt x="1637156" y="17779"/>
                  </a:lnTo>
                  <a:lnTo>
                    <a:pt x="1664970" y="45719"/>
                  </a:lnTo>
                  <a:lnTo>
                    <a:pt x="1680718" y="82676"/>
                  </a:lnTo>
                  <a:lnTo>
                    <a:pt x="1682750" y="103123"/>
                  </a:lnTo>
                  <a:lnTo>
                    <a:pt x="1682750" y="498855"/>
                  </a:lnTo>
                  <a:lnTo>
                    <a:pt x="1674495" y="538987"/>
                  </a:lnTo>
                  <a:lnTo>
                    <a:pt x="1652524" y="571753"/>
                  </a:lnTo>
                  <a:lnTo>
                    <a:pt x="1619630" y="594232"/>
                  </a:lnTo>
                  <a:lnTo>
                    <a:pt x="1579626" y="602106"/>
                  </a:lnTo>
                  <a:lnTo>
                    <a:pt x="103124" y="602106"/>
                  </a:lnTo>
                  <a:lnTo>
                    <a:pt x="63119" y="594232"/>
                  </a:lnTo>
                  <a:lnTo>
                    <a:pt x="30225" y="571753"/>
                  </a:lnTo>
                  <a:lnTo>
                    <a:pt x="8255" y="538987"/>
                  </a:lnTo>
                  <a:lnTo>
                    <a:pt x="0" y="498855"/>
                  </a:lnTo>
                  <a:lnTo>
                    <a:pt x="0" y="103123"/>
                  </a:lnTo>
                  <a:lnTo>
                    <a:pt x="8255" y="63118"/>
                  </a:lnTo>
                  <a:lnTo>
                    <a:pt x="30353" y="30352"/>
                  </a:lnTo>
                  <a:lnTo>
                    <a:pt x="63119" y="8254"/>
                  </a:lnTo>
                  <a:lnTo>
                    <a:pt x="103124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5549646" y="3933570"/>
            <a:ext cx="1393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Логическая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350252" y="3777996"/>
            <a:ext cx="1692275" cy="611505"/>
            <a:chOff x="7350252" y="3777996"/>
            <a:chExt cx="1692275" cy="611505"/>
          </a:xfrm>
        </p:grpSpPr>
        <p:sp>
          <p:nvSpPr>
            <p:cNvPr id="64" name="object 64"/>
            <p:cNvSpPr/>
            <p:nvPr/>
          </p:nvSpPr>
          <p:spPr>
            <a:xfrm>
              <a:off x="7359396" y="3787140"/>
              <a:ext cx="1673860" cy="593090"/>
            </a:xfrm>
            <a:custGeom>
              <a:avLst/>
              <a:gdLst/>
              <a:ahLst/>
              <a:cxnLst/>
              <a:rect l="l" t="t" r="r" b="b"/>
              <a:pathLst>
                <a:path w="1673859" h="593089">
                  <a:moveTo>
                    <a:pt x="1574546" y="0"/>
                  </a:moveTo>
                  <a:lnTo>
                    <a:pt x="98805" y="0"/>
                  </a:lnTo>
                  <a:lnTo>
                    <a:pt x="60328" y="7758"/>
                  </a:lnTo>
                  <a:lnTo>
                    <a:pt x="28924" y="28924"/>
                  </a:lnTo>
                  <a:lnTo>
                    <a:pt x="7758" y="60328"/>
                  </a:lnTo>
                  <a:lnTo>
                    <a:pt x="0" y="98806"/>
                  </a:lnTo>
                  <a:lnTo>
                    <a:pt x="0" y="494030"/>
                  </a:lnTo>
                  <a:lnTo>
                    <a:pt x="7758" y="532507"/>
                  </a:lnTo>
                  <a:lnTo>
                    <a:pt x="28924" y="563911"/>
                  </a:lnTo>
                  <a:lnTo>
                    <a:pt x="60328" y="585077"/>
                  </a:lnTo>
                  <a:lnTo>
                    <a:pt x="98805" y="592836"/>
                  </a:lnTo>
                  <a:lnTo>
                    <a:pt x="1574546" y="592836"/>
                  </a:lnTo>
                  <a:lnTo>
                    <a:pt x="1613023" y="585077"/>
                  </a:lnTo>
                  <a:lnTo>
                    <a:pt x="1644427" y="563911"/>
                  </a:lnTo>
                  <a:lnTo>
                    <a:pt x="1665593" y="532507"/>
                  </a:lnTo>
                  <a:lnTo>
                    <a:pt x="1673352" y="494030"/>
                  </a:lnTo>
                  <a:lnTo>
                    <a:pt x="1673352" y="98806"/>
                  </a:lnTo>
                  <a:lnTo>
                    <a:pt x="1665593" y="60328"/>
                  </a:lnTo>
                  <a:lnTo>
                    <a:pt x="1644427" y="28924"/>
                  </a:lnTo>
                  <a:lnTo>
                    <a:pt x="1613023" y="7758"/>
                  </a:lnTo>
                  <a:lnTo>
                    <a:pt x="1574546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354824" y="3782568"/>
              <a:ext cx="1682750" cy="602615"/>
            </a:xfrm>
            <a:custGeom>
              <a:avLst/>
              <a:gdLst/>
              <a:ahLst/>
              <a:cxnLst/>
              <a:rect l="l" t="t" r="r" b="b"/>
              <a:pathLst>
                <a:path w="1682750" h="602614">
                  <a:moveTo>
                    <a:pt x="103124" y="0"/>
                  </a:moveTo>
                  <a:lnTo>
                    <a:pt x="1579626" y="0"/>
                  </a:lnTo>
                  <a:lnTo>
                    <a:pt x="1600200" y="2031"/>
                  </a:lnTo>
                  <a:lnTo>
                    <a:pt x="1637156" y="17779"/>
                  </a:lnTo>
                  <a:lnTo>
                    <a:pt x="1664970" y="45719"/>
                  </a:lnTo>
                  <a:lnTo>
                    <a:pt x="1680718" y="82676"/>
                  </a:lnTo>
                  <a:lnTo>
                    <a:pt x="1682750" y="103123"/>
                  </a:lnTo>
                  <a:lnTo>
                    <a:pt x="1682750" y="498855"/>
                  </a:lnTo>
                  <a:lnTo>
                    <a:pt x="1674495" y="538987"/>
                  </a:lnTo>
                  <a:lnTo>
                    <a:pt x="1652524" y="571753"/>
                  </a:lnTo>
                  <a:lnTo>
                    <a:pt x="1619630" y="594232"/>
                  </a:lnTo>
                  <a:lnTo>
                    <a:pt x="1579626" y="602106"/>
                  </a:lnTo>
                  <a:lnTo>
                    <a:pt x="103124" y="602106"/>
                  </a:lnTo>
                  <a:lnTo>
                    <a:pt x="63119" y="594232"/>
                  </a:lnTo>
                  <a:lnTo>
                    <a:pt x="30225" y="571753"/>
                  </a:lnTo>
                  <a:lnTo>
                    <a:pt x="8254" y="538987"/>
                  </a:lnTo>
                  <a:lnTo>
                    <a:pt x="0" y="498855"/>
                  </a:lnTo>
                  <a:lnTo>
                    <a:pt x="0" y="103123"/>
                  </a:lnTo>
                  <a:lnTo>
                    <a:pt x="8254" y="63118"/>
                  </a:lnTo>
                  <a:lnTo>
                    <a:pt x="30352" y="30352"/>
                  </a:lnTo>
                  <a:lnTo>
                    <a:pt x="63119" y="8254"/>
                  </a:lnTo>
                  <a:lnTo>
                    <a:pt x="103124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371333" y="3948810"/>
            <a:ext cx="1652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Verdana"/>
                <a:cs typeface="Verdana"/>
              </a:rPr>
              <a:t>По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совпадению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38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3.</a:t>
            </a:r>
            <a:r>
              <a:rPr sz="2400" spc="-20" dirty="0"/>
              <a:t> </a:t>
            </a:r>
            <a:r>
              <a:rPr sz="2400" dirty="0"/>
              <a:t>Сцепление</a:t>
            </a:r>
            <a:r>
              <a:rPr sz="2400" spc="-15" dirty="0"/>
              <a:t> </a:t>
            </a:r>
            <a:r>
              <a:rPr sz="2400" spc="-10" dirty="0"/>
              <a:t>модулей</a:t>
            </a:r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368" y="946150"/>
            <a:ext cx="8341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Сцепление</a:t>
            </a:r>
            <a:r>
              <a:rPr sz="18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модулей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(внешняя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характеристика)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это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мера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взаимозависимости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модулей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данным.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65250" y="1739900"/>
          <a:ext cx="6718300" cy="41224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4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marL="102870">
                        <a:lnSpc>
                          <a:spcPts val="2080"/>
                        </a:lnSpc>
                        <a:spcBef>
                          <a:spcPts val="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№ 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п/п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ts val="2080"/>
                        </a:lnSpc>
                        <a:spcBef>
                          <a:spcPts val="5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Сцепление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ts val="2080"/>
                        </a:lnSpc>
                        <a:spcBef>
                          <a:spcPts val="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Степень</a:t>
                      </a:r>
                      <a:r>
                        <a:rPr sz="1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сцепления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102870" algn="r">
                        <a:lnSpc>
                          <a:spcPts val="208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53340" algn="ctr">
                        <a:lnSpc>
                          <a:spcPts val="208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Независимое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8895" algn="ctr">
                        <a:lnSpc>
                          <a:spcPts val="208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(слабое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сцепление)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R="102870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По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данным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R="102870" algn="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По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образцу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R="102870" algn="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По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общей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области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R="102870" algn="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По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управлению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R="102870" algn="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R="52069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По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внешним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ссылкам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7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R="102870" algn="r">
                        <a:lnSpc>
                          <a:spcPts val="2075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7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ts val="2075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По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кодам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(содержимому)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ts val="2075"/>
                        </a:lnSpc>
                        <a:spcBef>
                          <a:spcPts val="10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9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(сильное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сцепление)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65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3. Сцепление по</a:t>
            </a:r>
            <a:r>
              <a:rPr sz="2400" spc="-15" dirty="0"/>
              <a:t> </a:t>
            </a:r>
            <a:r>
              <a:rPr sz="2400" spc="-10" dirty="0"/>
              <a:t>данным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83793" y="1008126"/>
            <a:ext cx="80029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0814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вызывает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Б.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Все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входные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выходные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	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параметры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вызываемого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простые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элементы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данных.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2286000"/>
            <a:ext cx="1930908" cy="25232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152400"/>
            <a:ext cx="19812" cy="11521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974975" y="2318130"/>
            <a:ext cx="554355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19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вызывающем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модуле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известны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имя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вызываемого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модуля,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а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также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типы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значения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переменных,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передаваемых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как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параметры.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Вызываемый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модуль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вызывающем может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содержать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никакой информации.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этом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случае изменения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структуре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данных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одном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модулей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влияют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другой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модуль.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со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сцеплением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данным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имеют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общей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области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данных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(глобальных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переменных).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3. Сцепление по</a:t>
            </a:r>
            <a:r>
              <a:rPr sz="2400" spc="-15" dirty="0"/>
              <a:t> </a:t>
            </a:r>
            <a:r>
              <a:rPr sz="2400" spc="-10" dirty="0"/>
              <a:t>образцу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7844" y="2565396"/>
            <a:ext cx="2274216" cy="23418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2140" y="951102"/>
            <a:ext cx="8006715" cy="4358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качестве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параметров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используются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структуры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данных.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Так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как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часто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структуре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могут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быть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лишние,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используемые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данные,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такой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тип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связности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менее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предпочтителен.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ahoma"/>
              <a:cs typeface="Tahoma"/>
            </a:endParaRPr>
          </a:p>
          <a:p>
            <a:pPr marL="3335654" marR="492125">
              <a:lnSpc>
                <a:spcPct val="10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Недостаток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такого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сцепления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заключается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том,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что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оба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модуля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должны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содержать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информацию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о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внутренней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структуре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данных.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Если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модифицируется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структура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данных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одном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модулей,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необходимо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модифицировать</a:t>
            </a:r>
            <a:r>
              <a:rPr sz="18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структуру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данных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другом.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Следовательно,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увеличивается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вероятность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появления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ошибок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при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программировании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сопровождении программ.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1614" y="187578"/>
            <a:ext cx="37985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3.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Сцепление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по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общей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области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928877"/>
            <a:ext cx="7449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Модули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разделяют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одну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ту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же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глобальную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структуру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данных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9817" y="2713482"/>
            <a:ext cx="510540" cy="384175"/>
          </a:xfrm>
          <a:prstGeom prst="rect">
            <a:avLst/>
          </a:prstGeom>
          <a:solidFill>
            <a:srgbClr val="C0C0C0"/>
          </a:solidFill>
          <a:ln w="28956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latin typeface="Arial"/>
                <a:cs typeface="Arial"/>
              </a:rPr>
              <a:t>А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326" y="3606546"/>
            <a:ext cx="506095" cy="382905"/>
          </a:xfrm>
          <a:prstGeom prst="rect">
            <a:avLst/>
          </a:prstGeom>
          <a:solidFill>
            <a:srgbClr val="C0C0C0"/>
          </a:solidFill>
          <a:ln w="28956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latin typeface="Arial"/>
                <a:cs typeface="Arial"/>
              </a:rPr>
              <a:t>Б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14245" y="1810257"/>
            <a:ext cx="3466465" cy="3463290"/>
            <a:chOff x="1714245" y="1810257"/>
            <a:chExt cx="3466465" cy="3463290"/>
          </a:xfrm>
        </p:grpSpPr>
        <p:sp>
          <p:nvSpPr>
            <p:cNvPr id="8" name="object 8"/>
            <p:cNvSpPr/>
            <p:nvPr/>
          </p:nvSpPr>
          <p:spPr>
            <a:xfrm>
              <a:off x="1724405" y="1820417"/>
              <a:ext cx="3446145" cy="3442970"/>
            </a:xfrm>
            <a:custGeom>
              <a:avLst/>
              <a:gdLst/>
              <a:ahLst/>
              <a:cxnLst/>
              <a:rect l="l" t="t" r="r" b="b"/>
              <a:pathLst>
                <a:path w="3446145" h="3442970">
                  <a:moveTo>
                    <a:pt x="1791843" y="0"/>
                  </a:moveTo>
                  <a:lnTo>
                    <a:pt x="551307" y="127508"/>
                  </a:lnTo>
                  <a:lnTo>
                    <a:pt x="0" y="892556"/>
                  </a:lnTo>
                  <a:lnTo>
                    <a:pt x="137794" y="1912620"/>
                  </a:lnTo>
                  <a:lnTo>
                    <a:pt x="827024" y="2550160"/>
                  </a:lnTo>
                  <a:lnTo>
                    <a:pt x="689101" y="3442716"/>
                  </a:lnTo>
                  <a:lnTo>
                    <a:pt x="2480945" y="2805176"/>
                  </a:lnTo>
                  <a:lnTo>
                    <a:pt x="3445764" y="2295144"/>
                  </a:lnTo>
                  <a:lnTo>
                    <a:pt x="2618740" y="765048"/>
                  </a:lnTo>
                  <a:lnTo>
                    <a:pt x="179184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24405" y="1820417"/>
              <a:ext cx="3446145" cy="3442970"/>
            </a:xfrm>
            <a:custGeom>
              <a:avLst/>
              <a:gdLst/>
              <a:ahLst/>
              <a:cxnLst/>
              <a:rect l="l" t="t" r="r" b="b"/>
              <a:pathLst>
                <a:path w="3446145" h="3442970">
                  <a:moveTo>
                    <a:pt x="0" y="892556"/>
                  </a:moveTo>
                  <a:lnTo>
                    <a:pt x="551307" y="127508"/>
                  </a:lnTo>
                  <a:lnTo>
                    <a:pt x="1791843" y="0"/>
                  </a:lnTo>
                  <a:lnTo>
                    <a:pt x="2618740" y="765048"/>
                  </a:lnTo>
                  <a:lnTo>
                    <a:pt x="3445764" y="2295144"/>
                  </a:lnTo>
                  <a:lnTo>
                    <a:pt x="2480945" y="2805176"/>
                  </a:lnTo>
                  <a:lnTo>
                    <a:pt x="689101" y="3442716"/>
                  </a:lnTo>
                  <a:lnTo>
                    <a:pt x="827024" y="2550160"/>
                  </a:lnTo>
                  <a:lnTo>
                    <a:pt x="137794" y="1912620"/>
                  </a:lnTo>
                  <a:lnTo>
                    <a:pt x="0" y="89255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71420" y="2228214"/>
            <a:ext cx="105473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Общая </a:t>
            </a:r>
            <a:r>
              <a:rPr sz="2000" b="1" spc="-20" dirty="0">
                <a:latin typeface="Arial"/>
                <a:cs typeface="Arial"/>
              </a:rPr>
              <a:t>область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17470" y="3224022"/>
            <a:ext cx="1531620" cy="638810"/>
          </a:xfrm>
          <a:custGeom>
            <a:avLst/>
            <a:gdLst/>
            <a:ahLst/>
            <a:cxnLst/>
            <a:rect l="l" t="t" r="r" b="b"/>
            <a:pathLst>
              <a:path w="1531620" h="638810">
                <a:moveTo>
                  <a:pt x="1531620" y="0"/>
                </a:moveTo>
                <a:lnTo>
                  <a:pt x="0" y="0"/>
                </a:lnTo>
                <a:lnTo>
                  <a:pt x="0" y="638555"/>
                </a:lnTo>
                <a:lnTo>
                  <a:pt x="1531620" y="638555"/>
                </a:lnTo>
                <a:lnTo>
                  <a:pt x="153162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17470" y="3224022"/>
            <a:ext cx="1531620" cy="63881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278765" marR="116839" indent="-157480">
              <a:lnSpc>
                <a:spcPct val="100000"/>
              </a:lnSpc>
              <a:spcBef>
                <a:spcPts val="225"/>
              </a:spcBef>
            </a:pPr>
            <a:r>
              <a:rPr sz="2000" b="1" spc="-20" dirty="0">
                <a:latin typeface="Arial"/>
                <a:cs typeface="Arial"/>
              </a:rPr>
              <a:t>Структура </a:t>
            </a:r>
            <a:r>
              <a:rPr sz="2000" b="1" spc="-10" dirty="0">
                <a:latin typeface="Arial"/>
                <a:cs typeface="Arial"/>
              </a:rPr>
              <a:t>данных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2964" y="2958464"/>
            <a:ext cx="1404620" cy="912494"/>
          </a:xfrm>
          <a:custGeom>
            <a:avLst/>
            <a:gdLst/>
            <a:ahLst/>
            <a:cxnLst/>
            <a:rect l="l" t="t" r="r" b="b"/>
            <a:pathLst>
              <a:path w="1404620" h="912495">
                <a:moveTo>
                  <a:pt x="80784" y="905256"/>
                </a:moveTo>
                <a:lnTo>
                  <a:pt x="78879" y="885571"/>
                </a:lnTo>
                <a:lnTo>
                  <a:pt x="0" y="892683"/>
                </a:lnTo>
                <a:lnTo>
                  <a:pt x="1803" y="912495"/>
                </a:lnTo>
                <a:lnTo>
                  <a:pt x="80784" y="905256"/>
                </a:lnTo>
                <a:close/>
              </a:path>
              <a:path w="1404620" h="912495">
                <a:moveTo>
                  <a:pt x="206133" y="22733"/>
                </a:moveTo>
                <a:lnTo>
                  <a:pt x="130187" y="0"/>
                </a:lnTo>
                <a:lnTo>
                  <a:pt x="124599" y="19050"/>
                </a:lnTo>
                <a:lnTo>
                  <a:pt x="200418" y="41783"/>
                </a:lnTo>
                <a:lnTo>
                  <a:pt x="206133" y="22733"/>
                </a:lnTo>
                <a:close/>
              </a:path>
              <a:path w="1404620" h="912495">
                <a:moveTo>
                  <a:pt x="218833" y="892683"/>
                </a:moveTo>
                <a:lnTo>
                  <a:pt x="217055" y="872871"/>
                </a:lnTo>
                <a:lnTo>
                  <a:pt x="138061" y="880110"/>
                </a:lnTo>
                <a:lnTo>
                  <a:pt x="139966" y="899795"/>
                </a:lnTo>
                <a:lnTo>
                  <a:pt x="218833" y="892683"/>
                </a:lnTo>
                <a:close/>
              </a:path>
              <a:path w="1404620" h="912495">
                <a:moveTo>
                  <a:pt x="338975" y="62611"/>
                </a:moveTo>
                <a:lnTo>
                  <a:pt x="263029" y="39878"/>
                </a:lnTo>
                <a:lnTo>
                  <a:pt x="257441" y="58801"/>
                </a:lnTo>
                <a:lnTo>
                  <a:pt x="333260" y="81534"/>
                </a:lnTo>
                <a:lnTo>
                  <a:pt x="338975" y="62611"/>
                </a:lnTo>
                <a:close/>
              </a:path>
              <a:path w="1404620" h="912495">
                <a:moveTo>
                  <a:pt x="356882" y="880110"/>
                </a:moveTo>
                <a:lnTo>
                  <a:pt x="355104" y="860298"/>
                </a:lnTo>
                <a:lnTo>
                  <a:pt x="276237" y="867537"/>
                </a:lnTo>
                <a:lnTo>
                  <a:pt x="278015" y="887222"/>
                </a:lnTo>
                <a:lnTo>
                  <a:pt x="356882" y="880110"/>
                </a:lnTo>
                <a:close/>
              </a:path>
              <a:path w="1404620" h="912495">
                <a:moveTo>
                  <a:pt x="471817" y="102362"/>
                </a:moveTo>
                <a:lnTo>
                  <a:pt x="395998" y="79629"/>
                </a:lnTo>
                <a:lnTo>
                  <a:pt x="390283" y="98552"/>
                </a:lnTo>
                <a:lnTo>
                  <a:pt x="466229" y="121285"/>
                </a:lnTo>
                <a:lnTo>
                  <a:pt x="471817" y="102362"/>
                </a:lnTo>
                <a:close/>
              </a:path>
              <a:path w="1404620" h="912495">
                <a:moveTo>
                  <a:pt x="495058" y="867410"/>
                </a:moveTo>
                <a:lnTo>
                  <a:pt x="493280" y="847725"/>
                </a:lnTo>
                <a:lnTo>
                  <a:pt x="414286" y="854964"/>
                </a:lnTo>
                <a:lnTo>
                  <a:pt x="416191" y="874649"/>
                </a:lnTo>
                <a:lnTo>
                  <a:pt x="495058" y="867410"/>
                </a:lnTo>
                <a:close/>
              </a:path>
              <a:path w="1404620" h="912495">
                <a:moveTo>
                  <a:pt x="604659" y="142113"/>
                </a:moveTo>
                <a:lnTo>
                  <a:pt x="528840" y="119380"/>
                </a:lnTo>
                <a:lnTo>
                  <a:pt x="523125" y="138430"/>
                </a:lnTo>
                <a:lnTo>
                  <a:pt x="599071" y="161163"/>
                </a:lnTo>
                <a:lnTo>
                  <a:pt x="604659" y="142113"/>
                </a:lnTo>
                <a:close/>
              </a:path>
              <a:path w="1404620" h="912495">
                <a:moveTo>
                  <a:pt x="633107" y="854837"/>
                </a:moveTo>
                <a:lnTo>
                  <a:pt x="631329" y="835152"/>
                </a:lnTo>
                <a:lnTo>
                  <a:pt x="552462" y="842391"/>
                </a:lnTo>
                <a:lnTo>
                  <a:pt x="554240" y="862076"/>
                </a:lnTo>
                <a:lnTo>
                  <a:pt x="633107" y="854837"/>
                </a:lnTo>
                <a:close/>
              </a:path>
              <a:path w="1404620" h="912495">
                <a:moveTo>
                  <a:pt x="737501" y="181991"/>
                </a:moveTo>
                <a:lnTo>
                  <a:pt x="661682" y="159258"/>
                </a:lnTo>
                <a:lnTo>
                  <a:pt x="655967" y="178181"/>
                </a:lnTo>
                <a:lnTo>
                  <a:pt x="731913" y="200914"/>
                </a:lnTo>
                <a:lnTo>
                  <a:pt x="737501" y="181991"/>
                </a:lnTo>
                <a:close/>
              </a:path>
              <a:path w="1404620" h="912495">
                <a:moveTo>
                  <a:pt x="771283" y="842264"/>
                </a:moveTo>
                <a:lnTo>
                  <a:pt x="769505" y="822579"/>
                </a:lnTo>
                <a:lnTo>
                  <a:pt x="690511" y="829691"/>
                </a:lnTo>
                <a:lnTo>
                  <a:pt x="692416" y="849503"/>
                </a:lnTo>
                <a:lnTo>
                  <a:pt x="771283" y="842264"/>
                </a:lnTo>
                <a:close/>
              </a:path>
              <a:path w="1404620" h="912495">
                <a:moveTo>
                  <a:pt x="870470" y="221742"/>
                </a:moveTo>
                <a:lnTo>
                  <a:pt x="794524" y="199009"/>
                </a:lnTo>
                <a:lnTo>
                  <a:pt x="788809" y="217932"/>
                </a:lnTo>
                <a:lnTo>
                  <a:pt x="864755" y="240665"/>
                </a:lnTo>
                <a:lnTo>
                  <a:pt x="870470" y="221742"/>
                </a:lnTo>
                <a:close/>
              </a:path>
              <a:path w="1404620" h="912495">
                <a:moveTo>
                  <a:pt x="909332" y="829691"/>
                </a:moveTo>
                <a:lnTo>
                  <a:pt x="907554" y="810006"/>
                </a:lnTo>
                <a:lnTo>
                  <a:pt x="828687" y="817118"/>
                </a:lnTo>
                <a:lnTo>
                  <a:pt x="830465" y="836930"/>
                </a:lnTo>
                <a:lnTo>
                  <a:pt x="909332" y="829691"/>
                </a:lnTo>
                <a:close/>
              </a:path>
              <a:path w="1404620" h="912495">
                <a:moveTo>
                  <a:pt x="1003312" y="261493"/>
                </a:moveTo>
                <a:lnTo>
                  <a:pt x="927366" y="238760"/>
                </a:lnTo>
                <a:lnTo>
                  <a:pt x="921651" y="257810"/>
                </a:lnTo>
                <a:lnTo>
                  <a:pt x="997597" y="280543"/>
                </a:lnTo>
                <a:lnTo>
                  <a:pt x="1003312" y="261493"/>
                </a:lnTo>
                <a:close/>
              </a:path>
              <a:path w="1404620" h="912495">
                <a:moveTo>
                  <a:pt x="1047508" y="817118"/>
                </a:moveTo>
                <a:lnTo>
                  <a:pt x="1045730" y="797306"/>
                </a:lnTo>
                <a:lnTo>
                  <a:pt x="966736" y="804545"/>
                </a:lnTo>
                <a:lnTo>
                  <a:pt x="968514" y="824230"/>
                </a:lnTo>
                <a:lnTo>
                  <a:pt x="1047508" y="817118"/>
                </a:lnTo>
                <a:close/>
              </a:path>
              <a:path w="1404620" h="912495">
                <a:moveTo>
                  <a:pt x="1136154" y="301371"/>
                </a:moveTo>
                <a:lnTo>
                  <a:pt x="1060208" y="278638"/>
                </a:lnTo>
                <a:lnTo>
                  <a:pt x="1054493" y="297561"/>
                </a:lnTo>
                <a:lnTo>
                  <a:pt x="1130439" y="320294"/>
                </a:lnTo>
                <a:lnTo>
                  <a:pt x="1136154" y="301371"/>
                </a:lnTo>
                <a:close/>
              </a:path>
              <a:path w="1404620" h="912495">
                <a:moveTo>
                  <a:pt x="1185557" y="804545"/>
                </a:moveTo>
                <a:lnTo>
                  <a:pt x="1183779" y="784733"/>
                </a:lnTo>
                <a:lnTo>
                  <a:pt x="1104912" y="791972"/>
                </a:lnTo>
                <a:lnTo>
                  <a:pt x="1106690" y="811657"/>
                </a:lnTo>
                <a:lnTo>
                  <a:pt x="1185557" y="804545"/>
                </a:lnTo>
                <a:close/>
              </a:path>
              <a:path w="1404620" h="912495">
                <a:moveTo>
                  <a:pt x="1268996" y="341122"/>
                </a:moveTo>
                <a:lnTo>
                  <a:pt x="1193050" y="318389"/>
                </a:lnTo>
                <a:lnTo>
                  <a:pt x="1187335" y="337312"/>
                </a:lnTo>
                <a:lnTo>
                  <a:pt x="1263281" y="360045"/>
                </a:lnTo>
                <a:lnTo>
                  <a:pt x="1268996" y="341122"/>
                </a:lnTo>
                <a:close/>
              </a:path>
              <a:path w="1404620" h="912495">
                <a:moveTo>
                  <a:pt x="1323733" y="791845"/>
                </a:moveTo>
                <a:lnTo>
                  <a:pt x="1321955" y="772160"/>
                </a:lnTo>
                <a:lnTo>
                  <a:pt x="1242961" y="779399"/>
                </a:lnTo>
                <a:lnTo>
                  <a:pt x="1244739" y="799084"/>
                </a:lnTo>
                <a:lnTo>
                  <a:pt x="1323733" y="791845"/>
                </a:lnTo>
                <a:close/>
              </a:path>
              <a:path w="1404620" h="912495">
                <a:moveTo>
                  <a:pt x="1404505" y="774573"/>
                </a:moveTo>
                <a:lnTo>
                  <a:pt x="1325130" y="743585"/>
                </a:lnTo>
                <a:lnTo>
                  <a:pt x="1332115" y="819404"/>
                </a:lnTo>
                <a:lnTo>
                  <a:pt x="1404505" y="774573"/>
                </a:lnTo>
                <a:close/>
              </a:path>
              <a:path w="1404620" h="912495">
                <a:moveTo>
                  <a:pt x="1404505" y="392049"/>
                </a:moveTo>
                <a:lnTo>
                  <a:pt x="1395183" y="383286"/>
                </a:lnTo>
                <a:lnTo>
                  <a:pt x="1342402" y="333629"/>
                </a:lnTo>
                <a:lnTo>
                  <a:pt x="1334300" y="360692"/>
                </a:lnTo>
                <a:lnTo>
                  <a:pt x="1325892" y="358140"/>
                </a:lnTo>
                <a:lnTo>
                  <a:pt x="1320177" y="377190"/>
                </a:lnTo>
                <a:lnTo>
                  <a:pt x="1328623" y="379679"/>
                </a:lnTo>
                <a:lnTo>
                  <a:pt x="1320558" y="406654"/>
                </a:lnTo>
                <a:lnTo>
                  <a:pt x="1404505" y="392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9358" y="3096005"/>
            <a:ext cx="127000" cy="510540"/>
          </a:xfrm>
          <a:custGeom>
            <a:avLst/>
            <a:gdLst/>
            <a:ahLst/>
            <a:cxnLst/>
            <a:rect l="l" t="t" r="r" b="b"/>
            <a:pathLst>
              <a:path w="127000" h="510539">
                <a:moveTo>
                  <a:pt x="126491" y="0"/>
                </a:moveTo>
                <a:lnTo>
                  <a:pt x="0" y="51054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9817" y="4371594"/>
            <a:ext cx="506095" cy="384175"/>
          </a:xfrm>
          <a:prstGeom prst="rect">
            <a:avLst/>
          </a:prstGeom>
          <a:solidFill>
            <a:srgbClr val="C0C0C0"/>
          </a:solidFill>
          <a:ln w="28956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305"/>
              </a:spcBef>
            </a:pPr>
            <a:r>
              <a:rPr sz="2000" b="1" dirty="0">
                <a:latin typeface="Arial"/>
                <a:cs typeface="Arial"/>
              </a:rPr>
              <a:t>В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40358" y="3852036"/>
            <a:ext cx="1664335" cy="777240"/>
          </a:xfrm>
          <a:custGeom>
            <a:avLst/>
            <a:gdLst/>
            <a:ahLst/>
            <a:cxnLst/>
            <a:rect l="l" t="t" r="r" b="b"/>
            <a:pathLst>
              <a:path w="1664335" h="777239">
                <a:moveTo>
                  <a:pt x="1655444" y="0"/>
                </a:moveTo>
                <a:lnTo>
                  <a:pt x="1583562" y="33146"/>
                </a:lnTo>
                <a:lnTo>
                  <a:pt x="1591817" y="51181"/>
                </a:lnTo>
                <a:lnTo>
                  <a:pt x="1663827" y="18033"/>
                </a:lnTo>
                <a:lnTo>
                  <a:pt x="1655444" y="0"/>
                </a:lnTo>
                <a:close/>
              </a:path>
              <a:path w="1664335" h="777239">
                <a:moveTo>
                  <a:pt x="1529587" y="58038"/>
                </a:moveTo>
                <a:lnTo>
                  <a:pt x="1457579" y="91312"/>
                </a:lnTo>
                <a:lnTo>
                  <a:pt x="1465834" y="109219"/>
                </a:lnTo>
                <a:lnTo>
                  <a:pt x="1537842" y="76073"/>
                </a:lnTo>
                <a:lnTo>
                  <a:pt x="1529587" y="58038"/>
                </a:lnTo>
                <a:close/>
              </a:path>
              <a:path w="1664335" h="777239">
                <a:moveTo>
                  <a:pt x="1403604" y="116077"/>
                </a:moveTo>
                <a:lnTo>
                  <a:pt x="1331594" y="149351"/>
                </a:lnTo>
                <a:lnTo>
                  <a:pt x="1339977" y="167258"/>
                </a:lnTo>
                <a:lnTo>
                  <a:pt x="1411859" y="134112"/>
                </a:lnTo>
                <a:lnTo>
                  <a:pt x="1403604" y="116077"/>
                </a:lnTo>
                <a:close/>
              </a:path>
              <a:path w="1664335" h="777239">
                <a:moveTo>
                  <a:pt x="1277619" y="174244"/>
                </a:moveTo>
                <a:lnTo>
                  <a:pt x="1205737" y="207390"/>
                </a:lnTo>
                <a:lnTo>
                  <a:pt x="1213992" y="225298"/>
                </a:lnTo>
                <a:lnTo>
                  <a:pt x="1286002" y="192150"/>
                </a:lnTo>
                <a:lnTo>
                  <a:pt x="1277619" y="174244"/>
                </a:lnTo>
                <a:close/>
              </a:path>
              <a:path w="1664335" h="777239">
                <a:moveTo>
                  <a:pt x="1151762" y="232282"/>
                </a:moveTo>
                <a:lnTo>
                  <a:pt x="1079754" y="265430"/>
                </a:lnTo>
                <a:lnTo>
                  <a:pt x="1088009" y="283463"/>
                </a:lnTo>
                <a:lnTo>
                  <a:pt x="1160017" y="250189"/>
                </a:lnTo>
                <a:lnTo>
                  <a:pt x="1151762" y="232282"/>
                </a:lnTo>
                <a:close/>
              </a:path>
              <a:path w="1664335" h="777239">
                <a:moveTo>
                  <a:pt x="1025779" y="290321"/>
                </a:moveTo>
                <a:lnTo>
                  <a:pt x="953769" y="323469"/>
                </a:lnTo>
                <a:lnTo>
                  <a:pt x="962024" y="341502"/>
                </a:lnTo>
                <a:lnTo>
                  <a:pt x="1034034" y="308356"/>
                </a:lnTo>
                <a:lnTo>
                  <a:pt x="1025779" y="290321"/>
                </a:lnTo>
                <a:close/>
              </a:path>
              <a:path w="1664335" h="777239">
                <a:moveTo>
                  <a:pt x="899794" y="348361"/>
                </a:moveTo>
                <a:lnTo>
                  <a:pt x="827785" y="381507"/>
                </a:lnTo>
                <a:lnTo>
                  <a:pt x="836167" y="399542"/>
                </a:lnTo>
                <a:lnTo>
                  <a:pt x="908049" y="366394"/>
                </a:lnTo>
                <a:lnTo>
                  <a:pt x="899794" y="348361"/>
                </a:lnTo>
                <a:close/>
              </a:path>
              <a:path w="1664335" h="777239">
                <a:moveTo>
                  <a:pt x="773810" y="406400"/>
                </a:moveTo>
                <a:lnTo>
                  <a:pt x="701929" y="439546"/>
                </a:lnTo>
                <a:lnTo>
                  <a:pt x="710184" y="457581"/>
                </a:lnTo>
                <a:lnTo>
                  <a:pt x="782192" y="424433"/>
                </a:lnTo>
                <a:lnTo>
                  <a:pt x="773810" y="406400"/>
                </a:lnTo>
                <a:close/>
              </a:path>
              <a:path w="1664335" h="777239">
                <a:moveTo>
                  <a:pt x="647954" y="464438"/>
                </a:moveTo>
                <a:lnTo>
                  <a:pt x="575944" y="497713"/>
                </a:lnTo>
                <a:lnTo>
                  <a:pt x="584199" y="515619"/>
                </a:lnTo>
                <a:lnTo>
                  <a:pt x="656209" y="482473"/>
                </a:lnTo>
                <a:lnTo>
                  <a:pt x="647954" y="464438"/>
                </a:lnTo>
                <a:close/>
              </a:path>
              <a:path w="1664335" h="777239">
                <a:moveTo>
                  <a:pt x="521969" y="522477"/>
                </a:moveTo>
                <a:lnTo>
                  <a:pt x="449960" y="555751"/>
                </a:lnTo>
                <a:lnTo>
                  <a:pt x="458342" y="573658"/>
                </a:lnTo>
                <a:lnTo>
                  <a:pt x="530224" y="540512"/>
                </a:lnTo>
                <a:lnTo>
                  <a:pt x="521969" y="522477"/>
                </a:lnTo>
                <a:close/>
              </a:path>
              <a:path w="1664335" h="777239">
                <a:moveTo>
                  <a:pt x="395985" y="580644"/>
                </a:moveTo>
                <a:lnTo>
                  <a:pt x="324103" y="613790"/>
                </a:lnTo>
                <a:lnTo>
                  <a:pt x="332359" y="631825"/>
                </a:lnTo>
                <a:lnTo>
                  <a:pt x="404367" y="598551"/>
                </a:lnTo>
                <a:lnTo>
                  <a:pt x="395985" y="580644"/>
                </a:lnTo>
                <a:close/>
              </a:path>
              <a:path w="1664335" h="777239">
                <a:moveTo>
                  <a:pt x="270128" y="638682"/>
                </a:moveTo>
                <a:lnTo>
                  <a:pt x="198119" y="671830"/>
                </a:lnTo>
                <a:lnTo>
                  <a:pt x="206375" y="689863"/>
                </a:lnTo>
                <a:lnTo>
                  <a:pt x="278383" y="656589"/>
                </a:lnTo>
                <a:lnTo>
                  <a:pt x="270128" y="638682"/>
                </a:lnTo>
                <a:close/>
              </a:path>
              <a:path w="1664335" h="777239">
                <a:moveTo>
                  <a:pt x="53212" y="707517"/>
                </a:moveTo>
                <a:lnTo>
                  <a:pt x="0" y="774064"/>
                </a:lnTo>
                <a:lnTo>
                  <a:pt x="85089" y="776732"/>
                </a:lnTo>
                <a:lnTo>
                  <a:pt x="53212" y="707517"/>
                </a:lnTo>
                <a:close/>
              </a:path>
              <a:path w="1664335" h="777239">
                <a:moveTo>
                  <a:pt x="144144" y="696721"/>
                </a:moveTo>
                <a:lnTo>
                  <a:pt x="72135" y="729869"/>
                </a:lnTo>
                <a:lnTo>
                  <a:pt x="80517" y="747902"/>
                </a:lnTo>
                <a:lnTo>
                  <a:pt x="152400" y="714756"/>
                </a:lnTo>
                <a:lnTo>
                  <a:pt x="144144" y="696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18530" y="1774647"/>
            <a:ext cx="3088640" cy="307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этом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случае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возможностей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для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появления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ошибок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при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модификации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структуры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данных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одном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из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модулей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намного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больше,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поскольку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труднее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определить</a:t>
            </a:r>
            <a:r>
              <a:rPr sz="20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модули,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нуждающиеся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корректировке.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3. Сцепление по</a:t>
            </a:r>
            <a:r>
              <a:rPr sz="2400" spc="-15" dirty="0"/>
              <a:t> </a:t>
            </a:r>
            <a:r>
              <a:rPr sz="2400" spc="-10" dirty="0"/>
              <a:t>управлению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19733" y="3003042"/>
            <a:ext cx="608330" cy="425450"/>
          </a:xfrm>
          <a:prstGeom prst="rect">
            <a:avLst/>
          </a:prstGeom>
          <a:solidFill>
            <a:srgbClr val="C0C0C0"/>
          </a:solidFill>
          <a:ln w="28956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10"/>
              </a:spcBef>
            </a:pPr>
            <a:r>
              <a:rPr sz="1800" b="1" dirty="0">
                <a:latin typeface="Arial"/>
                <a:cs typeface="Arial"/>
              </a:rPr>
              <a:t>А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5410" y="3853434"/>
            <a:ext cx="608330" cy="424180"/>
          </a:xfrm>
          <a:prstGeom prst="rect">
            <a:avLst/>
          </a:prstGeom>
          <a:solidFill>
            <a:srgbClr val="C0C0C0"/>
          </a:solidFill>
          <a:ln w="28955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800" b="1" dirty="0">
                <a:latin typeface="Arial"/>
                <a:cs typeface="Arial"/>
              </a:rPr>
              <a:t>Б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45552" y="3418332"/>
            <a:ext cx="643255" cy="445134"/>
            <a:chOff x="1045552" y="3418332"/>
            <a:chExt cx="643255" cy="445134"/>
          </a:xfrm>
        </p:grpSpPr>
        <p:sp>
          <p:nvSpPr>
            <p:cNvPr id="7" name="object 7"/>
            <p:cNvSpPr/>
            <p:nvPr/>
          </p:nvSpPr>
          <p:spPr>
            <a:xfrm>
              <a:off x="1224534" y="3428238"/>
              <a:ext cx="454659" cy="425450"/>
            </a:xfrm>
            <a:custGeom>
              <a:avLst/>
              <a:gdLst/>
              <a:ahLst/>
              <a:cxnLst/>
              <a:rect l="l" t="t" r="r" b="b"/>
              <a:pathLst>
                <a:path w="454660" h="425450">
                  <a:moveTo>
                    <a:pt x="0" y="0"/>
                  </a:moveTo>
                  <a:lnTo>
                    <a:pt x="454152" y="425195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5552" y="3542919"/>
              <a:ext cx="310515" cy="290830"/>
            </a:xfrm>
            <a:custGeom>
              <a:avLst/>
              <a:gdLst/>
              <a:ahLst/>
              <a:cxnLst/>
              <a:rect l="l" t="t" r="r" b="b"/>
              <a:pathLst>
                <a:path w="310515" h="290829">
                  <a:moveTo>
                    <a:pt x="247557" y="245962"/>
                  </a:moveTo>
                  <a:lnTo>
                    <a:pt x="228384" y="266445"/>
                  </a:lnTo>
                  <a:lnTo>
                    <a:pt x="310045" y="290702"/>
                  </a:lnTo>
                  <a:lnTo>
                    <a:pt x="296684" y="254634"/>
                  </a:lnTo>
                  <a:lnTo>
                    <a:pt x="256832" y="254634"/>
                  </a:lnTo>
                  <a:lnTo>
                    <a:pt x="247557" y="245962"/>
                  </a:lnTo>
                  <a:close/>
                </a:path>
                <a:path w="310515" h="290829">
                  <a:moveTo>
                    <a:pt x="261126" y="231467"/>
                  </a:moveTo>
                  <a:lnTo>
                    <a:pt x="247557" y="245962"/>
                  </a:lnTo>
                  <a:lnTo>
                    <a:pt x="256832" y="254634"/>
                  </a:lnTo>
                  <a:lnTo>
                    <a:pt x="270421" y="240156"/>
                  </a:lnTo>
                  <a:lnTo>
                    <a:pt x="261126" y="231467"/>
                  </a:lnTo>
                  <a:close/>
                </a:path>
                <a:path w="310515" h="290829">
                  <a:moveTo>
                    <a:pt x="280454" y="210819"/>
                  </a:moveTo>
                  <a:lnTo>
                    <a:pt x="261126" y="231467"/>
                  </a:lnTo>
                  <a:lnTo>
                    <a:pt x="270421" y="240156"/>
                  </a:lnTo>
                  <a:lnTo>
                    <a:pt x="256832" y="254634"/>
                  </a:lnTo>
                  <a:lnTo>
                    <a:pt x="296684" y="254634"/>
                  </a:lnTo>
                  <a:lnTo>
                    <a:pt x="280454" y="210819"/>
                  </a:lnTo>
                  <a:close/>
                </a:path>
                <a:path w="310515" h="290829">
                  <a:moveTo>
                    <a:pt x="13538" y="0"/>
                  </a:moveTo>
                  <a:lnTo>
                    <a:pt x="0" y="14477"/>
                  </a:lnTo>
                  <a:lnTo>
                    <a:pt x="247557" y="245962"/>
                  </a:lnTo>
                  <a:lnTo>
                    <a:pt x="261126" y="231467"/>
                  </a:lnTo>
                  <a:lnTo>
                    <a:pt x="13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13663" y="3579114"/>
            <a:ext cx="396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Флаг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25341" y="1983994"/>
            <a:ext cx="1236980" cy="445770"/>
            <a:chOff x="3625341" y="1983994"/>
            <a:chExt cx="1236980" cy="445770"/>
          </a:xfrm>
        </p:grpSpPr>
        <p:sp>
          <p:nvSpPr>
            <p:cNvPr id="11" name="object 11"/>
            <p:cNvSpPr/>
            <p:nvPr/>
          </p:nvSpPr>
          <p:spPr>
            <a:xfrm>
              <a:off x="3635501" y="1994154"/>
              <a:ext cx="1216660" cy="425450"/>
            </a:xfrm>
            <a:custGeom>
              <a:avLst/>
              <a:gdLst/>
              <a:ahLst/>
              <a:cxnLst/>
              <a:rect l="l" t="t" r="r" b="b"/>
              <a:pathLst>
                <a:path w="1216660" h="425450">
                  <a:moveTo>
                    <a:pt x="1145286" y="0"/>
                  </a:moveTo>
                  <a:lnTo>
                    <a:pt x="70865" y="0"/>
                  </a:lnTo>
                  <a:lnTo>
                    <a:pt x="43291" y="5572"/>
                  </a:lnTo>
                  <a:lnTo>
                    <a:pt x="20764" y="20764"/>
                  </a:lnTo>
                  <a:lnTo>
                    <a:pt x="5572" y="43291"/>
                  </a:lnTo>
                  <a:lnTo>
                    <a:pt x="0" y="70866"/>
                  </a:lnTo>
                  <a:lnTo>
                    <a:pt x="0" y="354330"/>
                  </a:lnTo>
                  <a:lnTo>
                    <a:pt x="5572" y="381904"/>
                  </a:lnTo>
                  <a:lnTo>
                    <a:pt x="20764" y="404431"/>
                  </a:lnTo>
                  <a:lnTo>
                    <a:pt x="43291" y="419623"/>
                  </a:lnTo>
                  <a:lnTo>
                    <a:pt x="70865" y="425196"/>
                  </a:lnTo>
                  <a:lnTo>
                    <a:pt x="1145286" y="425196"/>
                  </a:lnTo>
                  <a:lnTo>
                    <a:pt x="1172860" y="419623"/>
                  </a:lnTo>
                  <a:lnTo>
                    <a:pt x="1195387" y="404431"/>
                  </a:lnTo>
                  <a:lnTo>
                    <a:pt x="1210579" y="381904"/>
                  </a:lnTo>
                  <a:lnTo>
                    <a:pt x="1216152" y="354330"/>
                  </a:lnTo>
                  <a:lnTo>
                    <a:pt x="1216152" y="70866"/>
                  </a:lnTo>
                  <a:lnTo>
                    <a:pt x="1210579" y="43291"/>
                  </a:lnTo>
                  <a:lnTo>
                    <a:pt x="1195387" y="20764"/>
                  </a:lnTo>
                  <a:lnTo>
                    <a:pt x="1172860" y="5572"/>
                  </a:lnTo>
                  <a:lnTo>
                    <a:pt x="114528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35501" y="1994154"/>
              <a:ext cx="1216660" cy="425450"/>
            </a:xfrm>
            <a:custGeom>
              <a:avLst/>
              <a:gdLst/>
              <a:ahLst/>
              <a:cxnLst/>
              <a:rect l="l" t="t" r="r" b="b"/>
              <a:pathLst>
                <a:path w="1216660" h="425450">
                  <a:moveTo>
                    <a:pt x="0" y="70866"/>
                  </a:moveTo>
                  <a:lnTo>
                    <a:pt x="5572" y="43291"/>
                  </a:lnTo>
                  <a:lnTo>
                    <a:pt x="20764" y="20764"/>
                  </a:lnTo>
                  <a:lnTo>
                    <a:pt x="43291" y="5572"/>
                  </a:lnTo>
                  <a:lnTo>
                    <a:pt x="70865" y="0"/>
                  </a:lnTo>
                  <a:lnTo>
                    <a:pt x="1145286" y="0"/>
                  </a:lnTo>
                  <a:lnTo>
                    <a:pt x="1172860" y="5572"/>
                  </a:lnTo>
                  <a:lnTo>
                    <a:pt x="1195387" y="20764"/>
                  </a:lnTo>
                  <a:lnTo>
                    <a:pt x="1210579" y="43291"/>
                  </a:lnTo>
                  <a:lnTo>
                    <a:pt x="1216152" y="70866"/>
                  </a:lnTo>
                  <a:lnTo>
                    <a:pt x="1216152" y="354330"/>
                  </a:lnTo>
                  <a:lnTo>
                    <a:pt x="1210579" y="381904"/>
                  </a:lnTo>
                  <a:lnTo>
                    <a:pt x="1195387" y="404431"/>
                  </a:lnTo>
                  <a:lnTo>
                    <a:pt x="1172860" y="419623"/>
                  </a:lnTo>
                  <a:lnTo>
                    <a:pt x="1145286" y="425196"/>
                  </a:lnTo>
                  <a:lnTo>
                    <a:pt x="70865" y="425196"/>
                  </a:lnTo>
                  <a:lnTo>
                    <a:pt x="43291" y="419623"/>
                  </a:lnTo>
                  <a:lnTo>
                    <a:pt x="20764" y="404431"/>
                  </a:lnTo>
                  <a:lnTo>
                    <a:pt x="5572" y="381904"/>
                  </a:lnTo>
                  <a:lnTo>
                    <a:pt x="0" y="354330"/>
                  </a:lnTo>
                  <a:lnTo>
                    <a:pt x="0" y="7086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80466" y="918794"/>
            <a:ext cx="7510145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А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явно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управляет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функционированием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Б,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посылая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ему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управляющие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данные.</a:t>
            </a:r>
            <a:r>
              <a:rPr sz="18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Таким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образом,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один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модулей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содержит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информацию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внутренних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функциях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другого.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ahoma"/>
              <a:cs typeface="Tahoma"/>
            </a:endParaRPr>
          </a:p>
          <a:p>
            <a:pPr marL="14604"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Б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35502" y="2559557"/>
            <a:ext cx="1216660" cy="567055"/>
          </a:xfrm>
          <a:custGeom>
            <a:avLst/>
            <a:gdLst/>
            <a:ahLst/>
            <a:cxnLst/>
            <a:rect l="l" t="t" r="r" b="b"/>
            <a:pathLst>
              <a:path w="1216660" h="567055">
                <a:moveTo>
                  <a:pt x="0" y="283463"/>
                </a:moveTo>
                <a:lnTo>
                  <a:pt x="608076" y="0"/>
                </a:lnTo>
                <a:lnTo>
                  <a:pt x="1216152" y="283463"/>
                </a:lnTo>
                <a:lnTo>
                  <a:pt x="608076" y="566927"/>
                </a:lnTo>
                <a:lnTo>
                  <a:pt x="0" y="283463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44188" y="2730246"/>
            <a:ext cx="396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Флаг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68142" y="2409189"/>
            <a:ext cx="2149475" cy="2992120"/>
            <a:chOff x="3168142" y="2409189"/>
            <a:chExt cx="2149475" cy="2992120"/>
          </a:xfrm>
        </p:grpSpPr>
        <p:sp>
          <p:nvSpPr>
            <p:cNvPr id="17" name="object 17"/>
            <p:cNvSpPr/>
            <p:nvPr/>
          </p:nvSpPr>
          <p:spPr>
            <a:xfrm>
              <a:off x="3635502" y="2419349"/>
              <a:ext cx="1216660" cy="848994"/>
            </a:xfrm>
            <a:custGeom>
              <a:avLst/>
              <a:gdLst/>
              <a:ahLst/>
              <a:cxnLst/>
              <a:rect l="l" t="t" r="r" b="b"/>
              <a:pathLst>
                <a:path w="1216660" h="848995">
                  <a:moveTo>
                    <a:pt x="608076" y="0"/>
                  </a:moveTo>
                  <a:lnTo>
                    <a:pt x="609600" y="140208"/>
                  </a:lnTo>
                </a:path>
                <a:path w="1216660" h="848995">
                  <a:moveTo>
                    <a:pt x="608076" y="707136"/>
                  </a:moveTo>
                  <a:lnTo>
                    <a:pt x="608076" y="848867"/>
                  </a:lnTo>
                </a:path>
                <a:path w="1216660" h="848995">
                  <a:moveTo>
                    <a:pt x="0" y="848867"/>
                  </a:moveTo>
                  <a:lnTo>
                    <a:pt x="1216152" y="848867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95978" y="3409950"/>
              <a:ext cx="911860" cy="424180"/>
            </a:xfrm>
            <a:custGeom>
              <a:avLst/>
              <a:gdLst/>
              <a:ahLst/>
              <a:cxnLst/>
              <a:rect l="l" t="t" r="r" b="b"/>
              <a:pathLst>
                <a:path w="911860" h="424179">
                  <a:moveTo>
                    <a:pt x="0" y="423672"/>
                  </a:moveTo>
                  <a:lnTo>
                    <a:pt x="911351" y="423672"/>
                  </a:lnTo>
                  <a:lnTo>
                    <a:pt x="911351" y="0"/>
                  </a:lnTo>
                  <a:lnTo>
                    <a:pt x="0" y="0"/>
                  </a:lnTo>
                  <a:lnTo>
                    <a:pt x="0" y="42367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51654" y="3268217"/>
              <a:ext cx="0" cy="142240"/>
            </a:xfrm>
            <a:custGeom>
              <a:avLst/>
              <a:gdLst/>
              <a:ahLst/>
              <a:cxnLst/>
              <a:rect l="l" t="t" r="r" b="b"/>
              <a:pathLst>
                <a:path h="142239">
                  <a:moveTo>
                    <a:pt x="0" y="0"/>
                  </a:moveTo>
                  <a:lnTo>
                    <a:pt x="0" y="14173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78302" y="3409950"/>
              <a:ext cx="913130" cy="425450"/>
            </a:xfrm>
            <a:custGeom>
              <a:avLst/>
              <a:gdLst/>
              <a:ahLst/>
              <a:cxnLst/>
              <a:rect l="l" t="t" r="r" b="b"/>
              <a:pathLst>
                <a:path w="913129" h="425450">
                  <a:moveTo>
                    <a:pt x="0" y="425195"/>
                  </a:moveTo>
                  <a:lnTo>
                    <a:pt x="912876" y="425195"/>
                  </a:lnTo>
                  <a:lnTo>
                    <a:pt x="912876" y="0"/>
                  </a:lnTo>
                  <a:lnTo>
                    <a:pt x="0" y="0"/>
                  </a:lnTo>
                  <a:lnTo>
                    <a:pt x="0" y="42519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35502" y="3268217"/>
              <a:ext cx="1216660" cy="990600"/>
            </a:xfrm>
            <a:custGeom>
              <a:avLst/>
              <a:gdLst/>
              <a:ahLst/>
              <a:cxnLst/>
              <a:rect l="l" t="t" r="r" b="b"/>
              <a:pathLst>
                <a:path w="1216660" h="990600">
                  <a:moveTo>
                    <a:pt x="0" y="0"/>
                  </a:moveTo>
                  <a:lnTo>
                    <a:pt x="0" y="141732"/>
                  </a:lnTo>
                </a:path>
                <a:path w="1216660" h="990600">
                  <a:moveTo>
                    <a:pt x="0" y="565404"/>
                  </a:moveTo>
                  <a:lnTo>
                    <a:pt x="0" y="707136"/>
                  </a:lnTo>
                </a:path>
                <a:path w="1216660" h="990600">
                  <a:moveTo>
                    <a:pt x="1216152" y="565404"/>
                  </a:moveTo>
                  <a:lnTo>
                    <a:pt x="1216152" y="707136"/>
                  </a:lnTo>
                </a:path>
                <a:path w="1216660" h="990600">
                  <a:moveTo>
                    <a:pt x="0" y="707136"/>
                  </a:moveTo>
                  <a:lnTo>
                    <a:pt x="1216152" y="707136"/>
                  </a:lnTo>
                </a:path>
                <a:path w="1216660" h="990600">
                  <a:moveTo>
                    <a:pt x="608076" y="707136"/>
                  </a:moveTo>
                  <a:lnTo>
                    <a:pt x="608076" y="99060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35502" y="4258817"/>
              <a:ext cx="1216660" cy="1132840"/>
            </a:xfrm>
            <a:custGeom>
              <a:avLst/>
              <a:gdLst/>
              <a:ahLst/>
              <a:cxnLst/>
              <a:rect l="l" t="t" r="r" b="b"/>
              <a:pathLst>
                <a:path w="1216660" h="1132839">
                  <a:moveTo>
                    <a:pt x="150875" y="423672"/>
                  </a:moveTo>
                  <a:lnTo>
                    <a:pt x="1063752" y="423672"/>
                  </a:lnTo>
                  <a:lnTo>
                    <a:pt x="1063752" y="0"/>
                  </a:lnTo>
                  <a:lnTo>
                    <a:pt x="150875" y="0"/>
                  </a:lnTo>
                  <a:lnTo>
                    <a:pt x="150875" y="423672"/>
                  </a:lnTo>
                  <a:close/>
                </a:path>
                <a:path w="1216660" h="1132839">
                  <a:moveTo>
                    <a:pt x="0" y="848868"/>
                  </a:moveTo>
                  <a:lnTo>
                    <a:pt x="608076" y="565404"/>
                  </a:lnTo>
                  <a:lnTo>
                    <a:pt x="1216152" y="848868"/>
                  </a:lnTo>
                  <a:lnTo>
                    <a:pt x="608076" y="1132332"/>
                  </a:lnTo>
                  <a:lnTo>
                    <a:pt x="0" y="84886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44188" y="4994605"/>
            <a:ext cx="3968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Флаг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5341" y="4078985"/>
            <a:ext cx="1389380" cy="1887855"/>
            <a:chOff x="3625341" y="4078985"/>
            <a:chExt cx="1389380" cy="1887855"/>
          </a:xfrm>
        </p:grpSpPr>
        <p:sp>
          <p:nvSpPr>
            <p:cNvPr id="25" name="object 25"/>
            <p:cNvSpPr/>
            <p:nvPr/>
          </p:nvSpPr>
          <p:spPr>
            <a:xfrm>
              <a:off x="4243577" y="4117085"/>
              <a:ext cx="760730" cy="990600"/>
            </a:xfrm>
            <a:custGeom>
              <a:avLst/>
              <a:gdLst/>
              <a:ahLst/>
              <a:cxnLst/>
              <a:rect l="l" t="t" r="r" b="b"/>
              <a:pathLst>
                <a:path w="760729" h="990600">
                  <a:moveTo>
                    <a:pt x="0" y="565403"/>
                  </a:moveTo>
                  <a:lnTo>
                    <a:pt x="0" y="707136"/>
                  </a:lnTo>
                </a:path>
                <a:path w="760729" h="990600">
                  <a:moveTo>
                    <a:pt x="608076" y="990600"/>
                  </a:moveTo>
                  <a:lnTo>
                    <a:pt x="760476" y="990600"/>
                  </a:lnTo>
                </a:path>
                <a:path w="760729" h="990600">
                  <a:moveTo>
                    <a:pt x="760476" y="990600"/>
                  </a:moveTo>
                  <a:lnTo>
                    <a:pt x="76047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43577" y="4078985"/>
              <a:ext cx="760730" cy="76200"/>
            </a:xfrm>
            <a:custGeom>
              <a:avLst/>
              <a:gdLst/>
              <a:ahLst/>
              <a:cxnLst/>
              <a:rect l="l" t="t" r="r" b="b"/>
              <a:pathLst>
                <a:path w="7607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6"/>
                  </a:lnTo>
                  <a:lnTo>
                    <a:pt x="63500" y="48006"/>
                  </a:lnTo>
                  <a:lnTo>
                    <a:pt x="63500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760729" h="76200">
                  <a:moveTo>
                    <a:pt x="76200" y="28193"/>
                  </a:moveTo>
                  <a:lnTo>
                    <a:pt x="63500" y="28193"/>
                  </a:lnTo>
                  <a:lnTo>
                    <a:pt x="63500" y="48006"/>
                  </a:lnTo>
                  <a:lnTo>
                    <a:pt x="76200" y="48006"/>
                  </a:lnTo>
                  <a:lnTo>
                    <a:pt x="76200" y="28193"/>
                  </a:lnTo>
                  <a:close/>
                </a:path>
                <a:path w="760729" h="76200">
                  <a:moveTo>
                    <a:pt x="760476" y="28193"/>
                  </a:moveTo>
                  <a:lnTo>
                    <a:pt x="76200" y="28193"/>
                  </a:lnTo>
                  <a:lnTo>
                    <a:pt x="76200" y="48006"/>
                  </a:lnTo>
                  <a:lnTo>
                    <a:pt x="760476" y="48006"/>
                  </a:lnTo>
                  <a:lnTo>
                    <a:pt x="760476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43577" y="5389625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35501" y="5532881"/>
              <a:ext cx="1216660" cy="424180"/>
            </a:xfrm>
            <a:custGeom>
              <a:avLst/>
              <a:gdLst/>
              <a:ahLst/>
              <a:cxnLst/>
              <a:rect l="l" t="t" r="r" b="b"/>
              <a:pathLst>
                <a:path w="1216660" h="424179">
                  <a:moveTo>
                    <a:pt x="1145539" y="0"/>
                  </a:moveTo>
                  <a:lnTo>
                    <a:pt x="70612" y="0"/>
                  </a:lnTo>
                  <a:lnTo>
                    <a:pt x="43130" y="5550"/>
                  </a:lnTo>
                  <a:lnTo>
                    <a:pt x="20685" y="20685"/>
                  </a:lnTo>
                  <a:lnTo>
                    <a:pt x="5550" y="43130"/>
                  </a:lnTo>
                  <a:lnTo>
                    <a:pt x="0" y="70612"/>
                  </a:lnTo>
                  <a:lnTo>
                    <a:pt x="0" y="353060"/>
                  </a:lnTo>
                  <a:lnTo>
                    <a:pt x="5550" y="380546"/>
                  </a:lnTo>
                  <a:lnTo>
                    <a:pt x="20685" y="402991"/>
                  </a:lnTo>
                  <a:lnTo>
                    <a:pt x="43130" y="418123"/>
                  </a:lnTo>
                  <a:lnTo>
                    <a:pt x="70612" y="423672"/>
                  </a:lnTo>
                  <a:lnTo>
                    <a:pt x="1145539" y="423672"/>
                  </a:lnTo>
                  <a:lnTo>
                    <a:pt x="1173021" y="418123"/>
                  </a:lnTo>
                  <a:lnTo>
                    <a:pt x="1195466" y="402991"/>
                  </a:lnTo>
                  <a:lnTo>
                    <a:pt x="1210601" y="380546"/>
                  </a:lnTo>
                  <a:lnTo>
                    <a:pt x="1216152" y="353060"/>
                  </a:lnTo>
                  <a:lnTo>
                    <a:pt x="1216152" y="70612"/>
                  </a:lnTo>
                  <a:lnTo>
                    <a:pt x="1210601" y="43130"/>
                  </a:lnTo>
                  <a:lnTo>
                    <a:pt x="1195466" y="20685"/>
                  </a:lnTo>
                  <a:lnTo>
                    <a:pt x="1173021" y="5550"/>
                  </a:lnTo>
                  <a:lnTo>
                    <a:pt x="114553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35501" y="5532881"/>
              <a:ext cx="1216660" cy="424180"/>
            </a:xfrm>
            <a:custGeom>
              <a:avLst/>
              <a:gdLst/>
              <a:ahLst/>
              <a:cxnLst/>
              <a:rect l="l" t="t" r="r" b="b"/>
              <a:pathLst>
                <a:path w="1216660" h="424179">
                  <a:moveTo>
                    <a:pt x="0" y="70612"/>
                  </a:moveTo>
                  <a:lnTo>
                    <a:pt x="5550" y="43130"/>
                  </a:lnTo>
                  <a:lnTo>
                    <a:pt x="20685" y="20685"/>
                  </a:lnTo>
                  <a:lnTo>
                    <a:pt x="43130" y="5550"/>
                  </a:lnTo>
                  <a:lnTo>
                    <a:pt x="70612" y="0"/>
                  </a:lnTo>
                  <a:lnTo>
                    <a:pt x="1145539" y="0"/>
                  </a:lnTo>
                  <a:lnTo>
                    <a:pt x="1173021" y="5550"/>
                  </a:lnTo>
                  <a:lnTo>
                    <a:pt x="1195466" y="20685"/>
                  </a:lnTo>
                  <a:lnTo>
                    <a:pt x="1210601" y="43130"/>
                  </a:lnTo>
                  <a:lnTo>
                    <a:pt x="1216152" y="70612"/>
                  </a:lnTo>
                  <a:lnTo>
                    <a:pt x="1216152" y="353060"/>
                  </a:lnTo>
                  <a:lnTo>
                    <a:pt x="1210601" y="380546"/>
                  </a:lnTo>
                  <a:lnTo>
                    <a:pt x="1195466" y="402991"/>
                  </a:lnTo>
                  <a:lnTo>
                    <a:pt x="1173021" y="418123"/>
                  </a:lnTo>
                  <a:lnTo>
                    <a:pt x="1145539" y="423672"/>
                  </a:lnTo>
                  <a:lnTo>
                    <a:pt x="70612" y="423672"/>
                  </a:lnTo>
                  <a:lnTo>
                    <a:pt x="43130" y="418123"/>
                  </a:lnTo>
                  <a:lnTo>
                    <a:pt x="20685" y="402991"/>
                  </a:lnTo>
                  <a:lnTo>
                    <a:pt x="5550" y="380546"/>
                  </a:lnTo>
                  <a:lnTo>
                    <a:pt x="0" y="353060"/>
                  </a:lnTo>
                  <a:lnTo>
                    <a:pt x="0" y="7061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87470" y="5580684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Конец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963673" y="2135885"/>
            <a:ext cx="1671955" cy="3679190"/>
          </a:xfrm>
          <a:custGeom>
            <a:avLst/>
            <a:gdLst/>
            <a:ahLst/>
            <a:cxnLst/>
            <a:rect l="l" t="t" r="r" b="b"/>
            <a:pathLst>
              <a:path w="1671954" h="3679190">
                <a:moveTo>
                  <a:pt x="1671827" y="0"/>
                </a:moveTo>
                <a:lnTo>
                  <a:pt x="1626601" y="10128"/>
                </a:lnTo>
                <a:lnTo>
                  <a:pt x="1581400" y="20394"/>
                </a:lnTo>
                <a:lnTo>
                  <a:pt x="1536248" y="30935"/>
                </a:lnTo>
                <a:lnTo>
                  <a:pt x="1491169" y="41888"/>
                </a:lnTo>
                <a:lnTo>
                  <a:pt x="1446189" y="53392"/>
                </a:lnTo>
                <a:lnTo>
                  <a:pt x="1401332" y="65583"/>
                </a:lnTo>
                <a:lnTo>
                  <a:pt x="1356623" y="78598"/>
                </a:lnTo>
                <a:lnTo>
                  <a:pt x="1312086" y="92577"/>
                </a:lnTo>
                <a:lnTo>
                  <a:pt x="1267745" y="107655"/>
                </a:lnTo>
                <a:lnTo>
                  <a:pt x="1223626" y="123970"/>
                </a:lnTo>
                <a:lnTo>
                  <a:pt x="1179753" y="141661"/>
                </a:lnTo>
                <a:lnTo>
                  <a:pt x="1136151" y="160864"/>
                </a:lnTo>
                <a:lnTo>
                  <a:pt x="1092844" y="181716"/>
                </a:lnTo>
                <a:lnTo>
                  <a:pt x="1049857" y="204357"/>
                </a:lnTo>
                <a:lnTo>
                  <a:pt x="1007214" y="228922"/>
                </a:lnTo>
                <a:lnTo>
                  <a:pt x="964940" y="255549"/>
                </a:lnTo>
                <a:lnTo>
                  <a:pt x="923060" y="284376"/>
                </a:lnTo>
                <a:lnTo>
                  <a:pt x="881598" y="315541"/>
                </a:lnTo>
                <a:lnTo>
                  <a:pt x="840579" y="349180"/>
                </a:lnTo>
                <a:lnTo>
                  <a:pt x="800027" y="385432"/>
                </a:lnTo>
                <a:lnTo>
                  <a:pt x="759968" y="424434"/>
                </a:lnTo>
                <a:lnTo>
                  <a:pt x="731277" y="454453"/>
                </a:lnTo>
                <a:lnTo>
                  <a:pt x="702848" y="485935"/>
                </a:lnTo>
                <a:lnTo>
                  <a:pt x="674671" y="518826"/>
                </a:lnTo>
                <a:lnTo>
                  <a:pt x="646737" y="553074"/>
                </a:lnTo>
                <a:lnTo>
                  <a:pt x="619036" y="588628"/>
                </a:lnTo>
                <a:lnTo>
                  <a:pt x="591560" y="625434"/>
                </a:lnTo>
                <a:lnTo>
                  <a:pt x="564298" y="663442"/>
                </a:lnTo>
                <a:lnTo>
                  <a:pt x="537243" y="702598"/>
                </a:lnTo>
                <a:lnTo>
                  <a:pt x="510383" y="742850"/>
                </a:lnTo>
                <a:lnTo>
                  <a:pt x="483710" y="784147"/>
                </a:lnTo>
                <a:lnTo>
                  <a:pt x="457215" y="826435"/>
                </a:lnTo>
                <a:lnTo>
                  <a:pt x="430887" y="869664"/>
                </a:lnTo>
                <a:lnTo>
                  <a:pt x="404719" y="913780"/>
                </a:lnTo>
                <a:lnTo>
                  <a:pt x="378700" y="958731"/>
                </a:lnTo>
                <a:lnTo>
                  <a:pt x="352821" y="1004465"/>
                </a:lnTo>
                <a:lnTo>
                  <a:pt x="327073" y="1050930"/>
                </a:lnTo>
                <a:lnTo>
                  <a:pt x="301447" y="1098074"/>
                </a:lnTo>
                <a:lnTo>
                  <a:pt x="275932" y="1145844"/>
                </a:lnTo>
                <a:lnTo>
                  <a:pt x="250520" y="1194189"/>
                </a:lnTo>
                <a:lnTo>
                  <a:pt x="225202" y="1243056"/>
                </a:lnTo>
                <a:lnTo>
                  <a:pt x="199968" y="1292392"/>
                </a:lnTo>
                <a:lnTo>
                  <a:pt x="174808" y="1342147"/>
                </a:lnTo>
                <a:lnTo>
                  <a:pt x="149714" y="1392266"/>
                </a:lnTo>
                <a:lnTo>
                  <a:pt x="124676" y="1442699"/>
                </a:lnTo>
                <a:lnTo>
                  <a:pt x="99685" y="1493393"/>
                </a:lnTo>
                <a:lnTo>
                  <a:pt x="74731" y="1544296"/>
                </a:lnTo>
                <a:lnTo>
                  <a:pt x="49805" y="1595356"/>
                </a:lnTo>
                <a:lnTo>
                  <a:pt x="24897" y="1646519"/>
                </a:lnTo>
                <a:lnTo>
                  <a:pt x="0" y="1697736"/>
                </a:lnTo>
              </a:path>
              <a:path w="1671954" h="3679190">
                <a:moveTo>
                  <a:pt x="1671827" y="3678936"/>
                </a:moveTo>
                <a:lnTo>
                  <a:pt x="1624341" y="3669186"/>
                </a:lnTo>
                <a:lnTo>
                  <a:pt x="1576882" y="3659291"/>
                </a:lnTo>
                <a:lnTo>
                  <a:pt x="1529481" y="3649104"/>
                </a:lnTo>
                <a:lnTo>
                  <a:pt x="1482165" y="3638479"/>
                </a:lnTo>
                <a:lnTo>
                  <a:pt x="1434963" y="3627271"/>
                </a:lnTo>
                <a:lnTo>
                  <a:pt x="1387903" y="3615334"/>
                </a:lnTo>
                <a:lnTo>
                  <a:pt x="1341014" y="3602521"/>
                </a:lnTo>
                <a:lnTo>
                  <a:pt x="1294325" y="3588687"/>
                </a:lnTo>
                <a:lnTo>
                  <a:pt x="1247863" y="3573686"/>
                </a:lnTo>
                <a:lnTo>
                  <a:pt x="1201658" y="3557373"/>
                </a:lnTo>
                <a:lnTo>
                  <a:pt x="1155737" y="3539600"/>
                </a:lnTo>
                <a:lnTo>
                  <a:pt x="1110130" y="3520223"/>
                </a:lnTo>
                <a:lnTo>
                  <a:pt x="1064864" y="3499095"/>
                </a:lnTo>
                <a:lnTo>
                  <a:pt x="1019969" y="3476071"/>
                </a:lnTo>
                <a:lnTo>
                  <a:pt x="975473" y="3451005"/>
                </a:lnTo>
                <a:lnTo>
                  <a:pt x="931403" y="3423751"/>
                </a:lnTo>
                <a:lnTo>
                  <a:pt x="887790" y="3394162"/>
                </a:lnTo>
                <a:lnTo>
                  <a:pt x="844660" y="3362094"/>
                </a:lnTo>
                <a:lnTo>
                  <a:pt x="802043" y="3327400"/>
                </a:lnTo>
                <a:lnTo>
                  <a:pt x="759968" y="3289935"/>
                </a:lnTo>
                <a:lnTo>
                  <a:pt x="730257" y="3261413"/>
                </a:lnTo>
                <a:lnTo>
                  <a:pt x="700827" y="3231456"/>
                </a:lnTo>
                <a:lnTo>
                  <a:pt x="671666" y="3200116"/>
                </a:lnTo>
                <a:lnTo>
                  <a:pt x="642765" y="3167447"/>
                </a:lnTo>
                <a:lnTo>
                  <a:pt x="614114" y="3133502"/>
                </a:lnTo>
                <a:lnTo>
                  <a:pt x="585700" y="3098333"/>
                </a:lnTo>
                <a:lnTo>
                  <a:pt x="557516" y="3061995"/>
                </a:lnTo>
                <a:lnTo>
                  <a:pt x="529549" y="3024541"/>
                </a:lnTo>
                <a:lnTo>
                  <a:pt x="501790" y="2986023"/>
                </a:lnTo>
                <a:lnTo>
                  <a:pt x="474227" y="2946495"/>
                </a:lnTo>
                <a:lnTo>
                  <a:pt x="446852" y="2906010"/>
                </a:lnTo>
                <a:lnTo>
                  <a:pt x="419653" y="2864622"/>
                </a:lnTo>
                <a:lnTo>
                  <a:pt x="392621" y="2822383"/>
                </a:lnTo>
                <a:lnTo>
                  <a:pt x="365744" y="2779347"/>
                </a:lnTo>
                <a:lnTo>
                  <a:pt x="339012" y="2735567"/>
                </a:lnTo>
                <a:lnTo>
                  <a:pt x="312415" y="2691096"/>
                </a:lnTo>
                <a:lnTo>
                  <a:pt x="285943" y="2645987"/>
                </a:lnTo>
                <a:lnTo>
                  <a:pt x="259585" y="2600294"/>
                </a:lnTo>
                <a:lnTo>
                  <a:pt x="233330" y="2554070"/>
                </a:lnTo>
                <a:lnTo>
                  <a:pt x="207169" y="2507368"/>
                </a:lnTo>
                <a:lnTo>
                  <a:pt x="181092" y="2460242"/>
                </a:lnTo>
                <a:lnTo>
                  <a:pt x="155086" y="2412743"/>
                </a:lnTo>
                <a:lnTo>
                  <a:pt x="129143" y="2364927"/>
                </a:lnTo>
                <a:lnTo>
                  <a:pt x="103252" y="2316845"/>
                </a:lnTo>
                <a:lnTo>
                  <a:pt x="77403" y="2268551"/>
                </a:lnTo>
                <a:lnTo>
                  <a:pt x="51584" y="2220099"/>
                </a:lnTo>
                <a:lnTo>
                  <a:pt x="25787" y="2171541"/>
                </a:lnTo>
                <a:lnTo>
                  <a:pt x="0" y="2122932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43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329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spc="-15" dirty="0"/>
              <a:t> </a:t>
            </a:r>
            <a:r>
              <a:rPr dirty="0"/>
              <a:t>Сцепление</a:t>
            </a:r>
            <a:r>
              <a:rPr spc="-40" dirty="0"/>
              <a:t> </a:t>
            </a:r>
            <a:r>
              <a:rPr dirty="0"/>
              <a:t>по</a:t>
            </a:r>
            <a:r>
              <a:rPr spc="-5" dirty="0"/>
              <a:t> </a:t>
            </a:r>
            <a:r>
              <a:rPr dirty="0"/>
              <a:t>внешним</a:t>
            </a:r>
            <a:r>
              <a:rPr spc="-35" dirty="0"/>
              <a:t> </a:t>
            </a:r>
            <a:r>
              <a:rPr spc="-10" dirty="0"/>
              <a:t>ссылкам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575688" y="2913760"/>
            <a:ext cx="1059815" cy="805180"/>
            <a:chOff x="1575688" y="2913760"/>
            <a:chExt cx="1059815" cy="805180"/>
          </a:xfrm>
        </p:grpSpPr>
        <p:sp>
          <p:nvSpPr>
            <p:cNvPr id="5" name="object 5"/>
            <p:cNvSpPr/>
            <p:nvPr/>
          </p:nvSpPr>
          <p:spPr>
            <a:xfrm>
              <a:off x="1590293" y="2928365"/>
              <a:ext cx="1030605" cy="775970"/>
            </a:xfrm>
            <a:custGeom>
              <a:avLst/>
              <a:gdLst/>
              <a:ahLst/>
              <a:cxnLst/>
              <a:rect l="l" t="t" r="r" b="b"/>
              <a:pathLst>
                <a:path w="1030605" h="775970">
                  <a:moveTo>
                    <a:pt x="1030224" y="0"/>
                  </a:moveTo>
                  <a:lnTo>
                    <a:pt x="0" y="0"/>
                  </a:lnTo>
                  <a:lnTo>
                    <a:pt x="0" y="775716"/>
                  </a:lnTo>
                  <a:lnTo>
                    <a:pt x="1030224" y="775716"/>
                  </a:lnTo>
                  <a:lnTo>
                    <a:pt x="103022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0293" y="2928365"/>
              <a:ext cx="1030605" cy="775970"/>
            </a:xfrm>
            <a:custGeom>
              <a:avLst/>
              <a:gdLst/>
              <a:ahLst/>
              <a:cxnLst/>
              <a:rect l="l" t="t" r="r" b="b"/>
              <a:pathLst>
                <a:path w="1030605" h="775970">
                  <a:moveTo>
                    <a:pt x="0" y="775716"/>
                  </a:moveTo>
                  <a:lnTo>
                    <a:pt x="1030224" y="775716"/>
                  </a:lnTo>
                  <a:lnTo>
                    <a:pt x="1030224" y="0"/>
                  </a:lnTo>
                  <a:lnTo>
                    <a:pt x="0" y="0"/>
                  </a:lnTo>
                  <a:lnTo>
                    <a:pt x="0" y="775716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58289" y="4935473"/>
            <a:ext cx="1021080" cy="774700"/>
          </a:xfrm>
          <a:prstGeom prst="rect">
            <a:avLst/>
          </a:prstGeom>
          <a:solidFill>
            <a:srgbClr val="C0C0C0"/>
          </a:solidFill>
          <a:ln w="28955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2400" b="1" dirty="0">
                <a:latin typeface="Arial"/>
                <a:cs typeface="Arial"/>
              </a:rPr>
              <a:t>Б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78197" y="3636009"/>
            <a:ext cx="3112770" cy="1310005"/>
            <a:chOff x="4378197" y="3636009"/>
            <a:chExt cx="3112770" cy="1310005"/>
          </a:xfrm>
        </p:grpSpPr>
        <p:sp>
          <p:nvSpPr>
            <p:cNvPr id="9" name="object 9"/>
            <p:cNvSpPr/>
            <p:nvPr/>
          </p:nvSpPr>
          <p:spPr>
            <a:xfrm>
              <a:off x="4388357" y="3646169"/>
              <a:ext cx="3092450" cy="1289685"/>
            </a:xfrm>
            <a:custGeom>
              <a:avLst/>
              <a:gdLst/>
              <a:ahLst/>
              <a:cxnLst/>
              <a:rect l="l" t="t" r="r" b="b"/>
              <a:pathLst>
                <a:path w="3092450" h="1289685">
                  <a:moveTo>
                    <a:pt x="1546097" y="0"/>
                  </a:moveTo>
                  <a:lnTo>
                    <a:pt x="1480737" y="565"/>
                  </a:lnTo>
                  <a:lnTo>
                    <a:pt x="1416069" y="2247"/>
                  </a:lnTo>
                  <a:lnTo>
                    <a:pt x="1352146" y="5023"/>
                  </a:lnTo>
                  <a:lnTo>
                    <a:pt x="1289023" y="8871"/>
                  </a:lnTo>
                  <a:lnTo>
                    <a:pt x="1226752" y="13767"/>
                  </a:lnTo>
                  <a:lnTo>
                    <a:pt x="1165387" y="19691"/>
                  </a:lnTo>
                  <a:lnTo>
                    <a:pt x="1104983" y="26619"/>
                  </a:lnTo>
                  <a:lnTo>
                    <a:pt x="1045593" y="34529"/>
                  </a:lnTo>
                  <a:lnTo>
                    <a:pt x="987270" y="43398"/>
                  </a:lnTo>
                  <a:lnTo>
                    <a:pt x="930068" y="53205"/>
                  </a:lnTo>
                  <a:lnTo>
                    <a:pt x="874041" y="63926"/>
                  </a:lnTo>
                  <a:lnTo>
                    <a:pt x="819242" y="75541"/>
                  </a:lnTo>
                  <a:lnTo>
                    <a:pt x="765725" y="88025"/>
                  </a:lnTo>
                  <a:lnTo>
                    <a:pt x="713544" y="101356"/>
                  </a:lnTo>
                  <a:lnTo>
                    <a:pt x="662752" y="115513"/>
                  </a:lnTo>
                  <a:lnTo>
                    <a:pt x="613402" y="130473"/>
                  </a:lnTo>
                  <a:lnTo>
                    <a:pt x="565550" y="146214"/>
                  </a:lnTo>
                  <a:lnTo>
                    <a:pt x="519248" y="162712"/>
                  </a:lnTo>
                  <a:lnTo>
                    <a:pt x="474549" y="179947"/>
                  </a:lnTo>
                  <a:lnTo>
                    <a:pt x="431508" y="197894"/>
                  </a:lnTo>
                  <a:lnTo>
                    <a:pt x="390178" y="216533"/>
                  </a:lnTo>
                  <a:lnTo>
                    <a:pt x="350613" y="235840"/>
                  </a:lnTo>
                  <a:lnTo>
                    <a:pt x="312866" y="255793"/>
                  </a:lnTo>
                  <a:lnTo>
                    <a:pt x="276992" y="276370"/>
                  </a:lnTo>
                  <a:lnTo>
                    <a:pt x="243043" y="297548"/>
                  </a:lnTo>
                  <a:lnTo>
                    <a:pt x="211074" y="319306"/>
                  </a:lnTo>
                  <a:lnTo>
                    <a:pt x="153287" y="364468"/>
                  </a:lnTo>
                  <a:lnTo>
                    <a:pt x="104062" y="411677"/>
                  </a:lnTo>
                  <a:lnTo>
                    <a:pt x="63827" y="460755"/>
                  </a:lnTo>
                  <a:lnTo>
                    <a:pt x="33012" y="511521"/>
                  </a:lnTo>
                  <a:lnTo>
                    <a:pt x="12045" y="563798"/>
                  </a:lnTo>
                  <a:lnTo>
                    <a:pt x="1356" y="617405"/>
                  </a:lnTo>
                  <a:lnTo>
                    <a:pt x="0" y="644651"/>
                  </a:lnTo>
                  <a:lnTo>
                    <a:pt x="1356" y="671898"/>
                  </a:lnTo>
                  <a:lnTo>
                    <a:pt x="12045" y="725505"/>
                  </a:lnTo>
                  <a:lnTo>
                    <a:pt x="33012" y="777782"/>
                  </a:lnTo>
                  <a:lnTo>
                    <a:pt x="63827" y="828548"/>
                  </a:lnTo>
                  <a:lnTo>
                    <a:pt x="104062" y="877626"/>
                  </a:lnTo>
                  <a:lnTo>
                    <a:pt x="153287" y="924835"/>
                  </a:lnTo>
                  <a:lnTo>
                    <a:pt x="211074" y="969997"/>
                  </a:lnTo>
                  <a:lnTo>
                    <a:pt x="243043" y="991755"/>
                  </a:lnTo>
                  <a:lnTo>
                    <a:pt x="276992" y="1012933"/>
                  </a:lnTo>
                  <a:lnTo>
                    <a:pt x="312866" y="1033510"/>
                  </a:lnTo>
                  <a:lnTo>
                    <a:pt x="350613" y="1053463"/>
                  </a:lnTo>
                  <a:lnTo>
                    <a:pt x="390178" y="1072770"/>
                  </a:lnTo>
                  <a:lnTo>
                    <a:pt x="431508" y="1091409"/>
                  </a:lnTo>
                  <a:lnTo>
                    <a:pt x="474549" y="1109356"/>
                  </a:lnTo>
                  <a:lnTo>
                    <a:pt x="519248" y="1126591"/>
                  </a:lnTo>
                  <a:lnTo>
                    <a:pt x="565550" y="1143089"/>
                  </a:lnTo>
                  <a:lnTo>
                    <a:pt x="613402" y="1158830"/>
                  </a:lnTo>
                  <a:lnTo>
                    <a:pt x="662752" y="1173790"/>
                  </a:lnTo>
                  <a:lnTo>
                    <a:pt x="713544" y="1187947"/>
                  </a:lnTo>
                  <a:lnTo>
                    <a:pt x="765725" y="1201278"/>
                  </a:lnTo>
                  <a:lnTo>
                    <a:pt x="819242" y="1213762"/>
                  </a:lnTo>
                  <a:lnTo>
                    <a:pt x="874041" y="1225377"/>
                  </a:lnTo>
                  <a:lnTo>
                    <a:pt x="930068" y="1236098"/>
                  </a:lnTo>
                  <a:lnTo>
                    <a:pt x="987270" y="1245905"/>
                  </a:lnTo>
                  <a:lnTo>
                    <a:pt x="1045593" y="1254774"/>
                  </a:lnTo>
                  <a:lnTo>
                    <a:pt x="1104983" y="1262684"/>
                  </a:lnTo>
                  <a:lnTo>
                    <a:pt x="1165387" y="1269612"/>
                  </a:lnTo>
                  <a:lnTo>
                    <a:pt x="1226752" y="1275536"/>
                  </a:lnTo>
                  <a:lnTo>
                    <a:pt x="1289023" y="1280432"/>
                  </a:lnTo>
                  <a:lnTo>
                    <a:pt x="1352146" y="1284280"/>
                  </a:lnTo>
                  <a:lnTo>
                    <a:pt x="1416069" y="1287056"/>
                  </a:lnTo>
                  <a:lnTo>
                    <a:pt x="1480737" y="1288738"/>
                  </a:lnTo>
                  <a:lnTo>
                    <a:pt x="1546097" y="1289303"/>
                  </a:lnTo>
                  <a:lnTo>
                    <a:pt x="1611458" y="1288738"/>
                  </a:lnTo>
                  <a:lnTo>
                    <a:pt x="1676126" y="1287056"/>
                  </a:lnTo>
                  <a:lnTo>
                    <a:pt x="1740049" y="1284280"/>
                  </a:lnTo>
                  <a:lnTo>
                    <a:pt x="1803172" y="1280432"/>
                  </a:lnTo>
                  <a:lnTo>
                    <a:pt x="1865443" y="1275536"/>
                  </a:lnTo>
                  <a:lnTo>
                    <a:pt x="1926808" y="1269612"/>
                  </a:lnTo>
                  <a:lnTo>
                    <a:pt x="1987212" y="1262684"/>
                  </a:lnTo>
                  <a:lnTo>
                    <a:pt x="2046602" y="1254774"/>
                  </a:lnTo>
                  <a:lnTo>
                    <a:pt x="2104925" y="1245905"/>
                  </a:lnTo>
                  <a:lnTo>
                    <a:pt x="2162127" y="1236098"/>
                  </a:lnTo>
                  <a:lnTo>
                    <a:pt x="2218154" y="1225377"/>
                  </a:lnTo>
                  <a:lnTo>
                    <a:pt x="2272953" y="1213762"/>
                  </a:lnTo>
                  <a:lnTo>
                    <a:pt x="2326470" y="1201278"/>
                  </a:lnTo>
                  <a:lnTo>
                    <a:pt x="2378651" y="1187947"/>
                  </a:lnTo>
                  <a:lnTo>
                    <a:pt x="2429443" y="1173790"/>
                  </a:lnTo>
                  <a:lnTo>
                    <a:pt x="2478793" y="1158830"/>
                  </a:lnTo>
                  <a:lnTo>
                    <a:pt x="2526645" y="1143089"/>
                  </a:lnTo>
                  <a:lnTo>
                    <a:pt x="2572947" y="1126591"/>
                  </a:lnTo>
                  <a:lnTo>
                    <a:pt x="2617646" y="1109356"/>
                  </a:lnTo>
                  <a:lnTo>
                    <a:pt x="2660687" y="1091409"/>
                  </a:lnTo>
                  <a:lnTo>
                    <a:pt x="2702017" y="1072770"/>
                  </a:lnTo>
                  <a:lnTo>
                    <a:pt x="2741582" y="1053463"/>
                  </a:lnTo>
                  <a:lnTo>
                    <a:pt x="2779329" y="1033510"/>
                  </a:lnTo>
                  <a:lnTo>
                    <a:pt x="2815203" y="1012933"/>
                  </a:lnTo>
                  <a:lnTo>
                    <a:pt x="2849152" y="991755"/>
                  </a:lnTo>
                  <a:lnTo>
                    <a:pt x="2881121" y="969997"/>
                  </a:lnTo>
                  <a:lnTo>
                    <a:pt x="2938908" y="924835"/>
                  </a:lnTo>
                  <a:lnTo>
                    <a:pt x="2988133" y="877626"/>
                  </a:lnTo>
                  <a:lnTo>
                    <a:pt x="3028368" y="828548"/>
                  </a:lnTo>
                  <a:lnTo>
                    <a:pt x="3059183" y="777782"/>
                  </a:lnTo>
                  <a:lnTo>
                    <a:pt x="3080150" y="725505"/>
                  </a:lnTo>
                  <a:lnTo>
                    <a:pt x="3090839" y="671898"/>
                  </a:lnTo>
                  <a:lnTo>
                    <a:pt x="3092195" y="644651"/>
                  </a:lnTo>
                  <a:lnTo>
                    <a:pt x="3090839" y="617405"/>
                  </a:lnTo>
                  <a:lnTo>
                    <a:pt x="3080150" y="563798"/>
                  </a:lnTo>
                  <a:lnTo>
                    <a:pt x="3059183" y="511521"/>
                  </a:lnTo>
                  <a:lnTo>
                    <a:pt x="3028368" y="460755"/>
                  </a:lnTo>
                  <a:lnTo>
                    <a:pt x="2988133" y="411677"/>
                  </a:lnTo>
                  <a:lnTo>
                    <a:pt x="2938908" y="364468"/>
                  </a:lnTo>
                  <a:lnTo>
                    <a:pt x="2881121" y="319306"/>
                  </a:lnTo>
                  <a:lnTo>
                    <a:pt x="2849152" y="297548"/>
                  </a:lnTo>
                  <a:lnTo>
                    <a:pt x="2815203" y="276370"/>
                  </a:lnTo>
                  <a:lnTo>
                    <a:pt x="2779329" y="255793"/>
                  </a:lnTo>
                  <a:lnTo>
                    <a:pt x="2741582" y="235840"/>
                  </a:lnTo>
                  <a:lnTo>
                    <a:pt x="2702017" y="216533"/>
                  </a:lnTo>
                  <a:lnTo>
                    <a:pt x="2660687" y="197894"/>
                  </a:lnTo>
                  <a:lnTo>
                    <a:pt x="2617646" y="179947"/>
                  </a:lnTo>
                  <a:lnTo>
                    <a:pt x="2572947" y="162712"/>
                  </a:lnTo>
                  <a:lnTo>
                    <a:pt x="2526645" y="146214"/>
                  </a:lnTo>
                  <a:lnTo>
                    <a:pt x="2478793" y="130473"/>
                  </a:lnTo>
                  <a:lnTo>
                    <a:pt x="2429443" y="115513"/>
                  </a:lnTo>
                  <a:lnTo>
                    <a:pt x="2378651" y="101356"/>
                  </a:lnTo>
                  <a:lnTo>
                    <a:pt x="2326470" y="88025"/>
                  </a:lnTo>
                  <a:lnTo>
                    <a:pt x="2272953" y="75541"/>
                  </a:lnTo>
                  <a:lnTo>
                    <a:pt x="2218154" y="63926"/>
                  </a:lnTo>
                  <a:lnTo>
                    <a:pt x="2162127" y="53205"/>
                  </a:lnTo>
                  <a:lnTo>
                    <a:pt x="2104925" y="43398"/>
                  </a:lnTo>
                  <a:lnTo>
                    <a:pt x="2046602" y="34529"/>
                  </a:lnTo>
                  <a:lnTo>
                    <a:pt x="1987212" y="26619"/>
                  </a:lnTo>
                  <a:lnTo>
                    <a:pt x="1926808" y="19691"/>
                  </a:lnTo>
                  <a:lnTo>
                    <a:pt x="1865443" y="13767"/>
                  </a:lnTo>
                  <a:lnTo>
                    <a:pt x="1803172" y="8871"/>
                  </a:lnTo>
                  <a:lnTo>
                    <a:pt x="1740049" y="5023"/>
                  </a:lnTo>
                  <a:lnTo>
                    <a:pt x="1676126" y="2247"/>
                  </a:lnTo>
                  <a:lnTo>
                    <a:pt x="1611458" y="565"/>
                  </a:lnTo>
                  <a:lnTo>
                    <a:pt x="1546097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88357" y="3646169"/>
              <a:ext cx="3092450" cy="1289685"/>
            </a:xfrm>
            <a:custGeom>
              <a:avLst/>
              <a:gdLst/>
              <a:ahLst/>
              <a:cxnLst/>
              <a:rect l="l" t="t" r="r" b="b"/>
              <a:pathLst>
                <a:path w="3092450" h="1289685">
                  <a:moveTo>
                    <a:pt x="0" y="644651"/>
                  </a:moveTo>
                  <a:lnTo>
                    <a:pt x="5389" y="590446"/>
                  </a:lnTo>
                  <a:lnTo>
                    <a:pt x="21270" y="537482"/>
                  </a:lnTo>
                  <a:lnTo>
                    <a:pt x="47215" y="485938"/>
                  </a:lnTo>
                  <a:lnTo>
                    <a:pt x="82794" y="435994"/>
                  </a:lnTo>
                  <a:lnTo>
                    <a:pt x="127578" y="387828"/>
                  </a:lnTo>
                  <a:lnTo>
                    <a:pt x="181137" y="341620"/>
                  </a:lnTo>
                  <a:lnTo>
                    <a:pt x="243043" y="297548"/>
                  </a:lnTo>
                  <a:lnTo>
                    <a:pt x="276992" y="276370"/>
                  </a:lnTo>
                  <a:lnTo>
                    <a:pt x="312866" y="255793"/>
                  </a:lnTo>
                  <a:lnTo>
                    <a:pt x="350613" y="235840"/>
                  </a:lnTo>
                  <a:lnTo>
                    <a:pt x="390178" y="216533"/>
                  </a:lnTo>
                  <a:lnTo>
                    <a:pt x="431508" y="197894"/>
                  </a:lnTo>
                  <a:lnTo>
                    <a:pt x="474549" y="179947"/>
                  </a:lnTo>
                  <a:lnTo>
                    <a:pt x="519248" y="162712"/>
                  </a:lnTo>
                  <a:lnTo>
                    <a:pt x="565550" y="146214"/>
                  </a:lnTo>
                  <a:lnTo>
                    <a:pt x="613402" y="130473"/>
                  </a:lnTo>
                  <a:lnTo>
                    <a:pt x="662752" y="115513"/>
                  </a:lnTo>
                  <a:lnTo>
                    <a:pt x="713544" y="101356"/>
                  </a:lnTo>
                  <a:lnTo>
                    <a:pt x="765725" y="88025"/>
                  </a:lnTo>
                  <a:lnTo>
                    <a:pt x="819242" y="75541"/>
                  </a:lnTo>
                  <a:lnTo>
                    <a:pt x="874041" y="63926"/>
                  </a:lnTo>
                  <a:lnTo>
                    <a:pt x="930068" y="53205"/>
                  </a:lnTo>
                  <a:lnTo>
                    <a:pt x="987270" y="43398"/>
                  </a:lnTo>
                  <a:lnTo>
                    <a:pt x="1045593" y="34529"/>
                  </a:lnTo>
                  <a:lnTo>
                    <a:pt x="1104983" y="26619"/>
                  </a:lnTo>
                  <a:lnTo>
                    <a:pt x="1165387" y="19691"/>
                  </a:lnTo>
                  <a:lnTo>
                    <a:pt x="1226752" y="13767"/>
                  </a:lnTo>
                  <a:lnTo>
                    <a:pt x="1289023" y="8871"/>
                  </a:lnTo>
                  <a:lnTo>
                    <a:pt x="1352146" y="5023"/>
                  </a:lnTo>
                  <a:lnTo>
                    <a:pt x="1416069" y="2247"/>
                  </a:lnTo>
                  <a:lnTo>
                    <a:pt x="1480737" y="565"/>
                  </a:lnTo>
                  <a:lnTo>
                    <a:pt x="1546097" y="0"/>
                  </a:lnTo>
                  <a:lnTo>
                    <a:pt x="1611458" y="565"/>
                  </a:lnTo>
                  <a:lnTo>
                    <a:pt x="1676126" y="2247"/>
                  </a:lnTo>
                  <a:lnTo>
                    <a:pt x="1740049" y="5023"/>
                  </a:lnTo>
                  <a:lnTo>
                    <a:pt x="1803172" y="8871"/>
                  </a:lnTo>
                  <a:lnTo>
                    <a:pt x="1865443" y="13767"/>
                  </a:lnTo>
                  <a:lnTo>
                    <a:pt x="1926808" y="19691"/>
                  </a:lnTo>
                  <a:lnTo>
                    <a:pt x="1987212" y="26619"/>
                  </a:lnTo>
                  <a:lnTo>
                    <a:pt x="2046602" y="34529"/>
                  </a:lnTo>
                  <a:lnTo>
                    <a:pt x="2104925" y="43398"/>
                  </a:lnTo>
                  <a:lnTo>
                    <a:pt x="2162127" y="53205"/>
                  </a:lnTo>
                  <a:lnTo>
                    <a:pt x="2218154" y="63926"/>
                  </a:lnTo>
                  <a:lnTo>
                    <a:pt x="2272953" y="75541"/>
                  </a:lnTo>
                  <a:lnTo>
                    <a:pt x="2326470" y="88025"/>
                  </a:lnTo>
                  <a:lnTo>
                    <a:pt x="2378651" y="101356"/>
                  </a:lnTo>
                  <a:lnTo>
                    <a:pt x="2429443" y="115513"/>
                  </a:lnTo>
                  <a:lnTo>
                    <a:pt x="2478793" y="130473"/>
                  </a:lnTo>
                  <a:lnTo>
                    <a:pt x="2526645" y="146214"/>
                  </a:lnTo>
                  <a:lnTo>
                    <a:pt x="2572947" y="162712"/>
                  </a:lnTo>
                  <a:lnTo>
                    <a:pt x="2617646" y="179947"/>
                  </a:lnTo>
                  <a:lnTo>
                    <a:pt x="2660687" y="197894"/>
                  </a:lnTo>
                  <a:lnTo>
                    <a:pt x="2702017" y="216533"/>
                  </a:lnTo>
                  <a:lnTo>
                    <a:pt x="2741582" y="235840"/>
                  </a:lnTo>
                  <a:lnTo>
                    <a:pt x="2779329" y="255793"/>
                  </a:lnTo>
                  <a:lnTo>
                    <a:pt x="2815203" y="276370"/>
                  </a:lnTo>
                  <a:lnTo>
                    <a:pt x="2849152" y="297548"/>
                  </a:lnTo>
                  <a:lnTo>
                    <a:pt x="2881121" y="319306"/>
                  </a:lnTo>
                  <a:lnTo>
                    <a:pt x="2938908" y="364468"/>
                  </a:lnTo>
                  <a:lnTo>
                    <a:pt x="2988133" y="411677"/>
                  </a:lnTo>
                  <a:lnTo>
                    <a:pt x="3028368" y="460755"/>
                  </a:lnTo>
                  <a:lnTo>
                    <a:pt x="3059183" y="511521"/>
                  </a:lnTo>
                  <a:lnTo>
                    <a:pt x="3080150" y="563798"/>
                  </a:lnTo>
                  <a:lnTo>
                    <a:pt x="3090839" y="617405"/>
                  </a:lnTo>
                  <a:lnTo>
                    <a:pt x="3092195" y="644651"/>
                  </a:lnTo>
                  <a:lnTo>
                    <a:pt x="3090839" y="671898"/>
                  </a:lnTo>
                  <a:lnTo>
                    <a:pt x="3080150" y="725505"/>
                  </a:lnTo>
                  <a:lnTo>
                    <a:pt x="3059183" y="777782"/>
                  </a:lnTo>
                  <a:lnTo>
                    <a:pt x="3028368" y="828548"/>
                  </a:lnTo>
                  <a:lnTo>
                    <a:pt x="2988133" y="877626"/>
                  </a:lnTo>
                  <a:lnTo>
                    <a:pt x="2938908" y="924835"/>
                  </a:lnTo>
                  <a:lnTo>
                    <a:pt x="2881121" y="969997"/>
                  </a:lnTo>
                  <a:lnTo>
                    <a:pt x="2849152" y="991755"/>
                  </a:lnTo>
                  <a:lnTo>
                    <a:pt x="2815203" y="1012933"/>
                  </a:lnTo>
                  <a:lnTo>
                    <a:pt x="2779329" y="1033510"/>
                  </a:lnTo>
                  <a:lnTo>
                    <a:pt x="2741582" y="1053463"/>
                  </a:lnTo>
                  <a:lnTo>
                    <a:pt x="2702017" y="1072770"/>
                  </a:lnTo>
                  <a:lnTo>
                    <a:pt x="2660687" y="1091409"/>
                  </a:lnTo>
                  <a:lnTo>
                    <a:pt x="2617646" y="1109356"/>
                  </a:lnTo>
                  <a:lnTo>
                    <a:pt x="2572947" y="1126591"/>
                  </a:lnTo>
                  <a:lnTo>
                    <a:pt x="2526645" y="1143089"/>
                  </a:lnTo>
                  <a:lnTo>
                    <a:pt x="2478793" y="1158830"/>
                  </a:lnTo>
                  <a:lnTo>
                    <a:pt x="2429443" y="1173790"/>
                  </a:lnTo>
                  <a:lnTo>
                    <a:pt x="2378651" y="1187947"/>
                  </a:lnTo>
                  <a:lnTo>
                    <a:pt x="2326470" y="1201278"/>
                  </a:lnTo>
                  <a:lnTo>
                    <a:pt x="2272953" y="1213762"/>
                  </a:lnTo>
                  <a:lnTo>
                    <a:pt x="2218154" y="1225377"/>
                  </a:lnTo>
                  <a:lnTo>
                    <a:pt x="2162127" y="1236098"/>
                  </a:lnTo>
                  <a:lnTo>
                    <a:pt x="2104925" y="1245905"/>
                  </a:lnTo>
                  <a:lnTo>
                    <a:pt x="2046602" y="1254774"/>
                  </a:lnTo>
                  <a:lnTo>
                    <a:pt x="1987212" y="1262684"/>
                  </a:lnTo>
                  <a:lnTo>
                    <a:pt x="1926808" y="1269612"/>
                  </a:lnTo>
                  <a:lnTo>
                    <a:pt x="1865443" y="1275536"/>
                  </a:lnTo>
                  <a:lnTo>
                    <a:pt x="1803172" y="1280432"/>
                  </a:lnTo>
                  <a:lnTo>
                    <a:pt x="1740049" y="1284280"/>
                  </a:lnTo>
                  <a:lnTo>
                    <a:pt x="1676126" y="1287056"/>
                  </a:lnTo>
                  <a:lnTo>
                    <a:pt x="1611458" y="1288738"/>
                  </a:lnTo>
                  <a:lnTo>
                    <a:pt x="1546097" y="1289303"/>
                  </a:lnTo>
                  <a:lnTo>
                    <a:pt x="1480737" y="1288738"/>
                  </a:lnTo>
                  <a:lnTo>
                    <a:pt x="1416069" y="1287056"/>
                  </a:lnTo>
                  <a:lnTo>
                    <a:pt x="1352146" y="1284280"/>
                  </a:lnTo>
                  <a:lnTo>
                    <a:pt x="1289023" y="1280432"/>
                  </a:lnTo>
                  <a:lnTo>
                    <a:pt x="1226752" y="1275536"/>
                  </a:lnTo>
                  <a:lnTo>
                    <a:pt x="1165387" y="1269612"/>
                  </a:lnTo>
                  <a:lnTo>
                    <a:pt x="1104983" y="1262684"/>
                  </a:lnTo>
                  <a:lnTo>
                    <a:pt x="1045593" y="1254774"/>
                  </a:lnTo>
                  <a:lnTo>
                    <a:pt x="987270" y="1245905"/>
                  </a:lnTo>
                  <a:lnTo>
                    <a:pt x="930068" y="1236098"/>
                  </a:lnTo>
                  <a:lnTo>
                    <a:pt x="874041" y="1225377"/>
                  </a:lnTo>
                  <a:lnTo>
                    <a:pt x="819242" y="1213762"/>
                  </a:lnTo>
                  <a:lnTo>
                    <a:pt x="765725" y="1201278"/>
                  </a:lnTo>
                  <a:lnTo>
                    <a:pt x="713544" y="1187947"/>
                  </a:lnTo>
                  <a:lnTo>
                    <a:pt x="662752" y="1173790"/>
                  </a:lnTo>
                  <a:lnTo>
                    <a:pt x="613402" y="1158830"/>
                  </a:lnTo>
                  <a:lnTo>
                    <a:pt x="565550" y="1143089"/>
                  </a:lnTo>
                  <a:lnTo>
                    <a:pt x="519248" y="1126591"/>
                  </a:lnTo>
                  <a:lnTo>
                    <a:pt x="474549" y="1109356"/>
                  </a:lnTo>
                  <a:lnTo>
                    <a:pt x="431508" y="1091409"/>
                  </a:lnTo>
                  <a:lnTo>
                    <a:pt x="390178" y="1072770"/>
                  </a:lnTo>
                  <a:lnTo>
                    <a:pt x="350613" y="1053463"/>
                  </a:lnTo>
                  <a:lnTo>
                    <a:pt x="312866" y="1033510"/>
                  </a:lnTo>
                  <a:lnTo>
                    <a:pt x="276992" y="1012933"/>
                  </a:lnTo>
                  <a:lnTo>
                    <a:pt x="243043" y="991755"/>
                  </a:lnTo>
                  <a:lnTo>
                    <a:pt x="211074" y="969997"/>
                  </a:lnTo>
                  <a:lnTo>
                    <a:pt x="153287" y="924835"/>
                  </a:lnTo>
                  <a:lnTo>
                    <a:pt x="104062" y="877626"/>
                  </a:lnTo>
                  <a:lnTo>
                    <a:pt x="63827" y="828548"/>
                  </a:lnTo>
                  <a:lnTo>
                    <a:pt x="33012" y="777782"/>
                  </a:lnTo>
                  <a:lnTo>
                    <a:pt x="12045" y="725505"/>
                  </a:lnTo>
                  <a:lnTo>
                    <a:pt x="1356" y="671898"/>
                  </a:lnTo>
                  <a:lnTo>
                    <a:pt x="0" y="644651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34618" y="1043177"/>
            <a:ext cx="7499350" cy="3574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Модули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Б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ссылаются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один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тот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же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глобальный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элемент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данных.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Таким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путем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осуществляется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неявное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управление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функционированием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другого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модуля.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Сцепление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этого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типа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возникает,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когда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внутренние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процедуры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одного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модуля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оперируют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глобальными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переменными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другого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модуля.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ahoma"/>
              <a:cs typeface="Tahoma"/>
            </a:endParaRPr>
          </a:p>
          <a:p>
            <a:pPr marL="1059815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А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00">
              <a:latin typeface="Arial"/>
              <a:cs typeface="Arial"/>
            </a:endParaRPr>
          </a:p>
          <a:p>
            <a:pPr marL="4469130" marR="1540510" indent="-422275">
              <a:lnSpc>
                <a:spcPct val="100000"/>
              </a:lnSpc>
            </a:pPr>
            <a:r>
              <a:rPr sz="2400" b="1" spc="-25" dirty="0">
                <a:latin typeface="Arial"/>
                <a:cs typeface="Arial"/>
              </a:rPr>
              <a:t>Глобальный </a:t>
            </a:r>
            <a:r>
              <a:rPr sz="2400" b="1" spc="-10" dirty="0">
                <a:latin typeface="Arial"/>
                <a:cs typeface="Arial"/>
              </a:rPr>
              <a:t>объект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84577" y="3378961"/>
            <a:ext cx="2063114" cy="1823720"/>
          </a:xfrm>
          <a:custGeom>
            <a:avLst/>
            <a:gdLst/>
            <a:ahLst/>
            <a:cxnLst/>
            <a:rect l="l" t="t" r="r" b="b"/>
            <a:pathLst>
              <a:path w="2063114" h="1823720">
                <a:moveTo>
                  <a:pt x="81661" y="1804416"/>
                </a:moveTo>
                <a:lnTo>
                  <a:pt x="76835" y="1785239"/>
                </a:lnTo>
                <a:lnTo>
                  <a:pt x="0" y="1804416"/>
                </a:lnTo>
                <a:lnTo>
                  <a:pt x="4826" y="1823720"/>
                </a:lnTo>
                <a:lnTo>
                  <a:pt x="81661" y="1804416"/>
                </a:lnTo>
                <a:close/>
              </a:path>
              <a:path w="2063114" h="1823720">
                <a:moveTo>
                  <a:pt x="81661" y="19304"/>
                </a:moveTo>
                <a:lnTo>
                  <a:pt x="4826" y="0"/>
                </a:lnTo>
                <a:lnTo>
                  <a:pt x="0" y="19304"/>
                </a:lnTo>
                <a:lnTo>
                  <a:pt x="76835" y="38481"/>
                </a:lnTo>
                <a:lnTo>
                  <a:pt x="81661" y="19304"/>
                </a:lnTo>
                <a:close/>
              </a:path>
              <a:path w="2063114" h="1823720">
                <a:moveTo>
                  <a:pt x="216154" y="1770634"/>
                </a:moveTo>
                <a:lnTo>
                  <a:pt x="211328" y="1751457"/>
                </a:lnTo>
                <a:lnTo>
                  <a:pt x="134493" y="1770761"/>
                </a:lnTo>
                <a:lnTo>
                  <a:pt x="139319" y="1789938"/>
                </a:lnTo>
                <a:lnTo>
                  <a:pt x="216154" y="1770634"/>
                </a:lnTo>
                <a:close/>
              </a:path>
              <a:path w="2063114" h="1823720">
                <a:moveTo>
                  <a:pt x="216281" y="52959"/>
                </a:moveTo>
                <a:lnTo>
                  <a:pt x="139319" y="33655"/>
                </a:lnTo>
                <a:lnTo>
                  <a:pt x="134493" y="52959"/>
                </a:lnTo>
                <a:lnTo>
                  <a:pt x="211455" y="72136"/>
                </a:lnTo>
                <a:lnTo>
                  <a:pt x="216281" y="52959"/>
                </a:lnTo>
                <a:close/>
              </a:path>
              <a:path w="2063114" h="1823720">
                <a:moveTo>
                  <a:pt x="350774" y="1736979"/>
                </a:moveTo>
                <a:lnTo>
                  <a:pt x="345948" y="1717675"/>
                </a:lnTo>
                <a:lnTo>
                  <a:pt x="268986" y="1736979"/>
                </a:lnTo>
                <a:lnTo>
                  <a:pt x="273812" y="1756156"/>
                </a:lnTo>
                <a:lnTo>
                  <a:pt x="350774" y="1736979"/>
                </a:lnTo>
                <a:close/>
              </a:path>
              <a:path w="2063114" h="1823720">
                <a:moveTo>
                  <a:pt x="350774" y="86487"/>
                </a:moveTo>
                <a:lnTo>
                  <a:pt x="273939" y="67310"/>
                </a:lnTo>
                <a:lnTo>
                  <a:pt x="269113" y="86487"/>
                </a:lnTo>
                <a:lnTo>
                  <a:pt x="345948" y="105791"/>
                </a:lnTo>
                <a:lnTo>
                  <a:pt x="350774" y="86487"/>
                </a:lnTo>
                <a:close/>
              </a:path>
              <a:path w="2063114" h="1823720">
                <a:moveTo>
                  <a:pt x="485267" y="1703197"/>
                </a:moveTo>
                <a:lnTo>
                  <a:pt x="480441" y="1684020"/>
                </a:lnTo>
                <a:lnTo>
                  <a:pt x="403606" y="1703324"/>
                </a:lnTo>
                <a:lnTo>
                  <a:pt x="408432" y="1722501"/>
                </a:lnTo>
                <a:lnTo>
                  <a:pt x="485267" y="1703197"/>
                </a:lnTo>
                <a:close/>
              </a:path>
              <a:path w="2063114" h="1823720">
                <a:moveTo>
                  <a:pt x="485267" y="120142"/>
                </a:moveTo>
                <a:lnTo>
                  <a:pt x="408432" y="100965"/>
                </a:lnTo>
                <a:lnTo>
                  <a:pt x="403606" y="120142"/>
                </a:lnTo>
                <a:lnTo>
                  <a:pt x="480568" y="139446"/>
                </a:lnTo>
                <a:lnTo>
                  <a:pt x="485267" y="120142"/>
                </a:lnTo>
                <a:close/>
              </a:path>
              <a:path w="2063114" h="1823720">
                <a:moveTo>
                  <a:pt x="619760" y="1669542"/>
                </a:moveTo>
                <a:lnTo>
                  <a:pt x="614934" y="1650238"/>
                </a:lnTo>
                <a:lnTo>
                  <a:pt x="538099" y="1669542"/>
                </a:lnTo>
                <a:lnTo>
                  <a:pt x="542925" y="1688719"/>
                </a:lnTo>
                <a:lnTo>
                  <a:pt x="619760" y="1669542"/>
                </a:lnTo>
                <a:close/>
              </a:path>
              <a:path w="2063114" h="1823720">
                <a:moveTo>
                  <a:pt x="619887" y="153809"/>
                </a:moveTo>
                <a:lnTo>
                  <a:pt x="542925" y="134620"/>
                </a:lnTo>
                <a:lnTo>
                  <a:pt x="538226" y="153809"/>
                </a:lnTo>
                <a:lnTo>
                  <a:pt x="615061" y="172974"/>
                </a:lnTo>
                <a:lnTo>
                  <a:pt x="619887" y="153809"/>
                </a:lnTo>
                <a:close/>
              </a:path>
              <a:path w="2063114" h="1823720">
                <a:moveTo>
                  <a:pt x="754253" y="1635760"/>
                </a:moveTo>
                <a:lnTo>
                  <a:pt x="749427" y="1616583"/>
                </a:lnTo>
                <a:lnTo>
                  <a:pt x="672592" y="1635760"/>
                </a:lnTo>
                <a:lnTo>
                  <a:pt x="677418" y="1655064"/>
                </a:lnTo>
                <a:lnTo>
                  <a:pt x="754253" y="1635760"/>
                </a:lnTo>
                <a:close/>
              </a:path>
              <a:path w="2063114" h="1823720">
                <a:moveTo>
                  <a:pt x="754380" y="187452"/>
                </a:moveTo>
                <a:lnTo>
                  <a:pt x="677545" y="168275"/>
                </a:lnTo>
                <a:lnTo>
                  <a:pt x="672719" y="187452"/>
                </a:lnTo>
                <a:lnTo>
                  <a:pt x="749554" y="206629"/>
                </a:lnTo>
                <a:lnTo>
                  <a:pt x="754380" y="187452"/>
                </a:lnTo>
                <a:close/>
              </a:path>
              <a:path w="2063114" h="1823720">
                <a:moveTo>
                  <a:pt x="888746" y="1601978"/>
                </a:moveTo>
                <a:lnTo>
                  <a:pt x="884047" y="1582801"/>
                </a:lnTo>
                <a:lnTo>
                  <a:pt x="807085" y="1602105"/>
                </a:lnTo>
                <a:lnTo>
                  <a:pt x="811911" y="1621282"/>
                </a:lnTo>
                <a:lnTo>
                  <a:pt x="888746" y="1601978"/>
                </a:lnTo>
                <a:close/>
              </a:path>
              <a:path w="2063114" h="1823720">
                <a:moveTo>
                  <a:pt x="889000" y="221119"/>
                </a:moveTo>
                <a:lnTo>
                  <a:pt x="812038" y="201803"/>
                </a:lnTo>
                <a:lnTo>
                  <a:pt x="807212" y="221119"/>
                </a:lnTo>
                <a:lnTo>
                  <a:pt x="884174" y="240284"/>
                </a:lnTo>
                <a:lnTo>
                  <a:pt x="889000" y="221119"/>
                </a:lnTo>
                <a:close/>
              </a:path>
              <a:path w="2063114" h="1823720">
                <a:moveTo>
                  <a:pt x="1023366" y="1568323"/>
                </a:moveTo>
                <a:lnTo>
                  <a:pt x="1018540" y="1549019"/>
                </a:lnTo>
                <a:lnTo>
                  <a:pt x="941578" y="1568323"/>
                </a:lnTo>
                <a:lnTo>
                  <a:pt x="946404" y="1587627"/>
                </a:lnTo>
                <a:lnTo>
                  <a:pt x="1023366" y="1568323"/>
                </a:lnTo>
                <a:close/>
              </a:path>
              <a:path w="2063114" h="1823720">
                <a:moveTo>
                  <a:pt x="1023493" y="254762"/>
                </a:moveTo>
                <a:lnTo>
                  <a:pt x="946658" y="235458"/>
                </a:lnTo>
                <a:lnTo>
                  <a:pt x="941832" y="254762"/>
                </a:lnTo>
                <a:lnTo>
                  <a:pt x="1018667" y="273939"/>
                </a:lnTo>
                <a:lnTo>
                  <a:pt x="1023493" y="254762"/>
                </a:lnTo>
                <a:close/>
              </a:path>
              <a:path w="2063114" h="1823720">
                <a:moveTo>
                  <a:pt x="1157859" y="1534541"/>
                </a:moveTo>
                <a:lnTo>
                  <a:pt x="1153033" y="1515364"/>
                </a:lnTo>
                <a:lnTo>
                  <a:pt x="1076198" y="1534668"/>
                </a:lnTo>
                <a:lnTo>
                  <a:pt x="1081024" y="1553845"/>
                </a:lnTo>
                <a:lnTo>
                  <a:pt x="1157859" y="1534541"/>
                </a:lnTo>
                <a:close/>
              </a:path>
              <a:path w="2063114" h="1823720">
                <a:moveTo>
                  <a:pt x="1157986" y="288290"/>
                </a:moveTo>
                <a:lnTo>
                  <a:pt x="1081151" y="269113"/>
                </a:lnTo>
                <a:lnTo>
                  <a:pt x="1076325" y="288290"/>
                </a:lnTo>
                <a:lnTo>
                  <a:pt x="1153287" y="307594"/>
                </a:lnTo>
                <a:lnTo>
                  <a:pt x="1157986" y="288290"/>
                </a:lnTo>
                <a:close/>
              </a:path>
              <a:path w="2063114" h="1823720">
                <a:moveTo>
                  <a:pt x="1292352" y="1500886"/>
                </a:moveTo>
                <a:lnTo>
                  <a:pt x="1287526" y="1481582"/>
                </a:lnTo>
                <a:lnTo>
                  <a:pt x="1210691" y="1500886"/>
                </a:lnTo>
                <a:lnTo>
                  <a:pt x="1215517" y="1520063"/>
                </a:lnTo>
                <a:lnTo>
                  <a:pt x="1292352" y="1500886"/>
                </a:lnTo>
                <a:close/>
              </a:path>
              <a:path w="2063114" h="1823720">
                <a:moveTo>
                  <a:pt x="1292606" y="321945"/>
                </a:moveTo>
                <a:lnTo>
                  <a:pt x="1215644" y="302768"/>
                </a:lnTo>
                <a:lnTo>
                  <a:pt x="1210945" y="321945"/>
                </a:lnTo>
                <a:lnTo>
                  <a:pt x="1287780" y="341249"/>
                </a:lnTo>
                <a:lnTo>
                  <a:pt x="1292606" y="321945"/>
                </a:lnTo>
                <a:close/>
              </a:path>
              <a:path w="2063114" h="1823720">
                <a:moveTo>
                  <a:pt x="1426845" y="1467104"/>
                </a:moveTo>
                <a:lnTo>
                  <a:pt x="1422019" y="1447927"/>
                </a:lnTo>
                <a:lnTo>
                  <a:pt x="1345184" y="1467104"/>
                </a:lnTo>
                <a:lnTo>
                  <a:pt x="1350010" y="1486408"/>
                </a:lnTo>
                <a:lnTo>
                  <a:pt x="1426845" y="1467104"/>
                </a:lnTo>
                <a:close/>
              </a:path>
              <a:path w="2063114" h="1823720">
                <a:moveTo>
                  <a:pt x="1427099" y="355600"/>
                </a:moveTo>
                <a:lnTo>
                  <a:pt x="1350264" y="336423"/>
                </a:lnTo>
                <a:lnTo>
                  <a:pt x="1345438" y="355600"/>
                </a:lnTo>
                <a:lnTo>
                  <a:pt x="1422273" y="374777"/>
                </a:lnTo>
                <a:lnTo>
                  <a:pt x="1427099" y="355600"/>
                </a:lnTo>
                <a:close/>
              </a:path>
              <a:path w="2063114" h="1823720">
                <a:moveTo>
                  <a:pt x="1561465" y="1433322"/>
                </a:moveTo>
                <a:lnTo>
                  <a:pt x="1556639" y="1414145"/>
                </a:lnTo>
                <a:lnTo>
                  <a:pt x="1479677" y="1433449"/>
                </a:lnTo>
                <a:lnTo>
                  <a:pt x="1484503" y="1452626"/>
                </a:lnTo>
                <a:lnTo>
                  <a:pt x="1561465" y="1433322"/>
                </a:lnTo>
                <a:close/>
              </a:path>
              <a:path w="2063114" h="1823720">
                <a:moveTo>
                  <a:pt x="1561719" y="389255"/>
                </a:moveTo>
                <a:lnTo>
                  <a:pt x="1484757" y="370078"/>
                </a:lnTo>
                <a:lnTo>
                  <a:pt x="1479931" y="389255"/>
                </a:lnTo>
                <a:lnTo>
                  <a:pt x="1556893" y="408432"/>
                </a:lnTo>
                <a:lnTo>
                  <a:pt x="1561719" y="389255"/>
                </a:lnTo>
                <a:close/>
              </a:path>
              <a:path w="2063114" h="1823720">
                <a:moveTo>
                  <a:pt x="1695958" y="1399667"/>
                </a:moveTo>
                <a:lnTo>
                  <a:pt x="1691132" y="1380490"/>
                </a:lnTo>
                <a:lnTo>
                  <a:pt x="1614297" y="1399667"/>
                </a:lnTo>
                <a:lnTo>
                  <a:pt x="1618996" y="1418971"/>
                </a:lnTo>
                <a:lnTo>
                  <a:pt x="1695958" y="1399667"/>
                </a:lnTo>
                <a:close/>
              </a:path>
              <a:path w="2063114" h="1823720">
                <a:moveTo>
                  <a:pt x="1696212" y="422910"/>
                </a:moveTo>
                <a:lnTo>
                  <a:pt x="1619377" y="403606"/>
                </a:lnTo>
                <a:lnTo>
                  <a:pt x="1614551" y="422910"/>
                </a:lnTo>
                <a:lnTo>
                  <a:pt x="1691386" y="442087"/>
                </a:lnTo>
                <a:lnTo>
                  <a:pt x="1696212" y="422910"/>
                </a:lnTo>
                <a:close/>
              </a:path>
              <a:path w="2063114" h="1823720">
                <a:moveTo>
                  <a:pt x="1830451" y="1365885"/>
                </a:moveTo>
                <a:lnTo>
                  <a:pt x="1825625" y="1346708"/>
                </a:lnTo>
                <a:lnTo>
                  <a:pt x="1748790" y="1366012"/>
                </a:lnTo>
                <a:lnTo>
                  <a:pt x="1753616" y="1385189"/>
                </a:lnTo>
                <a:lnTo>
                  <a:pt x="1830451" y="1365885"/>
                </a:lnTo>
                <a:close/>
              </a:path>
              <a:path w="2063114" h="1823720">
                <a:moveTo>
                  <a:pt x="1830705" y="456565"/>
                </a:moveTo>
                <a:lnTo>
                  <a:pt x="1753870" y="437261"/>
                </a:lnTo>
                <a:lnTo>
                  <a:pt x="1749044" y="456565"/>
                </a:lnTo>
                <a:lnTo>
                  <a:pt x="1826006" y="475742"/>
                </a:lnTo>
                <a:lnTo>
                  <a:pt x="1830705" y="456565"/>
                </a:lnTo>
                <a:close/>
              </a:path>
              <a:path w="2063114" h="1823720">
                <a:moveTo>
                  <a:pt x="1964944" y="1332230"/>
                </a:moveTo>
                <a:lnTo>
                  <a:pt x="1960118" y="1312926"/>
                </a:lnTo>
                <a:lnTo>
                  <a:pt x="1883283" y="1332230"/>
                </a:lnTo>
                <a:lnTo>
                  <a:pt x="1888109" y="1351407"/>
                </a:lnTo>
                <a:lnTo>
                  <a:pt x="1964944" y="1332230"/>
                </a:lnTo>
                <a:close/>
              </a:path>
              <a:path w="2063114" h="1823720">
                <a:moveTo>
                  <a:pt x="1965325" y="490220"/>
                </a:moveTo>
                <a:lnTo>
                  <a:pt x="1888363" y="470916"/>
                </a:lnTo>
                <a:lnTo>
                  <a:pt x="1883664" y="490220"/>
                </a:lnTo>
                <a:lnTo>
                  <a:pt x="1960499" y="509397"/>
                </a:lnTo>
                <a:lnTo>
                  <a:pt x="1965325" y="490220"/>
                </a:lnTo>
                <a:close/>
              </a:path>
              <a:path w="2063114" h="1823720">
                <a:moveTo>
                  <a:pt x="2062861" y="1297432"/>
                </a:moveTo>
                <a:lnTo>
                  <a:pt x="1979676" y="1279017"/>
                </a:lnTo>
                <a:lnTo>
                  <a:pt x="1998218" y="1352931"/>
                </a:lnTo>
                <a:lnTo>
                  <a:pt x="2062861" y="1297432"/>
                </a:lnTo>
                <a:close/>
              </a:path>
              <a:path w="2063114" h="1823720">
                <a:moveTo>
                  <a:pt x="2062861" y="524764"/>
                </a:moveTo>
                <a:lnTo>
                  <a:pt x="1998218" y="469265"/>
                </a:lnTo>
                <a:lnTo>
                  <a:pt x="1979676" y="543306"/>
                </a:lnTo>
                <a:lnTo>
                  <a:pt x="2062861" y="524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3. Сцепление по</a:t>
            </a:r>
            <a:r>
              <a:rPr sz="2400" spc="-15" dirty="0"/>
              <a:t> </a:t>
            </a:r>
            <a:r>
              <a:rPr sz="2400" spc="-10" dirty="0"/>
              <a:t>содержанию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18566" y="1077126"/>
            <a:ext cx="7992109" cy="228282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Один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прямо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ссылается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содержание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другого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модуля.</a:t>
            </a:r>
            <a:endParaRPr sz="2000">
              <a:latin typeface="Tahoma"/>
              <a:cs typeface="Tahoma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Например,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одного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модулей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доступны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внутренние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области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другого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модуля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без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обращения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 его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точкам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входа,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 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есть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используют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общий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участок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памяти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командами.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Это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сцепление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возникает,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когда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модули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проектируются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как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отдельные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подпрограммы,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путь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через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которые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начинается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различных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точках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входа,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но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приводит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общему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сегменту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кодов.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489" y="3615690"/>
            <a:ext cx="1047115" cy="788035"/>
          </a:xfrm>
          <a:prstGeom prst="rect">
            <a:avLst/>
          </a:prstGeom>
          <a:solidFill>
            <a:srgbClr val="C0C0C0"/>
          </a:solidFill>
          <a:ln w="2895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2800" b="1" spc="-5" dirty="0">
                <a:latin typeface="Arial"/>
                <a:cs typeface="Arial"/>
              </a:rPr>
              <a:t>А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9477" y="4921758"/>
            <a:ext cx="1039494" cy="788035"/>
          </a:xfrm>
          <a:prstGeom prst="rect">
            <a:avLst/>
          </a:prstGeom>
          <a:solidFill>
            <a:srgbClr val="C0C0C0"/>
          </a:solidFill>
          <a:ln w="2895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2800" b="1" spc="-5" dirty="0">
                <a:latin typeface="Arial"/>
                <a:cs typeface="Arial"/>
              </a:rPr>
              <a:t>Б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80744" y="4435602"/>
            <a:ext cx="508000" cy="922019"/>
          </a:xfrm>
          <a:custGeom>
            <a:avLst/>
            <a:gdLst/>
            <a:ahLst/>
            <a:cxnLst/>
            <a:rect l="l" t="t" r="r" b="b"/>
            <a:pathLst>
              <a:path w="508000" h="922020">
                <a:moveTo>
                  <a:pt x="420750" y="835025"/>
                </a:moveTo>
                <a:lnTo>
                  <a:pt x="420750" y="921893"/>
                </a:lnTo>
                <a:lnTo>
                  <a:pt x="478663" y="892937"/>
                </a:lnTo>
                <a:lnTo>
                  <a:pt x="435229" y="892937"/>
                </a:lnTo>
                <a:lnTo>
                  <a:pt x="435229" y="863981"/>
                </a:lnTo>
                <a:lnTo>
                  <a:pt x="478663" y="863981"/>
                </a:lnTo>
                <a:lnTo>
                  <a:pt x="420750" y="835025"/>
                </a:lnTo>
                <a:close/>
              </a:path>
              <a:path w="508000" h="922020">
                <a:moveTo>
                  <a:pt x="28956" y="0"/>
                </a:moveTo>
                <a:lnTo>
                  <a:pt x="0" y="0"/>
                </a:lnTo>
                <a:lnTo>
                  <a:pt x="0" y="892937"/>
                </a:lnTo>
                <a:lnTo>
                  <a:pt x="420750" y="892937"/>
                </a:lnTo>
                <a:lnTo>
                  <a:pt x="420750" y="878459"/>
                </a:lnTo>
                <a:lnTo>
                  <a:pt x="28956" y="878459"/>
                </a:lnTo>
                <a:lnTo>
                  <a:pt x="14478" y="863981"/>
                </a:lnTo>
                <a:lnTo>
                  <a:pt x="28956" y="863981"/>
                </a:lnTo>
                <a:lnTo>
                  <a:pt x="28956" y="0"/>
                </a:lnTo>
                <a:close/>
              </a:path>
              <a:path w="508000" h="922020">
                <a:moveTo>
                  <a:pt x="478663" y="863981"/>
                </a:moveTo>
                <a:lnTo>
                  <a:pt x="435229" y="863981"/>
                </a:lnTo>
                <a:lnTo>
                  <a:pt x="435229" y="892937"/>
                </a:lnTo>
                <a:lnTo>
                  <a:pt x="478663" y="892937"/>
                </a:lnTo>
                <a:lnTo>
                  <a:pt x="507619" y="878459"/>
                </a:lnTo>
                <a:lnTo>
                  <a:pt x="478663" y="863981"/>
                </a:lnTo>
                <a:close/>
              </a:path>
              <a:path w="508000" h="922020">
                <a:moveTo>
                  <a:pt x="28956" y="863981"/>
                </a:moveTo>
                <a:lnTo>
                  <a:pt x="14478" y="863981"/>
                </a:lnTo>
                <a:lnTo>
                  <a:pt x="28956" y="878459"/>
                </a:lnTo>
                <a:lnTo>
                  <a:pt x="28956" y="863981"/>
                </a:lnTo>
                <a:close/>
              </a:path>
              <a:path w="508000" h="922020">
                <a:moveTo>
                  <a:pt x="420750" y="863981"/>
                </a:moveTo>
                <a:lnTo>
                  <a:pt x="28956" y="863981"/>
                </a:lnTo>
                <a:lnTo>
                  <a:pt x="28956" y="878459"/>
                </a:lnTo>
                <a:lnTo>
                  <a:pt x="420750" y="878459"/>
                </a:lnTo>
                <a:lnTo>
                  <a:pt x="420750" y="8639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2590800"/>
            <a:ext cx="9142730" cy="3610610"/>
            <a:chOff x="1523" y="2590800"/>
            <a:chExt cx="9142730" cy="3610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590800"/>
              <a:ext cx="9142475" cy="36103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0" y="2590800"/>
              <a:ext cx="1142999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0" y="2590800"/>
              <a:ext cx="2286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4167581"/>
            <a:ext cx="55581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Tahoma"/>
                <a:cs typeface="Tahoma"/>
              </a:rPr>
              <a:t>Этап</a:t>
            </a:r>
            <a:r>
              <a:rPr sz="36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dirty="0">
                <a:solidFill>
                  <a:srgbClr val="FFFFFF"/>
                </a:solidFill>
                <a:latin typeface="Tahoma"/>
                <a:cs typeface="Tahoma"/>
              </a:rPr>
              <a:t>конструирования</a:t>
            </a:r>
            <a:r>
              <a:rPr sz="3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Tahoma"/>
                <a:cs typeface="Tahoma"/>
              </a:rPr>
              <a:t>ПО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1.</a:t>
                      </a:r>
                      <a:r>
                        <a:rPr sz="3600" b="1" spc="-1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ЖИЗНЕННЫЙ</a:t>
                      </a:r>
                      <a:r>
                        <a:rPr sz="3600" b="1" spc="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ЦИКЛ</a:t>
                      </a:r>
                      <a:r>
                        <a:rPr sz="3600" b="1" spc="-1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ПО</a:t>
                      </a:r>
                      <a:endParaRPr sz="3600">
                        <a:latin typeface="Corbel"/>
                        <a:cs typeface="Corbel"/>
                      </a:endParaRPr>
                    </a:p>
                  </a:txBody>
                  <a:tcPr marL="0" marR="0" marT="254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717804" y="2548127"/>
            <a:ext cx="2350135" cy="524510"/>
            <a:chOff x="717804" y="2548127"/>
            <a:chExt cx="2350135" cy="524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804" y="2552699"/>
              <a:ext cx="2211324" cy="5196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0715" y="2548127"/>
              <a:ext cx="387095" cy="51968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72083" y="3244595"/>
            <a:ext cx="3042285" cy="513715"/>
            <a:chOff x="672083" y="3244595"/>
            <a:chExt cx="3042285" cy="5137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083" y="3244595"/>
              <a:ext cx="1469136" cy="5135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855" y="3244595"/>
              <a:ext cx="1818132" cy="513587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72083" y="4213859"/>
            <a:ext cx="2510155" cy="513715"/>
            <a:chOff x="672083" y="4213859"/>
            <a:chExt cx="2510155" cy="51371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083" y="4213859"/>
              <a:ext cx="1604772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6063" y="4213859"/>
              <a:ext cx="1146048" cy="51358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2083" y="4879847"/>
            <a:ext cx="1626107" cy="51358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58164" y="2095246"/>
            <a:ext cx="7977505" cy="373887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800" b="1" spc="-10" dirty="0">
                <a:latin typeface="Calibri"/>
                <a:cs typeface="Calibri"/>
              </a:rPr>
              <a:t>Вспомогательные</a:t>
            </a:r>
            <a:endParaRPr sz="1800">
              <a:latin typeface="Calibri"/>
              <a:cs typeface="Calibri"/>
            </a:endParaRPr>
          </a:p>
          <a:p>
            <a:pPr marL="12700" marR="298450" indent="191770">
              <a:lnSpc>
                <a:spcPct val="118900"/>
              </a:lnSpc>
              <a:spcBef>
                <a:spcPts val="900"/>
              </a:spcBef>
              <a:buClr>
                <a:srgbClr val="000000"/>
              </a:buClr>
              <a:buSzPct val="133333"/>
              <a:buFont typeface="Trebuchet MS"/>
              <a:buChar char="•"/>
              <a:tabLst>
                <a:tab pos="204470" algn="l"/>
              </a:tabLst>
            </a:pPr>
            <a:r>
              <a:rPr sz="1800" dirty="0">
                <a:solidFill>
                  <a:srgbClr val="1A315F"/>
                </a:solidFill>
                <a:latin typeface="Calibri"/>
                <a:cs typeface="Calibri"/>
              </a:rPr>
              <a:t>Документирование</a:t>
            </a:r>
            <a:r>
              <a:rPr sz="1800" spc="75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формализованное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описание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информации</a:t>
            </a:r>
            <a:r>
              <a:rPr sz="1800" spc="-35" dirty="0">
                <a:latin typeface="Trebuchet MS"/>
                <a:cs typeface="Trebuchet MS"/>
              </a:rPr>
              <a:t>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созданной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в </a:t>
            </a:r>
            <a:r>
              <a:rPr sz="1800" dirty="0">
                <a:latin typeface="Calibri"/>
                <a:cs typeface="Calibri"/>
              </a:rPr>
              <a:t>течение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ЖЦ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ПО</a:t>
            </a:r>
            <a:r>
              <a:rPr sz="1800" spc="-25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157480" indent="-1447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Trebuchet MS"/>
              <a:buChar char="•"/>
              <a:tabLst>
                <a:tab pos="157480" algn="l"/>
              </a:tabLst>
            </a:pPr>
            <a:r>
              <a:rPr sz="1800" dirty="0">
                <a:solidFill>
                  <a:srgbClr val="1A315F"/>
                </a:solidFill>
                <a:latin typeface="Calibri"/>
                <a:cs typeface="Calibri"/>
              </a:rPr>
              <a:t>Управление</a:t>
            </a:r>
            <a:r>
              <a:rPr sz="1800" spc="25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315F"/>
                </a:solidFill>
                <a:latin typeface="Calibri"/>
                <a:cs typeface="Calibri"/>
              </a:rPr>
              <a:t>конфигурацией</a:t>
            </a:r>
            <a:r>
              <a:rPr sz="1800" spc="35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применение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административных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технических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10000"/>
              </a:lnSpc>
            </a:pPr>
            <a:r>
              <a:rPr sz="1800" dirty="0">
                <a:latin typeface="Calibri"/>
                <a:cs typeface="Calibri"/>
              </a:rPr>
              <a:t>процедур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на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всем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протяжении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ЖЦ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ПО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для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определения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состояния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компонентов </a:t>
            </a:r>
            <a:r>
              <a:rPr sz="1800" spc="-100" dirty="0">
                <a:latin typeface="Calibri"/>
                <a:cs typeface="Calibri"/>
              </a:rPr>
              <a:t>ПО</a:t>
            </a:r>
            <a:r>
              <a:rPr sz="1800" spc="-100" dirty="0">
                <a:latin typeface="Trebuchet MS"/>
                <a:cs typeface="Trebuchet MS"/>
              </a:rPr>
              <a:t>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управления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его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модификациями</a:t>
            </a:r>
            <a:r>
              <a:rPr sz="1800" spc="-10" dirty="0">
                <a:latin typeface="Trebuchet MS"/>
                <a:cs typeface="Trebuchet MS"/>
              </a:rPr>
              <a:t>).</a:t>
            </a:r>
            <a:endParaRPr sz="1800">
              <a:latin typeface="Trebuchet MS"/>
              <a:cs typeface="Trebuchet MS"/>
            </a:endParaRPr>
          </a:p>
          <a:p>
            <a:pPr marL="156845" indent="-144145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Trebuchet MS"/>
              <a:buChar char="•"/>
              <a:tabLst>
                <a:tab pos="156845" algn="l"/>
              </a:tabLst>
            </a:pPr>
            <a:r>
              <a:rPr sz="1800" dirty="0">
                <a:solidFill>
                  <a:srgbClr val="1A315F"/>
                </a:solidFill>
                <a:latin typeface="Calibri"/>
                <a:cs typeface="Calibri"/>
              </a:rPr>
              <a:t>Обеспечение</a:t>
            </a:r>
            <a:r>
              <a:rPr sz="1800" spc="90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315F"/>
                </a:solidFill>
                <a:latin typeface="Calibri"/>
                <a:cs typeface="Calibri"/>
              </a:rPr>
              <a:t>качества</a:t>
            </a:r>
            <a:r>
              <a:rPr sz="1800" spc="80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обеспечение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гарантий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75" dirty="0">
                <a:latin typeface="Calibri"/>
                <a:cs typeface="Calibri"/>
              </a:rPr>
              <a:t>того</a:t>
            </a:r>
            <a:r>
              <a:rPr sz="1800" spc="-75" dirty="0">
                <a:latin typeface="Trebuchet MS"/>
                <a:cs typeface="Trebuchet MS"/>
              </a:rPr>
              <a:t>,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что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ИС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процессы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ее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ЖЦ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latin typeface="Calibri"/>
                <a:cs typeface="Calibri"/>
              </a:rPr>
              <a:t>соответствуют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заданным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требованиям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утвержденным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планам</a:t>
            </a:r>
            <a:r>
              <a:rPr sz="1800" spc="-10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156845" indent="-144145">
              <a:lnSpc>
                <a:spcPct val="100000"/>
              </a:lnSpc>
              <a:spcBef>
                <a:spcPts val="715"/>
              </a:spcBef>
              <a:buClr>
                <a:srgbClr val="000000"/>
              </a:buClr>
              <a:buFont typeface="Trebuchet MS"/>
              <a:buChar char="•"/>
              <a:tabLst>
                <a:tab pos="156845" algn="l"/>
              </a:tabLst>
            </a:pPr>
            <a:r>
              <a:rPr sz="1800" dirty="0">
                <a:solidFill>
                  <a:srgbClr val="1A315F"/>
                </a:solidFill>
                <a:latin typeface="Calibri"/>
                <a:cs typeface="Calibri"/>
              </a:rPr>
              <a:t>Верификация</a:t>
            </a:r>
            <a:r>
              <a:rPr sz="1800" spc="40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определение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75" dirty="0">
                <a:latin typeface="Calibri"/>
                <a:cs typeface="Calibri"/>
              </a:rPr>
              <a:t>того</a:t>
            </a:r>
            <a:r>
              <a:rPr sz="1800" spc="-75" dirty="0">
                <a:latin typeface="Trebuchet MS"/>
                <a:cs typeface="Trebuchet MS"/>
              </a:rPr>
              <a:t>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что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программные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продукты</a:t>
            </a:r>
            <a:r>
              <a:rPr sz="1800" spc="-45" dirty="0">
                <a:latin typeface="Trebuchet MS"/>
                <a:cs typeface="Trebuchet MS"/>
              </a:rPr>
              <a:t>,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Calibri"/>
                <a:cs typeface="Calibri"/>
              </a:rPr>
              <a:t>являющиеся</a:t>
            </a:r>
            <a:endParaRPr sz="1800">
              <a:latin typeface="Calibri"/>
              <a:cs typeface="Calibri"/>
            </a:endParaRPr>
          </a:p>
          <a:p>
            <a:pPr marL="12700" marR="48895">
              <a:lnSpc>
                <a:spcPct val="110000"/>
              </a:lnSpc>
            </a:pPr>
            <a:r>
              <a:rPr sz="1800" dirty="0">
                <a:latin typeface="Calibri"/>
                <a:cs typeface="Calibri"/>
              </a:rPr>
              <a:t>результатами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некоторого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действия</a:t>
            </a:r>
            <a:r>
              <a:rPr sz="1800" spc="-45" dirty="0">
                <a:latin typeface="Trebuchet MS"/>
                <a:cs typeface="Trebuchet MS"/>
              </a:rPr>
              <a:t>,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полностью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удовлетворяют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требованиям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или </a:t>
            </a:r>
            <a:r>
              <a:rPr sz="1800" spc="-45" dirty="0">
                <a:latin typeface="Calibri"/>
                <a:cs typeface="Calibri"/>
              </a:rPr>
              <a:t>условиям</a:t>
            </a:r>
            <a:r>
              <a:rPr sz="1800" spc="-45" dirty="0">
                <a:latin typeface="Trebuchet MS"/>
                <a:cs typeface="Trebuchet MS"/>
              </a:rPr>
              <a:t>,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обусловленным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предшествующими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действиями</a:t>
            </a:r>
            <a:r>
              <a:rPr sz="1800" spc="-10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900" spc="-10" dirty="0"/>
              <a:t>Вопросы:</a:t>
            </a:r>
            <a:endParaRPr sz="29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864" y="1025017"/>
            <a:ext cx="4865370" cy="904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6990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Основы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конструирования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ПО</a:t>
            </a:r>
            <a:endParaRPr sz="2400">
              <a:latin typeface="Tahoma"/>
              <a:cs typeface="Tahoma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90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Управление</a:t>
            </a:r>
            <a:r>
              <a:rPr sz="24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конструированием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</a:t>
            </a:r>
            <a:r>
              <a:rPr sz="2400" spc="5" dirty="0"/>
              <a:t> </a:t>
            </a:r>
            <a:r>
              <a:rPr sz="2400" spc="-10" dirty="0"/>
              <a:t>ОПРЕДЕЛЕНИЕ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338327" y="1028700"/>
            <a:ext cx="8507095" cy="2746375"/>
            <a:chOff x="338327" y="1028700"/>
            <a:chExt cx="8507095" cy="27463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336" y="1079002"/>
              <a:ext cx="8290566" cy="25907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327" y="1028700"/>
              <a:ext cx="8506968" cy="27462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39" y="1097280"/>
              <a:ext cx="8214359" cy="2514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2439" y="1097280"/>
              <a:ext cx="8214359" cy="2514600"/>
            </a:xfrm>
            <a:custGeom>
              <a:avLst/>
              <a:gdLst/>
              <a:ahLst/>
              <a:cxnLst/>
              <a:rect l="l" t="t" r="r" b="b"/>
              <a:pathLst>
                <a:path w="8214359" h="2514600">
                  <a:moveTo>
                    <a:pt x="0" y="2514600"/>
                  </a:moveTo>
                  <a:lnTo>
                    <a:pt x="8214359" y="2514600"/>
                  </a:lnTo>
                  <a:lnTo>
                    <a:pt x="8214359" y="0"/>
                  </a:lnTo>
                  <a:lnTo>
                    <a:pt x="0" y="0"/>
                  </a:lnTo>
                  <a:lnTo>
                    <a:pt x="0" y="2514600"/>
                  </a:lnTo>
                  <a:close/>
                </a:path>
              </a:pathLst>
            </a:custGeom>
            <a:ln w="9144">
              <a:solidFill>
                <a:srgbClr val="D4E8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51789" y="1128776"/>
            <a:ext cx="8058150" cy="245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17804" indent="-3435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Конструирование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программного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обеспечения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заключается в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создании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рабочего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программного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обеспечения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посредством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комбинации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кодирования,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верификации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(проверки),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модульного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тестирования,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интеграционного</a:t>
            </a:r>
            <a:r>
              <a:rPr sz="24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тестирования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отладки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002B78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459105">
              <a:lnSpc>
                <a:spcPct val="100000"/>
              </a:lnSpc>
              <a:spcBef>
                <a:spcPts val="434"/>
              </a:spcBef>
              <a:tabLst>
                <a:tab pos="3322954" algn="l"/>
              </a:tabLst>
            </a:pP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Программная</a:t>
            </a:r>
            <a:r>
              <a:rPr sz="1800" spc="10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808080"/>
                </a:solidFill>
                <a:latin typeface="Tahoma"/>
                <a:cs typeface="Tahoma"/>
              </a:rPr>
              <a:t>инженерия.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	Проектирование</a:t>
            </a:r>
            <a:r>
              <a:rPr sz="1800" spc="-50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программного</a:t>
            </a:r>
            <a:r>
              <a:rPr sz="1800" spc="-3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808080"/>
                </a:solidFill>
                <a:latin typeface="Tahoma"/>
                <a:cs typeface="Tahoma"/>
              </a:rPr>
              <a:t>обеспечения</a:t>
            </a:r>
            <a:endParaRPr sz="1800">
              <a:latin typeface="Tahoma"/>
              <a:cs typeface="Tahoma"/>
            </a:endParaRPr>
          </a:p>
          <a:p>
            <a:pPr marL="518414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(SWEBOK,</a:t>
            </a:r>
            <a:r>
              <a:rPr sz="1800" spc="-20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808080"/>
                </a:solidFill>
                <a:latin typeface="Tahoma"/>
                <a:cs typeface="Tahoma"/>
              </a:rPr>
              <a:t>Software</a:t>
            </a:r>
            <a:r>
              <a:rPr sz="1800" spc="-1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808080"/>
                </a:solidFill>
                <a:latin typeface="Tahoma"/>
                <a:cs typeface="Tahoma"/>
              </a:rPr>
              <a:t>Design)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 СВЯЗЬ</a:t>
            </a:r>
            <a:r>
              <a:rPr sz="2400" spc="-10" dirty="0"/>
              <a:t> </a:t>
            </a:r>
            <a:r>
              <a:rPr sz="2400" dirty="0"/>
              <a:t>С</a:t>
            </a:r>
            <a:r>
              <a:rPr sz="2400" spc="-5" dirty="0"/>
              <a:t> </a:t>
            </a:r>
            <a:r>
              <a:rPr sz="2400" dirty="0"/>
              <a:t>ДРУГИМИ</a:t>
            </a:r>
            <a:r>
              <a:rPr sz="2400" spc="5" dirty="0"/>
              <a:t> </a:t>
            </a:r>
            <a:r>
              <a:rPr sz="2400" dirty="0"/>
              <a:t>СТАДИЯМИ ЖЦ</a:t>
            </a:r>
            <a:r>
              <a:rPr sz="2400" spc="5" dirty="0"/>
              <a:t> </a:t>
            </a:r>
            <a:r>
              <a:rPr sz="2400" spc="-25" dirty="0"/>
              <a:t>ПО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800" y="1159763"/>
            <a:ext cx="6486728" cy="49011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</a:t>
            </a:r>
            <a:r>
              <a:rPr sz="2400" spc="5" dirty="0"/>
              <a:t> </a:t>
            </a:r>
            <a:r>
              <a:rPr sz="2400" dirty="0"/>
              <a:t>ОБЩАЯ</a:t>
            </a:r>
            <a:r>
              <a:rPr sz="2400" spc="-20" dirty="0"/>
              <a:t> </a:t>
            </a:r>
            <a:r>
              <a:rPr sz="2400" spc="-10" dirty="0"/>
              <a:t>СТРУКТУРА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838200"/>
            <a:ext cx="7560564" cy="54010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4870" y="1464691"/>
            <a:ext cx="6793865" cy="17818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27685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Минимизация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сложности</a:t>
            </a:r>
            <a:endParaRPr sz="24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575"/>
              </a:spcBef>
              <a:buAutoNum type="arabicParenR"/>
              <a:tabLst>
                <a:tab pos="527685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Ожидание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изменений</a:t>
            </a:r>
            <a:endParaRPr sz="24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575"/>
              </a:spcBef>
              <a:buAutoNum type="arabicParenR"/>
              <a:tabLst>
                <a:tab pos="527685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Конструирование</a:t>
            </a:r>
            <a:r>
              <a:rPr sz="24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 возможностью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проверки</a:t>
            </a:r>
            <a:endParaRPr sz="24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580"/>
              </a:spcBef>
              <a:buAutoNum type="arabicParenR"/>
              <a:tabLst>
                <a:tab pos="527685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Стандарты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конструировании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</a:t>
            </a:r>
            <a:r>
              <a:rPr sz="2800" spc="-75" dirty="0"/>
              <a:t> </a:t>
            </a:r>
            <a:r>
              <a:rPr sz="2800" dirty="0"/>
              <a:t>ОСНОВЫ</a:t>
            </a:r>
            <a:r>
              <a:rPr sz="2800" spc="-75" dirty="0"/>
              <a:t> </a:t>
            </a:r>
            <a:r>
              <a:rPr sz="2800" spc="-10" dirty="0"/>
              <a:t>КОНСТРУИРОВАНИЯ</a:t>
            </a:r>
            <a:endParaRPr sz="2800"/>
          </a:p>
        </p:txBody>
      </p:sp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9740" y="871532"/>
            <a:ext cx="8060055" cy="300418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18490" lvl="1" indent="-605790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618490" algn="l"/>
              </a:tabLst>
            </a:pPr>
            <a:r>
              <a:rPr sz="2800" dirty="0">
                <a:solidFill>
                  <a:srgbClr val="808080"/>
                </a:solidFill>
                <a:latin typeface="Tahoma"/>
                <a:cs typeface="Tahoma"/>
              </a:rPr>
              <a:t>Минимизация</a:t>
            </a:r>
            <a:r>
              <a:rPr sz="2800" spc="-21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Tahoma"/>
                <a:cs typeface="Tahoma"/>
              </a:rPr>
              <a:t>сложности</a:t>
            </a:r>
            <a:endParaRPr sz="2800">
              <a:latin typeface="Tahoma"/>
              <a:cs typeface="Tahoma"/>
            </a:endParaRPr>
          </a:p>
          <a:p>
            <a:pPr marL="9652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Обеспечивается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24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помощью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002B78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721360" lvl="2" indent="-514984">
              <a:lnSpc>
                <a:spcPct val="100000"/>
              </a:lnSpc>
              <a:spcBef>
                <a:spcPts val="580"/>
              </a:spcBef>
              <a:buAutoNum type="arabicParenR"/>
              <a:tabLst>
                <a:tab pos="72136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модульного</a:t>
            </a:r>
            <a:r>
              <a:rPr sz="24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принципа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разработки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программ;</a:t>
            </a:r>
            <a:endParaRPr sz="2400">
              <a:latin typeface="Tahoma"/>
              <a:cs typeface="Tahoma"/>
            </a:endParaRPr>
          </a:p>
          <a:p>
            <a:pPr marL="721360" lvl="2" indent="-514984">
              <a:lnSpc>
                <a:spcPct val="100000"/>
              </a:lnSpc>
              <a:spcBef>
                <a:spcPts val="575"/>
              </a:spcBef>
              <a:buAutoNum type="arabicParenR"/>
              <a:tabLst>
                <a:tab pos="72136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прототипирования</a:t>
            </a:r>
            <a:r>
              <a:rPr sz="24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макетирования;</a:t>
            </a:r>
            <a:endParaRPr sz="2400">
              <a:latin typeface="Tahoma"/>
              <a:cs typeface="Tahoma"/>
            </a:endParaRPr>
          </a:p>
          <a:p>
            <a:pPr marL="721360" marR="5080" lvl="2" indent="-515620">
              <a:lnSpc>
                <a:spcPct val="100000"/>
              </a:lnSpc>
              <a:spcBef>
                <a:spcPts val="580"/>
              </a:spcBef>
              <a:buAutoNum type="arabicParenR"/>
              <a:tabLst>
                <a:tab pos="72136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наиболее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простых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понятных</a:t>
            </a:r>
            <a:r>
              <a:rPr sz="24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алгоритмов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решения задач;</a:t>
            </a:r>
            <a:endParaRPr sz="2400">
              <a:latin typeface="Tahoma"/>
              <a:cs typeface="Tahoma"/>
            </a:endParaRPr>
          </a:p>
          <a:p>
            <a:pPr marL="721360" lvl="2" indent="-514984">
              <a:lnSpc>
                <a:spcPct val="100000"/>
              </a:lnSpc>
              <a:spcBef>
                <a:spcPts val="575"/>
              </a:spcBef>
              <a:buAutoNum type="arabicParenR"/>
              <a:tabLst>
                <a:tab pos="72136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читабельности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программного</a:t>
            </a:r>
            <a:r>
              <a:rPr sz="24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</a:t>
            </a:r>
            <a:r>
              <a:rPr sz="2800" spc="-75" dirty="0"/>
              <a:t> </a:t>
            </a:r>
            <a:r>
              <a:rPr sz="2800" dirty="0"/>
              <a:t>ОСНОВЫ</a:t>
            </a:r>
            <a:r>
              <a:rPr sz="2800" spc="-75" dirty="0"/>
              <a:t> </a:t>
            </a:r>
            <a:r>
              <a:rPr sz="2800" spc="-10" dirty="0"/>
              <a:t>КОНСТРУИРОВАНИЯ</a:t>
            </a:r>
            <a:endParaRPr sz="2800"/>
          </a:p>
        </p:txBody>
      </p:sp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3864" y="1038576"/>
            <a:ext cx="7955280" cy="301307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Модуль</a:t>
            </a:r>
            <a:r>
              <a:rPr sz="2000" b="1" spc="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это</a:t>
            </a:r>
            <a:endParaRPr sz="2000">
              <a:latin typeface="Tahoma"/>
              <a:cs typeface="Tahoma"/>
            </a:endParaRPr>
          </a:p>
          <a:p>
            <a:pPr marL="309245" marR="935990" indent="-217804">
              <a:lnSpc>
                <a:spcPct val="100000"/>
              </a:lnSpc>
              <a:spcBef>
                <a:spcPts val="480"/>
              </a:spcBef>
              <a:buChar char="–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фрагмент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программы,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реализующий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один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несколько 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классов,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методов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функций.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Обычно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он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состоит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из 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интерфейсной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части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реализации.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b="1" spc="-10" dirty="0">
                <a:solidFill>
                  <a:srgbClr val="002B78"/>
                </a:solidFill>
                <a:latin typeface="Tahoma"/>
                <a:cs typeface="Tahoma"/>
              </a:rPr>
              <a:t>Модульность</a:t>
            </a:r>
            <a:endParaRPr sz="2000">
              <a:latin typeface="Tahoma"/>
              <a:cs typeface="Tahoma"/>
            </a:endParaRPr>
          </a:p>
          <a:p>
            <a:pPr marL="308610" marR="5080" indent="-217170">
              <a:lnSpc>
                <a:spcPct val="100000"/>
              </a:lnSpc>
              <a:spcBef>
                <a:spcPts val="480"/>
              </a:spcBef>
              <a:buChar char="–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свойство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системы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подвергаться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декомпозиции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ряд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связанных 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между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собой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частей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(модулей).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Она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обеспечивает 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интеллектуальную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возможность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создания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сколь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угодно 	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сложного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программного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обеспечения.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900" dirty="0"/>
              <a:t>Модульный принцип</a:t>
            </a:r>
            <a:r>
              <a:rPr sz="2900" spc="15" dirty="0"/>
              <a:t> </a:t>
            </a:r>
            <a:r>
              <a:rPr sz="2900" dirty="0"/>
              <a:t>разработки</a:t>
            </a:r>
            <a:r>
              <a:rPr sz="2900" spc="-55" dirty="0"/>
              <a:t> </a:t>
            </a:r>
            <a:r>
              <a:rPr sz="2900" spc="-25" dirty="0"/>
              <a:t>ПО</a:t>
            </a:r>
            <a:endParaRPr sz="2900"/>
          </a:p>
        </p:txBody>
      </p:sp>
      <p:grpSp>
        <p:nvGrpSpPr>
          <p:cNvPr id="5" name="object 5"/>
          <p:cNvGrpSpPr/>
          <p:nvPr/>
        </p:nvGrpSpPr>
        <p:grpSpPr>
          <a:xfrm>
            <a:off x="673608" y="4218432"/>
            <a:ext cx="7594600" cy="1393190"/>
            <a:chOff x="673608" y="4218432"/>
            <a:chExt cx="7594600" cy="13931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00" y="4248890"/>
              <a:ext cx="7543800" cy="12771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608" y="4218432"/>
              <a:ext cx="7331964" cy="13929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" y="4267200"/>
              <a:ext cx="7467600" cy="120091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62000" y="4267200"/>
            <a:ext cx="7467600" cy="1201420"/>
          </a:xfrm>
          <a:prstGeom prst="rect">
            <a:avLst/>
          </a:prstGeom>
          <a:ln w="9144">
            <a:solidFill>
              <a:srgbClr val="F8F8F8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800" dirty="0">
                <a:latin typeface="Tahoma"/>
                <a:cs typeface="Tahoma"/>
              </a:rPr>
              <a:t>Пусть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dirty="0">
                <a:latin typeface="Cambria Math"/>
                <a:cs typeface="Cambria Math"/>
              </a:rPr>
              <a:t>𝐶</a:t>
            </a:r>
            <a:r>
              <a:rPr sz="1800" dirty="0">
                <a:latin typeface="Tahoma"/>
                <a:cs typeface="Tahoma"/>
              </a:rPr>
              <a:t>(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dirty="0">
                <a:latin typeface="Tahoma"/>
                <a:cs typeface="Tahoma"/>
              </a:rPr>
              <a:t>)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–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функция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сложности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решения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проблемы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𝑥</a:t>
            </a:r>
            <a:r>
              <a:rPr sz="1800" spc="-25" dirty="0">
                <a:latin typeface="Tahoma"/>
                <a:cs typeface="Tahoma"/>
              </a:rPr>
              <a:t>,</a:t>
            </a:r>
            <a:endParaRPr sz="1800">
              <a:latin typeface="Tahoma"/>
              <a:cs typeface="Tahoma"/>
            </a:endParaRPr>
          </a:p>
          <a:p>
            <a:pPr marL="16319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mbria Math"/>
                <a:cs typeface="Cambria Math"/>
              </a:rPr>
              <a:t>𝑇</a:t>
            </a:r>
            <a:r>
              <a:rPr sz="1800" dirty="0">
                <a:latin typeface="Tahoma"/>
                <a:cs typeface="Tahoma"/>
              </a:rPr>
              <a:t>(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dirty="0">
                <a:latin typeface="Tahoma"/>
                <a:cs typeface="Tahoma"/>
              </a:rPr>
              <a:t>)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–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функция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затрат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времени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на решение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проблемы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𝑥</a:t>
            </a:r>
            <a:r>
              <a:rPr sz="1800" spc="-25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  <a:p>
            <a:pPr marL="163195">
              <a:lnSpc>
                <a:spcPct val="100000"/>
              </a:lnSpc>
            </a:pPr>
            <a:r>
              <a:rPr sz="1800" dirty="0">
                <a:latin typeface="Tahoma"/>
                <a:cs typeface="Tahoma"/>
              </a:rPr>
              <a:t>Для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двух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проблем </a:t>
            </a:r>
            <a:r>
              <a:rPr sz="1800" dirty="0">
                <a:latin typeface="Cambria Math"/>
                <a:cs typeface="Cambria Math"/>
              </a:rPr>
              <a:t>𝑝</a:t>
            </a:r>
            <a:r>
              <a:rPr sz="1800" baseline="-20833" dirty="0">
                <a:latin typeface="Tahoma"/>
                <a:cs typeface="Tahoma"/>
              </a:rPr>
              <a:t>1</a:t>
            </a:r>
            <a:r>
              <a:rPr sz="1800" spc="262" baseline="-20833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и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Cambria Math"/>
                <a:cs typeface="Cambria Math"/>
              </a:rPr>
              <a:t>𝑝</a:t>
            </a:r>
            <a:r>
              <a:rPr sz="1800" baseline="-20833" dirty="0">
                <a:latin typeface="Tahoma"/>
                <a:cs typeface="Tahoma"/>
              </a:rPr>
              <a:t>2</a:t>
            </a:r>
            <a:r>
              <a:rPr sz="1800" spc="240" baseline="-20833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из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соотношения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Cambria Math"/>
                <a:cs typeface="Cambria Math"/>
              </a:rPr>
              <a:t>𝐶</a:t>
            </a:r>
            <a:r>
              <a:rPr sz="1800" dirty="0">
                <a:latin typeface="Tahoma"/>
                <a:cs typeface="Tahoma"/>
              </a:rPr>
              <a:t>(</a:t>
            </a:r>
            <a:r>
              <a:rPr sz="1800" dirty="0">
                <a:latin typeface="Cambria Math"/>
                <a:cs typeface="Cambria Math"/>
              </a:rPr>
              <a:t>𝑝</a:t>
            </a:r>
            <a:r>
              <a:rPr sz="1800" baseline="-20833" dirty="0">
                <a:latin typeface="Tahoma"/>
                <a:cs typeface="Tahoma"/>
              </a:rPr>
              <a:t>1</a:t>
            </a:r>
            <a:r>
              <a:rPr sz="1800" dirty="0">
                <a:latin typeface="Tahoma"/>
                <a:cs typeface="Tahoma"/>
              </a:rPr>
              <a:t>)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&gt;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Cambria Math"/>
                <a:cs typeface="Cambria Math"/>
              </a:rPr>
              <a:t>𝐶</a:t>
            </a:r>
            <a:r>
              <a:rPr sz="1800" dirty="0">
                <a:latin typeface="Tahoma"/>
                <a:cs typeface="Tahoma"/>
              </a:rPr>
              <a:t>(</a:t>
            </a:r>
            <a:r>
              <a:rPr sz="1800" dirty="0">
                <a:latin typeface="Cambria Math"/>
                <a:cs typeface="Cambria Math"/>
              </a:rPr>
              <a:t>𝑝</a:t>
            </a:r>
            <a:r>
              <a:rPr sz="1800" baseline="-20833" dirty="0">
                <a:latin typeface="Tahoma"/>
                <a:cs typeface="Tahoma"/>
              </a:rPr>
              <a:t>2</a:t>
            </a:r>
            <a:r>
              <a:rPr sz="1800" dirty="0">
                <a:latin typeface="Tahoma"/>
                <a:cs typeface="Tahoma"/>
              </a:rPr>
              <a:t>)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следует,</a:t>
            </a:r>
            <a:endParaRPr sz="1800">
              <a:latin typeface="Tahoma"/>
              <a:cs typeface="Tahoma"/>
            </a:endParaRPr>
          </a:p>
          <a:p>
            <a:pPr marL="91440">
              <a:lnSpc>
                <a:spcPct val="100000"/>
              </a:lnSpc>
            </a:pPr>
            <a:r>
              <a:rPr sz="1800" dirty="0">
                <a:latin typeface="Tahoma"/>
                <a:cs typeface="Tahoma"/>
              </a:rPr>
              <a:t>что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Cambria Math"/>
                <a:cs typeface="Cambria Math"/>
              </a:rPr>
              <a:t>𝑇</a:t>
            </a:r>
            <a:r>
              <a:rPr sz="1800" dirty="0">
                <a:latin typeface="Tahoma"/>
                <a:cs typeface="Tahoma"/>
              </a:rPr>
              <a:t>(</a:t>
            </a:r>
            <a:r>
              <a:rPr sz="1800" dirty="0">
                <a:latin typeface="Cambria Math"/>
                <a:cs typeface="Cambria Math"/>
              </a:rPr>
              <a:t>𝑝</a:t>
            </a:r>
            <a:r>
              <a:rPr sz="1800" baseline="-20833" dirty="0">
                <a:latin typeface="Tahoma"/>
                <a:cs typeface="Tahoma"/>
              </a:rPr>
              <a:t>1</a:t>
            </a:r>
            <a:r>
              <a:rPr sz="1800" dirty="0">
                <a:latin typeface="Tahoma"/>
                <a:cs typeface="Tahoma"/>
              </a:rPr>
              <a:t>)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&gt;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𝑇</a:t>
            </a:r>
            <a:r>
              <a:rPr sz="1800" spc="-10" dirty="0">
                <a:latin typeface="Tahoma"/>
                <a:cs typeface="Tahoma"/>
              </a:rPr>
              <a:t>(</a:t>
            </a:r>
            <a:r>
              <a:rPr sz="1800" spc="-10" dirty="0">
                <a:latin typeface="Cambria Math"/>
                <a:cs typeface="Cambria Math"/>
              </a:rPr>
              <a:t>𝑝</a:t>
            </a:r>
            <a:r>
              <a:rPr sz="1800" spc="-15" baseline="-20833" dirty="0">
                <a:latin typeface="Tahoma"/>
                <a:cs typeface="Tahoma"/>
              </a:rPr>
              <a:t>2</a:t>
            </a:r>
            <a:r>
              <a:rPr sz="1800" spc="-10" dirty="0"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6740" y="984631"/>
            <a:ext cx="4113529" cy="1126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333399"/>
                </a:solidFill>
                <a:latin typeface="Tahoma"/>
                <a:cs typeface="Tahoma"/>
              </a:rPr>
              <a:t>Затраты</a:t>
            </a:r>
            <a:r>
              <a:rPr sz="2000" b="1" spc="-3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333399"/>
                </a:solidFill>
                <a:latin typeface="Tahoma"/>
                <a:cs typeface="Tahoma"/>
              </a:rPr>
              <a:t>на</a:t>
            </a:r>
            <a:r>
              <a:rPr sz="2000" b="1" spc="-1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Tahoma"/>
                <a:cs typeface="Tahoma"/>
              </a:rPr>
              <a:t>модульность</a:t>
            </a:r>
            <a:endParaRPr sz="2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1460"/>
              </a:spcBef>
            </a:pP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𝐶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</a:t>
            </a: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𝑝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1950" spc="292" baseline="-21367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+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𝑝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)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&gt;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𝐶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</a:t>
            </a: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𝑝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)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+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𝐶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</a:t>
            </a: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𝑝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).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Отсюда</a:t>
            </a:r>
            <a:endParaRPr sz="2000">
              <a:latin typeface="Tahoma"/>
              <a:cs typeface="Tahoma"/>
            </a:endParaRPr>
          </a:p>
          <a:p>
            <a:pPr marL="116839">
              <a:lnSpc>
                <a:spcPct val="100000"/>
              </a:lnSpc>
            </a:pP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𝑇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</a:t>
            </a: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𝑝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1950" spc="307" baseline="-21367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+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𝑝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)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&gt;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𝑇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</a:t>
            </a:r>
            <a:r>
              <a:rPr sz="2000" dirty="0">
                <a:solidFill>
                  <a:srgbClr val="002B78"/>
                </a:solidFill>
                <a:latin typeface="Cambria Math"/>
                <a:cs typeface="Cambria Math"/>
              </a:rPr>
              <a:t>𝑝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)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+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Cambria Math"/>
                <a:cs typeface="Cambria Math"/>
              </a:rPr>
              <a:t>𝐶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(</a:t>
            </a:r>
            <a:r>
              <a:rPr sz="2000" spc="-10" dirty="0">
                <a:solidFill>
                  <a:srgbClr val="002B78"/>
                </a:solidFill>
                <a:latin typeface="Cambria Math"/>
                <a:cs typeface="Cambria Math"/>
              </a:rPr>
              <a:t>𝑝</a:t>
            </a:r>
            <a:r>
              <a:rPr sz="1950" spc="-15" baseline="-21367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).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Модульный</a:t>
            </a:r>
            <a:r>
              <a:rPr sz="2400" spc="-20" dirty="0"/>
              <a:t> </a:t>
            </a:r>
            <a:r>
              <a:rPr sz="2400" dirty="0"/>
              <a:t>принцип</a:t>
            </a:r>
            <a:r>
              <a:rPr sz="2400" spc="-20" dirty="0"/>
              <a:t> </a:t>
            </a:r>
            <a:r>
              <a:rPr sz="2400" dirty="0"/>
              <a:t>разработки</a:t>
            </a:r>
            <a:r>
              <a:rPr sz="2400" spc="10" dirty="0"/>
              <a:t> </a:t>
            </a:r>
            <a:r>
              <a:rPr sz="2400" spc="-25" dirty="0"/>
              <a:t>ПО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839" y="2440185"/>
            <a:ext cx="7363795" cy="35077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02655" y="1063193"/>
            <a:ext cx="296418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Хороший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модуль:</a:t>
            </a:r>
            <a:endParaRPr sz="1800">
              <a:latin typeface="Tahoma"/>
              <a:cs typeface="Tahoma"/>
            </a:endParaRPr>
          </a:p>
          <a:p>
            <a:pPr marL="299085" marR="481965" indent="-287020">
              <a:lnSpc>
                <a:spcPct val="100000"/>
              </a:lnSpc>
              <a:spcBef>
                <a:spcPts val="5"/>
              </a:spcBef>
              <a:buChar char="-"/>
              <a:tabLst>
                <a:tab pos="299085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снаружи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проще,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чем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внутри;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его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проще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использовать,</a:t>
            </a:r>
            <a:endParaRPr sz="1800">
              <a:latin typeface="Tahoma"/>
              <a:cs typeface="Tahoma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чем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построить.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3689" y="1014450"/>
            <a:ext cx="6649084" cy="44157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580"/>
              </a:spcBef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Показатели:</a:t>
            </a:r>
            <a:endParaRPr sz="2000">
              <a:latin typeface="Tahoma"/>
              <a:cs typeface="Tahoma"/>
            </a:endParaRPr>
          </a:p>
          <a:p>
            <a:pPr marL="474345" indent="-314325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474345" algn="l"/>
              </a:tabLst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Длина</a:t>
            </a:r>
            <a:endParaRPr sz="2000">
              <a:latin typeface="Tahoma"/>
              <a:cs typeface="Tahoma"/>
            </a:endParaRPr>
          </a:p>
          <a:p>
            <a:pPr marL="416559" marR="831850" indent="1959610">
              <a:lnSpc>
                <a:spcPct val="120000"/>
              </a:lnSpc>
            </a:pP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N</a:t>
            </a:r>
            <a:r>
              <a:rPr sz="2000" b="1" spc="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≈ n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1950" spc="315" baseline="-21367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log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1950" spc="337" baseline="-21367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(n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)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+ n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1950" spc="315" baseline="-21367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log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1950" spc="315" baseline="-21367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(n</a:t>
            </a:r>
            <a:r>
              <a:rPr sz="1950" spc="-30" baseline="-21367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)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где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n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1950" spc="300" baseline="-21367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число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различных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операторов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модуля,</a:t>
            </a:r>
            <a:endParaRPr sz="2000">
              <a:latin typeface="Tahoma"/>
              <a:cs typeface="Tahoma"/>
            </a:endParaRPr>
          </a:p>
          <a:p>
            <a:pPr marL="103822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n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1950" spc="300" baseline="-21367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число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различных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операндов.</a:t>
            </a:r>
            <a:endParaRPr sz="2000">
              <a:latin typeface="Tahoma"/>
              <a:cs typeface="Tahoma"/>
            </a:endParaRPr>
          </a:p>
          <a:p>
            <a:pPr marL="363855" indent="-313055">
              <a:lnSpc>
                <a:spcPct val="100000"/>
              </a:lnSpc>
              <a:spcBef>
                <a:spcPts val="480"/>
              </a:spcBef>
              <a:buAutoNum type="arabicParenR" startAt="2"/>
              <a:tabLst>
                <a:tab pos="363855" algn="l"/>
              </a:tabLst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Объем</a:t>
            </a:r>
            <a:endParaRPr sz="2000">
              <a:latin typeface="Tahoma"/>
              <a:cs typeface="Tahoma"/>
            </a:endParaRPr>
          </a:p>
          <a:p>
            <a:pPr marL="2779395">
              <a:lnSpc>
                <a:spcPct val="100000"/>
              </a:lnSpc>
              <a:spcBef>
                <a:spcPts val="484"/>
              </a:spcBef>
            </a:pP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V</a:t>
            </a:r>
            <a:r>
              <a:rPr sz="2000" b="1" spc="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=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N *</a:t>
            </a:r>
            <a:r>
              <a:rPr sz="20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log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1950" spc="307" baseline="-21367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(n</a:t>
            </a:r>
            <a:r>
              <a:rPr sz="1950" baseline="-21367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1950" spc="315" baseline="-21367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+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n</a:t>
            </a:r>
            <a:r>
              <a:rPr sz="1950" spc="-30" baseline="-21367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).</a:t>
            </a:r>
            <a:endParaRPr sz="2000">
              <a:latin typeface="Tahoma"/>
              <a:cs typeface="Tahoma"/>
            </a:endParaRPr>
          </a:p>
          <a:p>
            <a:pPr marL="364490" indent="-313690">
              <a:lnSpc>
                <a:spcPct val="100000"/>
              </a:lnSpc>
              <a:spcBef>
                <a:spcPts val="480"/>
              </a:spcBef>
              <a:buAutoNum type="arabicParenR" startAt="3"/>
              <a:tabLst>
                <a:tab pos="36449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Цикломатическая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сложность:</a:t>
            </a:r>
            <a:endParaRPr sz="2000">
              <a:latin typeface="Tahoma"/>
              <a:cs typeface="Tahoma"/>
            </a:endParaRPr>
          </a:p>
          <a:p>
            <a:pPr marL="3115945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V(G)</a:t>
            </a:r>
            <a:r>
              <a:rPr sz="2000" b="1" spc="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=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E*N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2,</a:t>
            </a:r>
            <a:endParaRPr sz="2000">
              <a:latin typeface="Tahoma"/>
              <a:cs typeface="Tahoma"/>
            </a:endParaRPr>
          </a:p>
          <a:p>
            <a:pPr marL="416559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где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E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дуг,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а</a:t>
            </a:r>
            <a:endParaRPr sz="2000">
              <a:latin typeface="Tahoma"/>
              <a:cs typeface="Tahoma"/>
            </a:endParaRPr>
          </a:p>
          <a:p>
            <a:pPr marL="50800" marR="43180" indent="987425">
              <a:lnSpc>
                <a:spcPct val="120000"/>
              </a:lnSpc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N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вершин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управляющем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графе. программы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Модульный</a:t>
            </a:r>
            <a:r>
              <a:rPr sz="2400" spc="-30" dirty="0"/>
              <a:t> </a:t>
            </a:r>
            <a:r>
              <a:rPr sz="2400" dirty="0"/>
              <a:t>принцип</a:t>
            </a:r>
            <a:r>
              <a:rPr sz="2400" spc="-35" dirty="0"/>
              <a:t> </a:t>
            </a:r>
            <a:r>
              <a:rPr sz="2400" dirty="0"/>
              <a:t>разработки </a:t>
            </a:r>
            <a:r>
              <a:rPr sz="2400" spc="-25" dirty="0"/>
              <a:t>ПО</a:t>
            </a:r>
            <a:endParaRPr sz="2400"/>
          </a:p>
        </p:txBody>
      </p:sp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6389" y="971778"/>
            <a:ext cx="8090534" cy="483489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0"/>
              </a:spcBef>
            </a:pP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УГП</a:t>
            </a:r>
            <a:r>
              <a:rPr sz="17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отображает</a:t>
            </a:r>
            <a:r>
              <a:rPr sz="17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поток</a:t>
            </a:r>
            <a:r>
              <a:rPr sz="17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управления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программы.</a:t>
            </a:r>
            <a:endParaRPr sz="17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805"/>
              </a:spcBef>
            </a:pP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Это </a:t>
            </a:r>
            <a:r>
              <a:rPr sz="1700" b="1" dirty="0">
                <a:solidFill>
                  <a:srgbClr val="002B78"/>
                </a:solidFill>
                <a:latin typeface="Tahoma"/>
                <a:cs typeface="Tahoma"/>
              </a:rPr>
              <a:t>граф</a:t>
            </a:r>
            <a:r>
              <a:rPr sz="1700" b="1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b="1" dirty="0">
                <a:solidFill>
                  <a:srgbClr val="002B78"/>
                </a:solidFill>
                <a:latin typeface="Tahoma"/>
                <a:cs typeface="Tahoma"/>
              </a:rPr>
              <a:t>G(V, A),</a:t>
            </a:r>
            <a:r>
              <a:rPr sz="1700" b="1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где</a:t>
            </a:r>
            <a:r>
              <a:rPr sz="17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V(V</a:t>
            </a:r>
            <a:r>
              <a:rPr sz="1650" baseline="-20202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,…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V</a:t>
            </a:r>
            <a:r>
              <a:rPr sz="1875" baseline="-20000" dirty="0">
                <a:solidFill>
                  <a:srgbClr val="002B78"/>
                </a:solidFill>
                <a:latin typeface="Tahoma"/>
                <a:cs typeface="Tahoma"/>
              </a:rPr>
              <a:t>m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)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множеств</a:t>
            </a:r>
            <a:r>
              <a:rPr sz="17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вершин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(операторов),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A(A</a:t>
            </a:r>
            <a:r>
              <a:rPr sz="1650" baseline="-20202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,…</a:t>
            </a:r>
            <a:r>
              <a:rPr sz="1700" spc="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spc="-25" dirty="0">
                <a:solidFill>
                  <a:srgbClr val="002B78"/>
                </a:solidFill>
                <a:latin typeface="Tahoma"/>
                <a:cs typeface="Tahoma"/>
              </a:rPr>
              <a:t>A</a:t>
            </a:r>
            <a:r>
              <a:rPr sz="1650" spc="-37" baseline="-20202" dirty="0">
                <a:solidFill>
                  <a:srgbClr val="002B78"/>
                </a:solidFill>
                <a:latin typeface="Tahoma"/>
                <a:cs typeface="Tahoma"/>
              </a:rPr>
              <a:t>n</a:t>
            </a:r>
            <a:r>
              <a:rPr sz="1700" spc="-25" dirty="0">
                <a:solidFill>
                  <a:srgbClr val="002B78"/>
                </a:solidFill>
                <a:latin typeface="Tahoma"/>
                <a:cs typeface="Tahoma"/>
              </a:rPr>
              <a:t>)</a:t>
            </a:r>
            <a:endParaRPr sz="170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04"/>
              </a:spcBef>
            </a:pP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7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множество</a:t>
            </a:r>
            <a:r>
              <a:rPr sz="17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дуг</a:t>
            </a:r>
            <a:r>
              <a:rPr sz="17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(управлений),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соединяющих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вершины.</a:t>
            </a:r>
            <a:endParaRPr sz="1700">
              <a:latin typeface="Tahoma"/>
              <a:cs typeface="Tahoma"/>
            </a:endParaRPr>
          </a:p>
          <a:p>
            <a:pPr marL="381000" marR="173990" indent="-343535">
              <a:lnSpc>
                <a:spcPct val="110000"/>
              </a:lnSpc>
              <a:spcBef>
                <a:spcPts val="605"/>
              </a:spcBef>
            </a:pPr>
            <a:r>
              <a:rPr sz="1700" b="1" dirty="0">
                <a:solidFill>
                  <a:srgbClr val="002B78"/>
                </a:solidFill>
                <a:latin typeface="Tahoma"/>
                <a:cs typeface="Tahoma"/>
              </a:rPr>
              <a:t>Путь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последовательность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вершин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дуг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УГП,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которой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любая дуга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выходит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вершины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V</a:t>
            </a:r>
            <a:r>
              <a:rPr sz="1650" baseline="-20202" dirty="0">
                <a:solidFill>
                  <a:srgbClr val="002B78"/>
                </a:solidFill>
                <a:latin typeface="Tahoma"/>
                <a:cs typeface="Tahoma"/>
              </a:rPr>
              <a:t>i</a:t>
            </a:r>
            <a:r>
              <a:rPr sz="1650" spc="270" baseline="-20202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приходит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вершину</a:t>
            </a:r>
            <a:r>
              <a:rPr sz="17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spc="-25" dirty="0">
                <a:solidFill>
                  <a:srgbClr val="002B78"/>
                </a:solidFill>
                <a:latin typeface="Tahoma"/>
                <a:cs typeface="Tahoma"/>
              </a:rPr>
              <a:t>V</a:t>
            </a:r>
            <a:r>
              <a:rPr sz="1650" spc="-37" baseline="-20202" dirty="0">
                <a:solidFill>
                  <a:srgbClr val="002B78"/>
                </a:solidFill>
                <a:latin typeface="Tahoma"/>
                <a:cs typeface="Tahoma"/>
              </a:rPr>
              <a:t>j</a:t>
            </a:r>
            <a:endParaRPr sz="1650" baseline="-20202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800"/>
              </a:spcBef>
            </a:pPr>
            <a:r>
              <a:rPr sz="1700" b="1" dirty="0">
                <a:solidFill>
                  <a:srgbClr val="002B78"/>
                </a:solidFill>
                <a:latin typeface="Tahoma"/>
                <a:cs typeface="Tahoma"/>
              </a:rPr>
              <a:t>Ветвь</a:t>
            </a:r>
            <a:r>
              <a:rPr sz="1700" b="1" spc="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путь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(V</a:t>
            </a:r>
            <a:r>
              <a:rPr sz="1650" baseline="-20202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, V</a:t>
            </a:r>
            <a:r>
              <a:rPr sz="1650" baseline="-20202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, …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V</a:t>
            </a:r>
            <a:r>
              <a:rPr sz="1650" baseline="-20202" dirty="0">
                <a:solidFill>
                  <a:srgbClr val="002B78"/>
                </a:solidFill>
                <a:latin typeface="Tahoma"/>
                <a:cs typeface="Tahoma"/>
              </a:rPr>
              <a:t>k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),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где</a:t>
            </a:r>
            <a:r>
              <a:rPr sz="17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V1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либо первый,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либо условный оператор, </a:t>
            </a:r>
            <a:r>
              <a:rPr sz="1700" spc="-25" dirty="0">
                <a:solidFill>
                  <a:srgbClr val="002B78"/>
                </a:solidFill>
                <a:latin typeface="Tahoma"/>
                <a:cs typeface="Tahoma"/>
              </a:rPr>
              <a:t>V</a:t>
            </a:r>
            <a:r>
              <a:rPr sz="1650" spc="-37" baseline="-20202" dirty="0">
                <a:solidFill>
                  <a:srgbClr val="002B78"/>
                </a:solidFill>
                <a:latin typeface="Tahoma"/>
                <a:cs typeface="Tahoma"/>
              </a:rPr>
              <a:t>k</a:t>
            </a:r>
            <a:endParaRPr sz="1650" baseline="-20202">
              <a:latin typeface="Tahoma"/>
              <a:cs typeface="Tahoma"/>
            </a:endParaRPr>
          </a:p>
          <a:p>
            <a:pPr marL="381000" marR="568325">
              <a:lnSpc>
                <a:spcPct val="110000"/>
              </a:lnSpc>
              <a:spcBef>
                <a:spcPts val="5"/>
              </a:spcBef>
            </a:pP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либо условный оператор,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либо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оператор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выхода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программы,</a:t>
            </a:r>
            <a:r>
              <a:rPr sz="17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а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spc="-25" dirty="0">
                <a:solidFill>
                  <a:srgbClr val="002B78"/>
                </a:solidFill>
                <a:latin typeface="Tahoma"/>
                <a:cs typeface="Tahoma"/>
              </a:rPr>
              <a:t>все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остальные</a:t>
            </a:r>
            <a:r>
              <a:rPr sz="17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операторы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безусловные.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Ветви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линейные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участки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программы,</a:t>
            </a:r>
            <a:r>
              <a:rPr sz="17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их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конечное</a:t>
            </a:r>
            <a:r>
              <a:rPr sz="1700" spc="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число.</a:t>
            </a:r>
            <a:endParaRPr sz="17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805"/>
              </a:spcBef>
            </a:pP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Число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путей в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программе</a:t>
            </a:r>
            <a:r>
              <a:rPr sz="17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может</a:t>
            </a:r>
            <a:r>
              <a:rPr sz="17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быть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не ограничено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(пути,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различающиеся</a:t>
            </a:r>
            <a:endParaRPr sz="170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00"/>
              </a:spcBef>
            </a:pP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хотя</a:t>
            </a:r>
            <a:r>
              <a:rPr sz="17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бы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числом прохождений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цикла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разные).</a:t>
            </a:r>
            <a:endParaRPr sz="1700">
              <a:latin typeface="Tahoma"/>
              <a:cs typeface="Tahoma"/>
            </a:endParaRPr>
          </a:p>
          <a:p>
            <a:pPr marL="381000" marR="1565910" indent="-343535">
              <a:lnSpc>
                <a:spcPct val="110000"/>
              </a:lnSpc>
              <a:spcBef>
                <a:spcPts val="605"/>
              </a:spcBef>
            </a:pP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Существуют</a:t>
            </a:r>
            <a:r>
              <a:rPr sz="17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реализуемые</a:t>
            </a:r>
            <a:r>
              <a:rPr sz="17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нереализуемые</a:t>
            </a:r>
            <a:r>
              <a:rPr sz="17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пути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программе,</a:t>
            </a:r>
            <a:r>
              <a:rPr sz="17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нереализуемые</a:t>
            </a:r>
            <a:r>
              <a:rPr sz="17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пути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обычных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условиях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попасть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нельзя.</a:t>
            </a:r>
            <a:endParaRPr sz="1700">
              <a:latin typeface="Tahoma"/>
              <a:cs typeface="Tahoma"/>
            </a:endParaRPr>
          </a:p>
          <a:p>
            <a:pPr marL="381000" marR="273685" indent="-343535">
              <a:lnSpc>
                <a:spcPct val="110100"/>
              </a:lnSpc>
              <a:spcBef>
                <a:spcPts val="595"/>
              </a:spcBef>
            </a:pP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Условие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при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построении</a:t>
            </a:r>
            <a:r>
              <a:rPr sz="17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графа:</a:t>
            </a:r>
            <a:r>
              <a:rPr sz="17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каждая</a:t>
            </a:r>
            <a:r>
              <a:rPr sz="17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вершина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достижима</a:t>
            </a:r>
            <a:r>
              <a:rPr sz="17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начальной,</a:t>
            </a:r>
            <a:r>
              <a:rPr sz="17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spc="-50" dirty="0">
                <a:solidFill>
                  <a:srgbClr val="002B78"/>
                </a:solidFill>
                <a:latin typeface="Tahoma"/>
                <a:cs typeface="Tahoma"/>
              </a:rPr>
              <a:t>и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конечная</a:t>
            </a:r>
            <a:r>
              <a:rPr sz="17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вершина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достижима</a:t>
            </a:r>
            <a:r>
              <a:rPr sz="17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17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любой</a:t>
            </a:r>
            <a:r>
              <a:rPr sz="17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2B78"/>
                </a:solidFill>
                <a:latin typeface="Tahoma"/>
                <a:cs typeface="Tahoma"/>
              </a:rPr>
              <a:t>другой</a:t>
            </a:r>
            <a:r>
              <a:rPr sz="1700" spc="-10" dirty="0">
                <a:solidFill>
                  <a:srgbClr val="002B78"/>
                </a:solidFill>
                <a:latin typeface="Tahoma"/>
                <a:cs typeface="Tahoma"/>
              </a:rPr>
              <a:t> вершины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21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Модульный</a:t>
            </a:r>
            <a:r>
              <a:rPr sz="2400" spc="-55" dirty="0"/>
              <a:t> </a:t>
            </a:r>
            <a:r>
              <a:rPr sz="2400" dirty="0"/>
              <a:t>принцип</a:t>
            </a:r>
            <a:r>
              <a:rPr sz="2400" spc="-45" dirty="0"/>
              <a:t> </a:t>
            </a:r>
            <a:r>
              <a:rPr sz="2400" dirty="0"/>
              <a:t>разработки</a:t>
            </a:r>
            <a:r>
              <a:rPr sz="2400" spc="-15" dirty="0"/>
              <a:t> </a:t>
            </a:r>
            <a:r>
              <a:rPr sz="2400" spc="-25" dirty="0"/>
              <a:t>ПО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4967" y="1246958"/>
            <a:ext cx="7697470" cy="405637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98475">
              <a:lnSpc>
                <a:spcPct val="100000"/>
              </a:lnSpc>
              <a:spcBef>
                <a:spcPts val="375"/>
              </a:spcBef>
            </a:pPr>
            <a:r>
              <a:rPr sz="2600" spc="-2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Второй</a:t>
            </a:r>
            <a:r>
              <a:rPr sz="2600" spc="-11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600" spc="-1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этап:</a:t>
            </a:r>
            <a:r>
              <a:rPr sz="2600" spc="-10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600" spc="-4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структурный</a:t>
            </a:r>
            <a:r>
              <a:rPr sz="2600" spc="-10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600" spc="-1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подход</a:t>
            </a:r>
            <a:endParaRPr sz="2600">
              <a:latin typeface="Franklin Gothic Medium"/>
              <a:cs typeface="Franklin Gothic Medium"/>
            </a:endParaRPr>
          </a:p>
          <a:p>
            <a:pPr marL="498475">
              <a:lnSpc>
                <a:spcPct val="100000"/>
              </a:lnSpc>
              <a:spcBef>
                <a:spcPts val="219"/>
              </a:spcBef>
            </a:pPr>
            <a:r>
              <a:rPr sz="2000" i="1" dirty="0">
                <a:solidFill>
                  <a:srgbClr val="4471C4"/>
                </a:solidFill>
                <a:latin typeface="Franklin Gothic Medium"/>
                <a:cs typeface="Franklin Gothic Medium"/>
              </a:rPr>
              <a:t>(70-е</a:t>
            </a:r>
            <a:r>
              <a:rPr sz="2000" i="1" spc="-7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годы</a:t>
            </a:r>
            <a:r>
              <a:rPr sz="2000" i="1" spc="-6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4471C4"/>
                </a:solidFill>
                <a:latin typeface="Franklin Gothic Medium"/>
                <a:cs typeface="Franklin Gothic Medium"/>
              </a:rPr>
              <a:t>XX</a:t>
            </a:r>
            <a:r>
              <a:rPr sz="2000" i="1" spc="-7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1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века)</a:t>
            </a:r>
            <a:endParaRPr sz="2000">
              <a:latin typeface="Franklin Gothic Medium"/>
              <a:cs typeface="Franklin Gothic Medium"/>
            </a:endParaRPr>
          </a:p>
          <a:p>
            <a:pPr marL="299085" marR="119380" indent="-287020">
              <a:lnSpc>
                <a:spcPct val="100000"/>
              </a:lnSpc>
              <a:spcBef>
                <a:spcPts val="950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400" spc="-10" dirty="0">
                <a:latin typeface="Calibri"/>
                <a:cs typeface="Calibri"/>
              </a:rPr>
              <a:t>Нисходящее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функциональное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проектирование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(«сверху </a:t>
            </a:r>
            <a:r>
              <a:rPr sz="2400" dirty="0">
                <a:latin typeface="Calibri"/>
                <a:cs typeface="Calibri"/>
              </a:rPr>
              <a:t>вниз»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299085" algn="l"/>
                <a:tab pos="367665" algn="l"/>
              </a:tabLst>
            </a:pP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dirty="0">
                <a:latin typeface="Calibri"/>
                <a:cs typeface="Calibri"/>
              </a:rPr>
              <a:t>Декомпозиция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(разбиение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части)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представление </a:t>
            </a:r>
            <a:r>
              <a:rPr sz="2400" dirty="0">
                <a:latin typeface="Calibri"/>
                <a:cs typeface="Calibri"/>
              </a:rPr>
              <a:t>задачи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виде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иерархии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подзадач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целью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последующей </a:t>
            </a:r>
            <a:r>
              <a:rPr sz="2400" dirty="0">
                <a:latin typeface="Calibri"/>
                <a:cs typeface="Calibri"/>
              </a:rPr>
              <a:t>реализации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виде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отдельных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небольших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подпрограмм</a:t>
            </a:r>
            <a:endParaRPr sz="2400">
              <a:latin typeface="Calibri"/>
              <a:cs typeface="Calibri"/>
            </a:endParaRPr>
          </a:p>
          <a:p>
            <a:pPr marL="299085" marR="175895" indent="-287020">
              <a:lnSpc>
                <a:spcPct val="100000"/>
              </a:lnSpc>
              <a:spcBef>
                <a:spcPts val="580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Метод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проектирования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алгоритмов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метод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пошаговой детализации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75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Структурное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кодирование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без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goto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180" y="118871"/>
            <a:ext cx="6353556" cy="123139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0818" y="265252"/>
            <a:ext cx="5650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1.</a:t>
                      </a:r>
                      <a:r>
                        <a:rPr sz="3600" b="1" spc="-1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ЖИЗНЕННЫЙ</a:t>
                      </a:r>
                      <a:r>
                        <a:rPr sz="3600" b="1" spc="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ЦИКЛ</a:t>
                      </a:r>
                      <a:r>
                        <a:rPr sz="3600" b="1" spc="-1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ПО</a:t>
                      </a:r>
                      <a:endParaRPr sz="3600">
                        <a:latin typeface="Corbel"/>
                        <a:cs typeface="Corbel"/>
                      </a:endParaRPr>
                    </a:p>
                  </a:txBody>
                  <a:tcPr marL="0" marR="0" marT="254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617016" y="2116344"/>
            <a:ext cx="8025765" cy="341058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800" b="1" spc="-10" dirty="0">
                <a:latin typeface="Calibri"/>
                <a:cs typeface="Calibri"/>
              </a:rPr>
              <a:t>Вспомогательные</a:t>
            </a:r>
            <a:endParaRPr sz="1800">
              <a:latin typeface="Calibri"/>
              <a:cs typeface="Calibri"/>
            </a:endParaRPr>
          </a:p>
          <a:p>
            <a:pPr marL="269875" marR="593725" indent="-257810">
              <a:lnSpc>
                <a:spcPct val="110000"/>
              </a:lnSpc>
              <a:spcBef>
                <a:spcPts val="495"/>
              </a:spcBef>
              <a:buFont typeface="Microsoft Sans Serif"/>
              <a:buChar char="•"/>
              <a:tabLst>
                <a:tab pos="269875" algn="l"/>
              </a:tabLst>
            </a:pPr>
            <a:r>
              <a:rPr sz="1800" b="1" dirty="0">
                <a:solidFill>
                  <a:srgbClr val="1A315F"/>
                </a:solidFill>
                <a:latin typeface="Calibri"/>
                <a:cs typeface="Calibri"/>
              </a:rPr>
              <a:t>Аттестация</a:t>
            </a:r>
            <a:r>
              <a:rPr sz="1800" b="1" spc="10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определение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полноты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соответствия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заданных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требований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и </a:t>
            </a:r>
            <a:r>
              <a:rPr sz="1800" dirty="0">
                <a:latin typeface="Calibri"/>
                <a:cs typeface="Calibri"/>
              </a:rPr>
              <a:t>созданной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системы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их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конкретному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функциональному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назначению</a:t>
            </a:r>
            <a:r>
              <a:rPr sz="1800" spc="-10" dirty="0">
                <a:latin typeface="Trebuchet MS"/>
                <a:cs typeface="Trebuchet MS"/>
              </a:rPr>
              <a:t>).</a:t>
            </a:r>
            <a:endParaRPr sz="1800">
              <a:latin typeface="Trebuchet MS"/>
              <a:cs typeface="Trebuchet MS"/>
            </a:endParaRPr>
          </a:p>
          <a:p>
            <a:pPr marL="268605" marR="1171575" indent="-256540" algn="just">
              <a:lnSpc>
                <a:spcPct val="110100"/>
              </a:lnSpc>
              <a:spcBef>
                <a:spcPts val="500"/>
              </a:spcBef>
              <a:buFont typeface="Microsoft Sans Serif"/>
              <a:buChar char="•"/>
              <a:tabLst>
                <a:tab pos="269875" algn="l"/>
              </a:tabLst>
            </a:pPr>
            <a:r>
              <a:rPr sz="1800" b="1" dirty="0">
                <a:latin typeface="Calibri"/>
                <a:cs typeface="Calibri"/>
              </a:rPr>
              <a:t>Совместная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оценка</a:t>
            </a:r>
            <a:r>
              <a:rPr sz="1800" b="1" spc="75" dirty="0"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оценка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состояния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работ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по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60" dirty="0">
                <a:latin typeface="Calibri"/>
                <a:cs typeface="Calibri"/>
              </a:rPr>
              <a:t>проекту</a:t>
            </a:r>
            <a:r>
              <a:rPr sz="1800" spc="-60" dirty="0">
                <a:latin typeface="Trebuchet MS"/>
                <a:cs typeface="Trebuchet MS"/>
              </a:rPr>
              <a:t>: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Calibri"/>
                <a:cs typeface="Calibri"/>
              </a:rPr>
              <a:t>контроль 	</a:t>
            </a:r>
            <a:r>
              <a:rPr sz="1800" dirty="0">
                <a:latin typeface="Calibri"/>
                <a:cs typeface="Calibri"/>
              </a:rPr>
              <a:t>планирования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1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управления</a:t>
            </a:r>
            <a:r>
              <a:rPr sz="1800" spc="150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ресурсами</a:t>
            </a:r>
            <a:r>
              <a:rPr sz="1800" spc="-45" dirty="0">
                <a:latin typeface="Trebuchet MS"/>
                <a:cs typeface="Trebuchet MS"/>
              </a:rPr>
              <a:t>,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Calibri"/>
                <a:cs typeface="Calibri"/>
              </a:rPr>
              <a:t>персоналом</a:t>
            </a:r>
            <a:r>
              <a:rPr sz="1800" spc="-45" dirty="0">
                <a:latin typeface="Trebuchet MS"/>
                <a:cs typeface="Trebuchet MS"/>
              </a:rPr>
              <a:t>,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Calibri"/>
                <a:cs typeface="Calibri"/>
              </a:rPr>
              <a:t>аппаратурой</a:t>
            </a:r>
            <a:r>
              <a:rPr sz="1800" spc="-20" dirty="0">
                <a:latin typeface="Trebuchet MS"/>
                <a:cs typeface="Trebuchet MS"/>
              </a:rPr>
              <a:t>, 	</a:t>
            </a:r>
            <a:r>
              <a:rPr sz="1800" dirty="0">
                <a:latin typeface="Calibri"/>
                <a:cs typeface="Calibri"/>
              </a:rPr>
              <a:t>инструментальными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средствами</a:t>
            </a:r>
            <a:r>
              <a:rPr sz="1800" spc="-10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269240" indent="-256540" algn="just">
              <a:lnSpc>
                <a:spcPct val="100000"/>
              </a:lnSpc>
              <a:spcBef>
                <a:spcPts val="720"/>
              </a:spcBef>
              <a:buFont typeface="Microsoft Sans Serif"/>
              <a:buChar char="•"/>
              <a:tabLst>
                <a:tab pos="269240" algn="l"/>
              </a:tabLst>
            </a:pPr>
            <a:r>
              <a:rPr sz="1800" b="1" dirty="0">
                <a:solidFill>
                  <a:srgbClr val="1A315F"/>
                </a:solidFill>
                <a:latin typeface="Calibri"/>
                <a:cs typeface="Calibri"/>
              </a:rPr>
              <a:t>Аудит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определение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соответствия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требованиям</a:t>
            </a:r>
            <a:r>
              <a:rPr sz="1800" spc="-35" dirty="0">
                <a:latin typeface="Trebuchet MS"/>
                <a:cs typeface="Trebuchet MS"/>
              </a:rPr>
              <a:t>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планам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условиям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договора</a:t>
            </a:r>
            <a:r>
              <a:rPr sz="1800" spc="-10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344170" indent="-331470" algn="just">
              <a:lnSpc>
                <a:spcPct val="100000"/>
              </a:lnSpc>
              <a:spcBef>
                <a:spcPts val="1010"/>
              </a:spcBef>
              <a:buClr>
                <a:srgbClr val="000000"/>
              </a:buClr>
              <a:buSzPct val="116666"/>
              <a:buFont typeface="Microsoft Sans Serif"/>
              <a:buChar char="•"/>
              <a:tabLst>
                <a:tab pos="344170" algn="l"/>
              </a:tabLst>
            </a:pPr>
            <a:r>
              <a:rPr sz="1800" b="1" dirty="0">
                <a:solidFill>
                  <a:srgbClr val="1A315F"/>
                </a:solidFill>
                <a:latin typeface="Calibri"/>
                <a:cs typeface="Calibri"/>
              </a:rPr>
              <a:t>Разрешение</a:t>
            </a:r>
            <a:r>
              <a:rPr sz="1800" b="1" spc="25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A315F"/>
                </a:solidFill>
                <a:latin typeface="Calibri"/>
                <a:cs typeface="Calibri"/>
              </a:rPr>
              <a:t>проблем</a:t>
            </a:r>
            <a:r>
              <a:rPr sz="1800" b="1" spc="45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анализ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решение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проблем</a:t>
            </a:r>
            <a:r>
              <a:rPr sz="1800" spc="-50" dirty="0">
                <a:latin typeface="Trebuchet MS"/>
                <a:cs typeface="Trebuchet MS"/>
              </a:rPr>
              <a:t>,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независимо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от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их</a:t>
            </a:r>
            <a:endParaRPr sz="1800">
              <a:latin typeface="Calibri"/>
              <a:cs typeface="Calibri"/>
            </a:endParaRPr>
          </a:p>
          <a:p>
            <a:pPr marL="269875" marR="591185" algn="just">
              <a:lnSpc>
                <a:spcPct val="11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происхождения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или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источника</a:t>
            </a:r>
            <a:r>
              <a:rPr sz="1800" spc="-50" dirty="0">
                <a:latin typeface="Trebuchet MS"/>
                <a:cs typeface="Trebuchet MS"/>
              </a:rPr>
              <a:t>,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которые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обнаружены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в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ходе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разработки</a:t>
            </a:r>
            <a:r>
              <a:rPr sz="1800" spc="-25" dirty="0">
                <a:latin typeface="Trebuchet MS"/>
                <a:cs typeface="Trebuchet MS"/>
              </a:rPr>
              <a:t>, </a:t>
            </a:r>
            <a:r>
              <a:rPr sz="1800" spc="-30" dirty="0">
                <a:latin typeface="Calibri"/>
                <a:cs typeface="Calibri"/>
              </a:rPr>
              <a:t>эксплуатации</a:t>
            </a:r>
            <a:r>
              <a:rPr sz="1800" spc="-30" dirty="0">
                <a:latin typeface="Trebuchet MS"/>
                <a:cs typeface="Trebuchet MS"/>
              </a:rPr>
              <a:t>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сопровождения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или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других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процессов</a:t>
            </a:r>
            <a:r>
              <a:rPr sz="1800" spc="-10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5518" y="790194"/>
            <a:ext cx="4452620" cy="1190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195" marR="5080" indent="-7493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333399"/>
                </a:solidFill>
                <a:latin typeface="Tahoma"/>
                <a:cs typeface="Tahoma"/>
              </a:rPr>
              <a:t>Управляющий</a:t>
            </a:r>
            <a:r>
              <a:rPr sz="2000" b="1" spc="-5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333399"/>
                </a:solidFill>
                <a:latin typeface="Tahoma"/>
                <a:cs typeface="Tahoma"/>
              </a:rPr>
              <a:t>граф</a:t>
            </a:r>
            <a:r>
              <a:rPr sz="2000" b="1" spc="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Tahoma"/>
                <a:cs typeface="Tahoma"/>
              </a:rPr>
              <a:t>программы: пример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Void m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(float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a,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float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b, float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x)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518" y="1954339"/>
            <a:ext cx="2951480" cy="266065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469265" algn="l"/>
              </a:tabLst>
            </a:pP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1.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	</a:t>
            </a:r>
            <a:r>
              <a:rPr sz="2400" spc="-50" dirty="0">
                <a:solidFill>
                  <a:srgbClr val="002B78"/>
                </a:solidFill>
                <a:latin typeface="Tahoma"/>
                <a:cs typeface="Tahoma"/>
              </a:rPr>
              <a:t>{</a:t>
            </a:r>
            <a:endParaRPr sz="2400">
              <a:latin typeface="Tahoma"/>
              <a:cs typeface="Tahoma"/>
            </a:endParaRPr>
          </a:p>
          <a:p>
            <a:pPr marL="469265" indent="-456565">
              <a:lnSpc>
                <a:spcPct val="100000"/>
              </a:lnSpc>
              <a:spcBef>
                <a:spcPts val="580"/>
              </a:spcBef>
              <a:buAutoNum type="arabicPeriod" startAt="2"/>
              <a:tabLst>
                <a:tab pos="469265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If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(a&gt;1 &amp;&amp;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b==0)</a:t>
            </a:r>
            <a:endParaRPr sz="2400">
              <a:latin typeface="Tahoma"/>
              <a:cs typeface="Tahoma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AutoNum type="arabicPeriod" startAt="2"/>
              <a:tabLst>
                <a:tab pos="469265" algn="l"/>
              </a:tabLst>
            </a:pP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x=/a;</a:t>
            </a:r>
            <a:endParaRPr sz="2400">
              <a:latin typeface="Tahoma"/>
              <a:cs typeface="Tahoma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AutoNum type="arabicPeriod" startAt="2"/>
              <a:tabLst>
                <a:tab pos="469265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If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(a==2||x&gt;1)</a:t>
            </a:r>
            <a:endParaRPr sz="2400">
              <a:latin typeface="Tahoma"/>
              <a:cs typeface="Tahoma"/>
            </a:endParaRPr>
          </a:p>
          <a:p>
            <a:pPr marL="469265" indent="-456565">
              <a:lnSpc>
                <a:spcPct val="100000"/>
              </a:lnSpc>
              <a:spcBef>
                <a:spcPts val="580"/>
              </a:spcBef>
              <a:buAutoNum type="arabicPeriod" startAt="2"/>
              <a:tabLst>
                <a:tab pos="469265" algn="l"/>
              </a:tabLst>
            </a:pP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x++;</a:t>
            </a:r>
            <a:endParaRPr sz="2400">
              <a:latin typeface="Tahoma"/>
              <a:cs typeface="Tahoma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AutoNum type="arabicPeriod" startAt="2"/>
              <a:tabLst>
                <a:tab pos="469265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}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7323" y="5411723"/>
            <a:ext cx="7138670" cy="1041400"/>
            <a:chOff x="687323" y="5411723"/>
            <a:chExt cx="7138670" cy="10414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049" y="5451301"/>
              <a:ext cx="7060688" cy="8733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323" y="5411723"/>
              <a:ext cx="6487667" cy="10408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7625" y="5484113"/>
              <a:ext cx="6955790" cy="768350"/>
            </a:xfrm>
            <a:custGeom>
              <a:avLst/>
              <a:gdLst/>
              <a:ahLst/>
              <a:cxnLst/>
              <a:rect l="l" t="t" r="r" b="b"/>
              <a:pathLst>
                <a:path w="6955790" h="768350">
                  <a:moveTo>
                    <a:pt x="6955535" y="0"/>
                  </a:moveTo>
                  <a:lnTo>
                    <a:pt x="0" y="0"/>
                  </a:lnTo>
                  <a:lnTo>
                    <a:pt x="0" y="768096"/>
                  </a:lnTo>
                  <a:lnTo>
                    <a:pt x="6955535" y="768096"/>
                  </a:lnTo>
                  <a:lnTo>
                    <a:pt x="6955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471" y="5433059"/>
              <a:ext cx="1092708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9323" y="5433059"/>
              <a:ext cx="455675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3143" y="5433059"/>
              <a:ext cx="496824" cy="623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8112" y="5433059"/>
              <a:ext cx="464819" cy="6233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1076" y="5433059"/>
              <a:ext cx="513588" cy="6233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2807" y="5433059"/>
              <a:ext cx="464819" cy="6233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5771" y="5433059"/>
              <a:ext cx="498348" cy="6233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2263" y="5433059"/>
              <a:ext cx="464819" cy="6233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5227" y="5433059"/>
              <a:ext cx="516636" cy="6233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0007" y="5433059"/>
              <a:ext cx="464819" cy="6233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2972" y="5433059"/>
              <a:ext cx="505968" cy="6233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7084" y="5433059"/>
              <a:ext cx="464819" cy="6233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70047" y="5433059"/>
              <a:ext cx="518160" cy="6233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16351" y="5433059"/>
              <a:ext cx="455675" cy="6233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0172" y="5433059"/>
              <a:ext cx="507491" cy="6233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5807" y="5433059"/>
              <a:ext cx="455676" cy="6233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9628" y="5433059"/>
              <a:ext cx="496824" cy="6233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4595" y="5433059"/>
              <a:ext cx="464819" cy="6233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7559" y="5433059"/>
              <a:ext cx="513588" cy="6233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79291" y="5433059"/>
              <a:ext cx="464820" cy="6233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72256" y="5433059"/>
              <a:ext cx="516636" cy="6233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7035" y="5433059"/>
              <a:ext cx="464820" cy="6233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0000" y="5433059"/>
              <a:ext cx="518160" cy="62331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6303" y="5433059"/>
              <a:ext cx="455675" cy="6233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40123" y="5433059"/>
              <a:ext cx="504444" cy="6233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2712" y="5433059"/>
              <a:ext cx="455675" cy="6233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6532" y="5433059"/>
              <a:ext cx="496824" cy="6233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1500" y="5433059"/>
              <a:ext cx="464820" cy="62331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4464" y="5433059"/>
              <a:ext cx="513588" cy="62331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6195" y="5433059"/>
              <a:ext cx="464820" cy="62331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09159" y="5433059"/>
              <a:ext cx="516636" cy="6233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3939" y="5433059"/>
              <a:ext cx="464820" cy="62331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6903" y="5433059"/>
              <a:ext cx="505968" cy="6233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1015" y="5433059"/>
              <a:ext cx="464820" cy="62331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73979" y="5433059"/>
              <a:ext cx="518160" cy="62331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20283" y="5433059"/>
              <a:ext cx="455675" cy="62331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4103" y="5433059"/>
              <a:ext cx="505968" cy="62331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8215" y="5433059"/>
              <a:ext cx="455675" cy="62331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2035" y="5433059"/>
              <a:ext cx="496824" cy="62331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7003" y="5433059"/>
              <a:ext cx="464820" cy="62331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9968" y="5433059"/>
              <a:ext cx="513588" cy="62331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1700" y="5433059"/>
              <a:ext cx="464820" cy="62331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4664" y="5433059"/>
              <a:ext cx="498347" cy="6233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1156" y="5433059"/>
              <a:ext cx="464820" cy="62331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4120" y="5433059"/>
              <a:ext cx="516635" cy="62331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900" y="5433059"/>
              <a:ext cx="464820" cy="62331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1864" y="5433059"/>
              <a:ext cx="518159" cy="6233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8168" y="5433059"/>
              <a:ext cx="455675" cy="62331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8471" y="5768339"/>
              <a:ext cx="1208531" cy="6233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148" y="5768339"/>
              <a:ext cx="455676" cy="6233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8968" y="5768339"/>
              <a:ext cx="513588" cy="6233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0699" y="5768339"/>
              <a:ext cx="464819" cy="6233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663" y="5768339"/>
              <a:ext cx="498348" cy="6233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0156" y="5768339"/>
              <a:ext cx="464819" cy="6233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3120" y="5768339"/>
              <a:ext cx="516636" cy="6233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47899" y="5768339"/>
              <a:ext cx="455675" cy="6233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1719" y="5768339"/>
              <a:ext cx="504444" cy="6233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4307" y="5768339"/>
              <a:ext cx="455675" cy="6233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48128" y="5768339"/>
              <a:ext cx="516636" cy="6233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2907" y="5768339"/>
              <a:ext cx="464819" cy="6233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5872" y="5768339"/>
              <a:ext cx="505968" cy="6233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9984" y="5768339"/>
              <a:ext cx="464819" cy="6233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12947" y="5768339"/>
              <a:ext cx="518160" cy="6233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59251" y="5768339"/>
              <a:ext cx="455675" cy="6233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43072" y="5768339"/>
              <a:ext cx="502920" cy="6233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4135" y="5768339"/>
              <a:ext cx="455675" cy="6233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7956" y="5768339"/>
              <a:ext cx="513588" cy="6233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9688" y="5768339"/>
              <a:ext cx="464820" cy="6233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2651" y="5768339"/>
              <a:ext cx="516636" cy="6233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37431" y="5768339"/>
              <a:ext cx="672084" cy="6233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7659" y="5768339"/>
              <a:ext cx="516636" cy="6233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2439" y="5768339"/>
              <a:ext cx="464820" cy="6233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5403" y="5768339"/>
              <a:ext cx="518160" cy="6233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21708" y="5768339"/>
              <a:ext cx="455675" cy="623316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817625" y="5484114"/>
            <a:ext cx="6955790" cy="768350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200" dirty="0">
                <a:latin typeface="Corbel"/>
                <a:cs typeface="Corbel"/>
              </a:rPr>
              <a:t>Пути:</a:t>
            </a:r>
            <a:r>
              <a:rPr sz="2200" spc="-45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(1-</a:t>
            </a:r>
            <a:r>
              <a:rPr sz="2200" spc="-20" dirty="0">
                <a:latin typeface="Corbel"/>
                <a:cs typeface="Corbel"/>
              </a:rPr>
              <a:t>2-</a:t>
            </a:r>
            <a:r>
              <a:rPr sz="2200" spc="-10" dirty="0">
                <a:latin typeface="Corbel"/>
                <a:cs typeface="Corbel"/>
              </a:rPr>
              <a:t>3-4-5-</a:t>
            </a:r>
            <a:r>
              <a:rPr sz="2200" dirty="0">
                <a:latin typeface="Corbel"/>
                <a:cs typeface="Corbel"/>
              </a:rPr>
              <a:t>6);</a:t>
            </a:r>
            <a:r>
              <a:rPr sz="2200" spc="25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(1-</a:t>
            </a:r>
            <a:r>
              <a:rPr sz="2200" spc="-20" dirty="0">
                <a:latin typeface="Corbel"/>
                <a:cs typeface="Corbel"/>
              </a:rPr>
              <a:t>2-</a:t>
            </a:r>
            <a:r>
              <a:rPr sz="2200" spc="-10" dirty="0">
                <a:latin typeface="Corbel"/>
                <a:cs typeface="Corbel"/>
              </a:rPr>
              <a:t>4-</a:t>
            </a:r>
            <a:r>
              <a:rPr sz="2200" dirty="0">
                <a:latin typeface="Corbel"/>
                <a:cs typeface="Corbel"/>
              </a:rPr>
              <a:t>6);</a:t>
            </a:r>
            <a:r>
              <a:rPr sz="2200" spc="-5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(1-</a:t>
            </a:r>
            <a:r>
              <a:rPr sz="2200" spc="-20" dirty="0">
                <a:latin typeface="Corbel"/>
                <a:cs typeface="Corbel"/>
              </a:rPr>
              <a:t>2-</a:t>
            </a:r>
            <a:r>
              <a:rPr sz="2200" spc="-10" dirty="0">
                <a:latin typeface="Corbel"/>
                <a:cs typeface="Corbel"/>
              </a:rPr>
              <a:t>4-5-</a:t>
            </a:r>
            <a:r>
              <a:rPr sz="2200" dirty="0">
                <a:latin typeface="Corbel"/>
                <a:cs typeface="Corbel"/>
              </a:rPr>
              <a:t>6);</a:t>
            </a:r>
            <a:r>
              <a:rPr sz="2200" spc="10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(1-</a:t>
            </a:r>
            <a:r>
              <a:rPr sz="2200" spc="-20" dirty="0">
                <a:latin typeface="Corbel"/>
                <a:cs typeface="Corbel"/>
              </a:rPr>
              <a:t>2-3-</a:t>
            </a:r>
            <a:r>
              <a:rPr sz="2200" spc="-10" dirty="0">
                <a:latin typeface="Corbel"/>
                <a:cs typeface="Corbel"/>
              </a:rPr>
              <a:t>4-</a:t>
            </a:r>
            <a:r>
              <a:rPr sz="2200" spc="-25" dirty="0">
                <a:latin typeface="Corbel"/>
                <a:cs typeface="Corbel"/>
              </a:rPr>
              <a:t>6)</a:t>
            </a:r>
            <a:endParaRPr sz="2200">
              <a:latin typeface="Corbel"/>
              <a:cs typeface="Corbel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Corbel"/>
                <a:cs typeface="Corbel"/>
              </a:rPr>
              <a:t>Ветви:</a:t>
            </a:r>
            <a:r>
              <a:rPr sz="2200" spc="-45" dirty="0">
                <a:latin typeface="Corbel"/>
                <a:cs typeface="Corbel"/>
              </a:rPr>
              <a:t> </a:t>
            </a:r>
            <a:r>
              <a:rPr sz="2200" spc="-20" dirty="0">
                <a:latin typeface="Corbel"/>
                <a:cs typeface="Corbel"/>
              </a:rPr>
              <a:t>(2-</a:t>
            </a:r>
            <a:r>
              <a:rPr sz="2200" spc="-10" dirty="0">
                <a:latin typeface="Corbel"/>
                <a:cs typeface="Corbel"/>
              </a:rPr>
              <a:t>3-</a:t>
            </a:r>
            <a:r>
              <a:rPr sz="2200" dirty="0">
                <a:latin typeface="Corbel"/>
                <a:cs typeface="Corbel"/>
              </a:rPr>
              <a:t>4);</a:t>
            </a:r>
            <a:r>
              <a:rPr sz="2200" spc="5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(4-5-</a:t>
            </a:r>
            <a:r>
              <a:rPr sz="2200" dirty="0">
                <a:latin typeface="Corbel"/>
                <a:cs typeface="Corbel"/>
              </a:rPr>
              <a:t>6);</a:t>
            </a:r>
            <a:r>
              <a:rPr sz="2200" spc="-5" dirty="0">
                <a:latin typeface="Corbel"/>
                <a:cs typeface="Corbel"/>
              </a:rPr>
              <a:t> </a:t>
            </a:r>
            <a:r>
              <a:rPr sz="2200" spc="-20" dirty="0">
                <a:latin typeface="Corbel"/>
                <a:cs typeface="Corbel"/>
              </a:rPr>
              <a:t>(2-</a:t>
            </a:r>
            <a:r>
              <a:rPr sz="2200" dirty="0">
                <a:latin typeface="Corbel"/>
                <a:cs typeface="Corbel"/>
              </a:rPr>
              <a:t>4);</a:t>
            </a:r>
            <a:r>
              <a:rPr sz="2200" spc="5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(4-</a:t>
            </a:r>
            <a:r>
              <a:rPr sz="2200" spc="-25" dirty="0">
                <a:latin typeface="Corbel"/>
                <a:cs typeface="Corbel"/>
              </a:rPr>
              <a:t>6)</a:t>
            </a:r>
            <a:endParaRPr sz="2200">
              <a:latin typeface="Corbel"/>
              <a:cs typeface="Corbe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555732" y="2418338"/>
            <a:ext cx="1077595" cy="696595"/>
            <a:chOff x="3555732" y="2418338"/>
            <a:chExt cx="1077595" cy="696595"/>
          </a:xfrm>
        </p:grpSpPr>
        <p:sp>
          <p:nvSpPr>
            <p:cNvPr id="85" name="object 85"/>
            <p:cNvSpPr/>
            <p:nvPr/>
          </p:nvSpPr>
          <p:spPr>
            <a:xfrm>
              <a:off x="3581872" y="2446077"/>
              <a:ext cx="1051560" cy="669290"/>
            </a:xfrm>
            <a:custGeom>
              <a:avLst/>
              <a:gdLst/>
              <a:ahLst/>
              <a:cxnLst/>
              <a:rect l="l" t="t" r="r" b="b"/>
              <a:pathLst>
                <a:path w="1051560" h="669289">
                  <a:moveTo>
                    <a:pt x="524853" y="0"/>
                  </a:moveTo>
                  <a:lnTo>
                    <a:pt x="0" y="334251"/>
                  </a:lnTo>
                  <a:lnTo>
                    <a:pt x="524853" y="668720"/>
                  </a:lnTo>
                  <a:lnTo>
                    <a:pt x="1051008" y="334251"/>
                  </a:lnTo>
                  <a:lnTo>
                    <a:pt x="52485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561130" y="2423736"/>
              <a:ext cx="1050290" cy="669290"/>
            </a:xfrm>
            <a:custGeom>
              <a:avLst/>
              <a:gdLst/>
              <a:ahLst/>
              <a:cxnLst/>
              <a:rect l="l" t="t" r="r" b="b"/>
              <a:pathLst>
                <a:path w="1050289" h="669289">
                  <a:moveTo>
                    <a:pt x="524846" y="0"/>
                  </a:moveTo>
                  <a:lnTo>
                    <a:pt x="0" y="334469"/>
                  </a:lnTo>
                  <a:lnTo>
                    <a:pt x="524846" y="668938"/>
                  </a:lnTo>
                  <a:lnTo>
                    <a:pt x="1049710" y="334469"/>
                  </a:lnTo>
                  <a:lnTo>
                    <a:pt x="524846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561130" y="2423736"/>
              <a:ext cx="1050290" cy="669290"/>
            </a:xfrm>
            <a:custGeom>
              <a:avLst/>
              <a:gdLst/>
              <a:ahLst/>
              <a:cxnLst/>
              <a:rect l="l" t="t" r="r" b="b"/>
              <a:pathLst>
                <a:path w="1050289" h="669289">
                  <a:moveTo>
                    <a:pt x="524846" y="0"/>
                  </a:moveTo>
                  <a:lnTo>
                    <a:pt x="0" y="334469"/>
                  </a:lnTo>
                  <a:lnTo>
                    <a:pt x="524846" y="668938"/>
                  </a:lnTo>
                  <a:lnTo>
                    <a:pt x="1049710" y="334469"/>
                  </a:lnTo>
                  <a:lnTo>
                    <a:pt x="524846" y="0"/>
                  </a:lnTo>
                  <a:close/>
                </a:path>
              </a:pathLst>
            </a:custGeom>
            <a:ln w="10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3881620" y="2590019"/>
            <a:ext cx="409575" cy="30988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11125" marR="5080" indent="-99060">
              <a:lnSpc>
                <a:spcPts val="1100"/>
              </a:lnSpc>
              <a:spcBef>
                <a:spcPts val="165"/>
              </a:spcBef>
            </a:pPr>
            <a:r>
              <a:rPr sz="950" dirty="0">
                <a:latin typeface="Times New Roman"/>
                <a:cs typeface="Times New Roman"/>
              </a:rPr>
              <a:t>a&gt;1</a:t>
            </a:r>
            <a:r>
              <a:rPr sz="950" spc="-20" dirty="0">
                <a:latin typeface="Times New Roman"/>
                <a:cs typeface="Times New Roman"/>
              </a:rPr>
              <a:t> </a:t>
            </a:r>
            <a:r>
              <a:rPr sz="950" spc="-25" dirty="0">
                <a:latin typeface="Times New Roman"/>
                <a:cs typeface="Times New Roman"/>
              </a:rPr>
              <a:t>and b=0</a:t>
            </a:r>
            <a:endParaRPr sz="950">
              <a:latin typeface="Times New Roman"/>
              <a:cs typeface="Times New Roman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3538666" y="3651700"/>
            <a:ext cx="1077595" cy="696595"/>
            <a:chOff x="3538666" y="3651700"/>
            <a:chExt cx="1077595" cy="696595"/>
          </a:xfrm>
        </p:grpSpPr>
        <p:sp>
          <p:nvSpPr>
            <p:cNvPr id="90" name="object 90"/>
            <p:cNvSpPr/>
            <p:nvPr/>
          </p:nvSpPr>
          <p:spPr>
            <a:xfrm>
              <a:off x="3566119" y="3677805"/>
              <a:ext cx="1050290" cy="670560"/>
            </a:xfrm>
            <a:custGeom>
              <a:avLst/>
              <a:gdLst/>
              <a:ahLst/>
              <a:cxnLst/>
              <a:rect l="l" t="t" r="r" b="b"/>
              <a:pathLst>
                <a:path w="1050289" h="670560">
                  <a:moveTo>
                    <a:pt x="524852" y="0"/>
                  </a:moveTo>
                  <a:lnTo>
                    <a:pt x="0" y="335831"/>
                  </a:lnTo>
                  <a:lnTo>
                    <a:pt x="524852" y="670028"/>
                  </a:lnTo>
                  <a:lnTo>
                    <a:pt x="1049932" y="335831"/>
                  </a:lnTo>
                  <a:lnTo>
                    <a:pt x="52485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544064" y="3657098"/>
              <a:ext cx="1050290" cy="668655"/>
            </a:xfrm>
            <a:custGeom>
              <a:avLst/>
              <a:gdLst/>
              <a:ahLst/>
              <a:cxnLst/>
              <a:rect l="l" t="t" r="r" b="b"/>
              <a:pathLst>
                <a:path w="1050289" h="668654">
                  <a:moveTo>
                    <a:pt x="524855" y="0"/>
                  </a:moveTo>
                  <a:lnTo>
                    <a:pt x="0" y="334153"/>
                  </a:lnTo>
                  <a:lnTo>
                    <a:pt x="524855" y="668622"/>
                  </a:lnTo>
                  <a:lnTo>
                    <a:pt x="1049707" y="334153"/>
                  </a:lnTo>
                  <a:lnTo>
                    <a:pt x="524855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544064" y="3657098"/>
              <a:ext cx="1050290" cy="668655"/>
            </a:xfrm>
            <a:custGeom>
              <a:avLst/>
              <a:gdLst/>
              <a:ahLst/>
              <a:cxnLst/>
              <a:rect l="l" t="t" r="r" b="b"/>
              <a:pathLst>
                <a:path w="1050289" h="668654">
                  <a:moveTo>
                    <a:pt x="524855" y="0"/>
                  </a:moveTo>
                  <a:lnTo>
                    <a:pt x="0" y="334153"/>
                  </a:lnTo>
                  <a:lnTo>
                    <a:pt x="524855" y="668622"/>
                  </a:lnTo>
                  <a:lnTo>
                    <a:pt x="1049707" y="334153"/>
                  </a:lnTo>
                  <a:lnTo>
                    <a:pt x="524855" y="0"/>
                  </a:lnTo>
                  <a:close/>
                </a:path>
              </a:pathLst>
            </a:custGeom>
            <a:ln w="105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3902618" y="3823086"/>
            <a:ext cx="335915" cy="31115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74930" marR="5080" indent="-62865">
              <a:lnSpc>
                <a:spcPts val="1110"/>
              </a:lnSpc>
              <a:spcBef>
                <a:spcPts val="155"/>
              </a:spcBef>
            </a:pPr>
            <a:r>
              <a:rPr sz="950" dirty="0">
                <a:latin typeface="Times New Roman"/>
                <a:cs typeface="Times New Roman"/>
              </a:rPr>
              <a:t>a=2</a:t>
            </a:r>
            <a:r>
              <a:rPr sz="950" spc="-20" dirty="0">
                <a:latin typeface="Times New Roman"/>
                <a:cs typeface="Times New Roman"/>
              </a:rPr>
              <a:t> </a:t>
            </a:r>
            <a:r>
              <a:rPr sz="950" spc="-25" dirty="0">
                <a:latin typeface="Times New Roman"/>
                <a:cs typeface="Times New Roman"/>
              </a:rPr>
              <a:t>or x&gt;1</a:t>
            </a:r>
            <a:endParaRPr sz="950">
              <a:latin typeface="Times New Roman"/>
              <a:cs typeface="Times New Roman"/>
            </a:endParaRPr>
          </a:p>
        </p:txBody>
      </p:sp>
      <p:pic>
        <p:nvPicPr>
          <p:cNvPr id="94" name="object 9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043338" y="2181360"/>
            <a:ext cx="66646" cy="254907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4756548" y="3019481"/>
            <a:ext cx="766445" cy="245745"/>
          </a:xfrm>
          <a:prstGeom prst="rect">
            <a:avLst/>
          </a:prstGeom>
          <a:ln w="10538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315"/>
              </a:spcBef>
            </a:pPr>
            <a:r>
              <a:rPr sz="1000" dirty="0">
                <a:latin typeface="Times New Roman"/>
                <a:cs typeface="Times New Roman"/>
              </a:rPr>
              <a:t>x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 </a:t>
            </a:r>
            <a:r>
              <a:rPr sz="1000" spc="-25" dirty="0">
                <a:latin typeface="Times New Roman"/>
                <a:cs typeface="Times New Roman"/>
              </a:rPr>
              <a:t>x/a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741022" y="4212203"/>
            <a:ext cx="765175" cy="244475"/>
          </a:xfrm>
          <a:prstGeom prst="rect">
            <a:avLst/>
          </a:prstGeom>
          <a:ln w="10538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305"/>
              </a:spcBef>
            </a:pPr>
            <a:r>
              <a:rPr sz="1000" dirty="0">
                <a:latin typeface="Times New Roman"/>
                <a:cs typeface="Times New Roman"/>
              </a:rPr>
              <a:t>x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 x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+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4035466" y="2756026"/>
            <a:ext cx="1125855" cy="2064385"/>
            <a:chOff x="4035466" y="2756026"/>
            <a:chExt cx="1125855" cy="2064385"/>
          </a:xfrm>
        </p:grpSpPr>
        <p:sp>
          <p:nvSpPr>
            <p:cNvPr id="98" name="object 98"/>
            <p:cNvSpPr/>
            <p:nvPr/>
          </p:nvSpPr>
          <p:spPr>
            <a:xfrm>
              <a:off x="4614640" y="2756788"/>
              <a:ext cx="546100" cy="266700"/>
            </a:xfrm>
            <a:custGeom>
              <a:avLst/>
              <a:gdLst/>
              <a:ahLst/>
              <a:cxnLst/>
              <a:rect l="l" t="t" r="r" b="b"/>
              <a:pathLst>
                <a:path w="546100" h="266700">
                  <a:moveTo>
                    <a:pt x="506503" y="201182"/>
                  </a:moveTo>
                  <a:lnTo>
                    <a:pt x="480445" y="201182"/>
                  </a:lnTo>
                  <a:lnTo>
                    <a:pt x="513017" y="266463"/>
                  </a:lnTo>
                  <a:lnTo>
                    <a:pt x="540315" y="211754"/>
                  </a:lnTo>
                  <a:lnTo>
                    <a:pt x="506503" y="211754"/>
                  </a:lnTo>
                  <a:lnTo>
                    <a:pt x="506503" y="201182"/>
                  </a:lnTo>
                  <a:close/>
                </a:path>
                <a:path w="546100" h="266700">
                  <a:moveTo>
                    <a:pt x="506503" y="5231"/>
                  </a:moveTo>
                  <a:lnTo>
                    <a:pt x="506503" y="211754"/>
                  </a:lnTo>
                  <a:lnTo>
                    <a:pt x="518337" y="211754"/>
                  </a:lnTo>
                  <a:lnTo>
                    <a:pt x="518337" y="10462"/>
                  </a:lnTo>
                  <a:lnTo>
                    <a:pt x="513017" y="10462"/>
                  </a:lnTo>
                  <a:lnTo>
                    <a:pt x="506503" y="5231"/>
                  </a:lnTo>
                  <a:close/>
                </a:path>
                <a:path w="546100" h="266700">
                  <a:moveTo>
                    <a:pt x="545590" y="201182"/>
                  </a:moveTo>
                  <a:lnTo>
                    <a:pt x="518337" y="201182"/>
                  </a:lnTo>
                  <a:lnTo>
                    <a:pt x="518337" y="211754"/>
                  </a:lnTo>
                  <a:lnTo>
                    <a:pt x="540315" y="211754"/>
                  </a:lnTo>
                  <a:lnTo>
                    <a:pt x="545590" y="201182"/>
                  </a:lnTo>
                  <a:close/>
                </a:path>
                <a:path w="546100" h="266700">
                  <a:moveTo>
                    <a:pt x="514320" y="0"/>
                  </a:moveTo>
                  <a:lnTo>
                    <a:pt x="0" y="0"/>
                  </a:lnTo>
                  <a:lnTo>
                    <a:pt x="0" y="10462"/>
                  </a:lnTo>
                  <a:lnTo>
                    <a:pt x="506503" y="10462"/>
                  </a:lnTo>
                  <a:lnTo>
                    <a:pt x="506503" y="5231"/>
                  </a:lnTo>
                  <a:lnTo>
                    <a:pt x="518337" y="5231"/>
                  </a:lnTo>
                  <a:lnTo>
                    <a:pt x="516926" y="3923"/>
                  </a:lnTo>
                  <a:lnTo>
                    <a:pt x="516926" y="1307"/>
                  </a:lnTo>
                  <a:lnTo>
                    <a:pt x="514320" y="0"/>
                  </a:lnTo>
                  <a:close/>
                </a:path>
                <a:path w="546100" h="266700">
                  <a:moveTo>
                    <a:pt x="518337" y="5231"/>
                  </a:moveTo>
                  <a:lnTo>
                    <a:pt x="506503" y="5231"/>
                  </a:lnTo>
                  <a:lnTo>
                    <a:pt x="513017" y="10462"/>
                  </a:lnTo>
                  <a:lnTo>
                    <a:pt x="518337" y="10462"/>
                  </a:lnTo>
                  <a:lnTo>
                    <a:pt x="518337" y="5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614640" y="2756788"/>
              <a:ext cx="546100" cy="266700"/>
            </a:xfrm>
            <a:custGeom>
              <a:avLst/>
              <a:gdLst/>
              <a:ahLst/>
              <a:cxnLst/>
              <a:rect l="l" t="t" r="r" b="b"/>
              <a:pathLst>
                <a:path w="546100" h="266700">
                  <a:moveTo>
                    <a:pt x="0" y="0"/>
                  </a:moveTo>
                  <a:lnTo>
                    <a:pt x="513017" y="0"/>
                  </a:lnTo>
                  <a:lnTo>
                    <a:pt x="514320" y="0"/>
                  </a:lnTo>
                  <a:lnTo>
                    <a:pt x="516926" y="1307"/>
                  </a:lnTo>
                  <a:lnTo>
                    <a:pt x="516926" y="3923"/>
                  </a:lnTo>
                  <a:lnTo>
                    <a:pt x="518337" y="5231"/>
                  </a:lnTo>
                  <a:lnTo>
                    <a:pt x="518337" y="211754"/>
                  </a:lnTo>
                  <a:lnTo>
                    <a:pt x="506503" y="211754"/>
                  </a:lnTo>
                  <a:lnTo>
                    <a:pt x="506503" y="5231"/>
                  </a:lnTo>
                  <a:lnTo>
                    <a:pt x="513017" y="10462"/>
                  </a:lnTo>
                  <a:lnTo>
                    <a:pt x="0" y="10462"/>
                  </a:lnTo>
                  <a:lnTo>
                    <a:pt x="0" y="0"/>
                  </a:lnTo>
                  <a:close/>
                </a:path>
                <a:path w="546100" h="266700">
                  <a:moveTo>
                    <a:pt x="545590" y="201182"/>
                  </a:moveTo>
                  <a:lnTo>
                    <a:pt x="513017" y="266463"/>
                  </a:lnTo>
                  <a:lnTo>
                    <a:pt x="480445" y="201182"/>
                  </a:lnTo>
                  <a:lnTo>
                    <a:pt x="545590" y="2011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044099" y="3096488"/>
              <a:ext cx="65405" cy="572135"/>
            </a:xfrm>
            <a:custGeom>
              <a:avLst/>
              <a:gdLst/>
              <a:ahLst/>
              <a:cxnLst/>
              <a:rect l="l" t="t" r="r" b="b"/>
              <a:pathLst>
                <a:path w="65404" h="572135">
                  <a:moveTo>
                    <a:pt x="27306" y="506662"/>
                  </a:moveTo>
                  <a:lnTo>
                    <a:pt x="0" y="506662"/>
                  </a:lnTo>
                  <a:lnTo>
                    <a:pt x="32561" y="572052"/>
                  </a:lnTo>
                  <a:lnTo>
                    <a:pt x="59859" y="517233"/>
                  </a:lnTo>
                  <a:lnTo>
                    <a:pt x="27306" y="517233"/>
                  </a:lnTo>
                  <a:lnTo>
                    <a:pt x="27306" y="506662"/>
                  </a:lnTo>
                  <a:close/>
                </a:path>
                <a:path w="65404" h="572135">
                  <a:moveTo>
                    <a:pt x="39130" y="0"/>
                  </a:moveTo>
                  <a:lnTo>
                    <a:pt x="27306" y="0"/>
                  </a:lnTo>
                  <a:lnTo>
                    <a:pt x="27306" y="517233"/>
                  </a:lnTo>
                  <a:lnTo>
                    <a:pt x="39130" y="517233"/>
                  </a:lnTo>
                  <a:lnTo>
                    <a:pt x="39130" y="0"/>
                  </a:lnTo>
                  <a:close/>
                </a:path>
                <a:path w="65404" h="572135">
                  <a:moveTo>
                    <a:pt x="65123" y="506662"/>
                  </a:moveTo>
                  <a:lnTo>
                    <a:pt x="39130" y="506662"/>
                  </a:lnTo>
                  <a:lnTo>
                    <a:pt x="39130" y="517233"/>
                  </a:lnTo>
                  <a:lnTo>
                    <a:pt x="59859" y="517233"/>
                  </a:lnTo>
                  <a:lnTo>
                    <a:pt x="65123" y="506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044099" y="3096488"/>
              <a:ext cx="65405" cy="572135"/>
            </a:xfrm>
            <a:custGeom>
              <a:avLst/>
              <a:gdLst/>
              <a:ahLst/>
              <a:cxnLst/>
              <a:rect l="l" t="t" r="r" b="b"/>
              <a:pathLst>
                <a:path w="65404" h="572135">
                  <a:moveTo>
                    <a:pt x="39130" y="0"/>
                  </a:moveTo>
                  <a:lnTo>
                    <a:pt x="39130" y="517233"/>
                  </a:lnTo>
                  <a:lnTo>
                    <a:pt x="27306" y="517233"/>
                  </a:lnTo>
                  <a:lnTo>
                    <a:pt x="27306" y="0"/>
                  </a:lnTo>
                  <a:lnTo>
                    <a:pt x="39130" y="0"/>
                  </a:lnTo>
                  <a:close/>
                </a:path>
                <a:path w="65404" h="572135">
                  <a:moveTo>
                    <a:pt x="65123" y="506662"/>
                  </a:moveTo>
                  <a:lnTo>
                    <a:pt x="32561" y="572052"/>
                  </a:lnTo>
                  <a:lnTo>
                    <a:pt x="0" y="506662"/>
                  </a:lnTo>
                  <a:lnTo>
                    <a:pt x="65123" y="5066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076661" y="3269009"/>
              <a:ext cx="1056640" cy="163830"/>
            </a:xfrm>
            <a:custGeom>
              <a:avLst/>
              <a:gdLst/>
              <a:ahLst/>
              <a:cxnLst/>
              <a:rect l="l" t="t" r="r" b="b"/>
              <a:pathLst>
                <a:path w="1056639" h="163829">
                  <a:moveTo>
                    <a:pt x="65112" y="97975"/>
                  </a:moveTo>
                  <a:lnTo>
                    <a:pt x="0" y="130561"/>
                  </a:lnTo>
                  <a:lnTo>
                    <a:pt x="65112" y="163256"/>
                  </a:lnTo>
                  <a:lnTo>
                    <a:pt x="65112" y="135574"/>
                  </a:lnTo>
                  <a:lnTo>
                    <a:pt x="54613" y="135574"/>
                  </a:lnTo>
                  <a:lnTo>
                    <a:pt x="54613" y="124022"/>
                  </a:lnTo>
                  <a:lnTo>
                    <a:pt x="65112" y="124022"/>
                  </a:lnTo>
                  <a:lnTo>
                    <a:pt x="65112" y="97975"/>
                  </a:lnTo>
                  <a:close/>
                </a:path>
                <a:path w="1056639" h="163829">
                  <a:moveTo>
                    <a:pt x="65112" y="124022"/>
                  </a:moveTo>
                  <a:lnTo>
                    <a:pt x="54613" y="124022"/>
                  </a:lnTo>
                  <a:lnTo>
                    <a:pt x="54613" y="135574"/>
                  </a:lnTo>
                  <a:lnTo>
                    <a:pt x="65112" y="135574"/>
                  </a:lnTo>
                  <a:lnTo>
                    <a:pt x="65112" y="124022"/>
                  </a:lnTo>
                  <a:close/>
                </a:path>
                <a:path w="1056639" h="163829">
                  <a:moveTo>
                    <a:pt x="1044482" y="124022"/>
                  </a:moveTo>
                  <a:lnTo>
                    <a:pt x="65112" y="124022"/>
                  </a:lnTo>
                  <a:lnTo>
                    <a:pt x="65112" y="135574"/>
                  </a:lnTo>
                  <a:lnTo>
                    <a:pt x="1050996" y="135574"/>
                  </a:lnTo>
                  <a:lnTo>
                    <a:pt x="1052299" y="134267"/>
                  </a:lnTo>
                  <a:lnTo>
                    <a:pt x="1054905" y="134267"/>
                  </a:lnTo>
                  <a:lnTo>
                    <a:pt x="1054905" y="131869"/>
                  </a:lnTo>
                  <a:lnTo>
                    <a:pt x="1056316" y="130561"/>
                  </a:lnTo>
                  <a:lnTo>
                    <a:pt x="1044482" y="130561"/>
                  </a:lnTo>
                  <a:lnTo>
                    <a:pt x="1044482" y="124022"/>
                  </a:lnTo>
                  <a:close/>
                </a:path>
                <a:path w="1056639" h="163829">
                  <a:moveTo>
                    <a:pt x="1056316" y="0"/>
                  </a:moveTo>
                  <a:lnTo>
                    <a:pt x="1044482" y="0"/>
                  </a:lnTo>
                  <a:lnTo>
                    <a:pt x="1044482" y="130561"/>
                  </a:lnTo>
                  <a:lnTo>
                    <a:pt x="1050996" y="124022"/>
                  </a:lnTo>
                  <a:lnTo>
                    <a:pt x="1056316" y="124022"/>
                  </a:lnTo>
                  <a:lnTo>
                    <a:pt x="1056316" y="0"/>
                  </a:lnTo>
                  <a:close/>
                </a:path>
                <a:path w="1056639" h="163829">
                  <a:moveTo>
                    <a:pt x="1056316" y="124022"/>
                  </a:moveTo>
                  <a:lnTo>
                    <a:pt x="1050996" y="124022"/>
                  </a:lnTo>
                  <a:lnTo>
                    <a:pt x="1044482" y="130561"/>
                  </a:lnTo>
                  <a:lnTo>
                    <a:pt x="1056316" y="130561"/>
                  </a:lnTo>
                  <a:lnTo>
                    <a:pt x="1056316" y="124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076661" y="3269009"/>
              <a:ext cx="1056640" cy="163830"/>
            </a:xfrm>
            <a:custGeom>
              <a:avLst/>
              <a:gdLst/>
              <a:ahLst/>
              <a:cxnLst/>
              <a:rect l="l" t="t" r="r" b="b"/>
              <a:pathLst>
                <a:path w="1056639" h="163829">
                  <a:moveTo>
                    <a:pt x="1056316" y="0"/>
                  </a:moveTo>
                  <a:lnTo>
                    <a:pt x="1056316" y="130561"/>
                  </a:lnTo>
                  <a:lnTo>
                    <a:pt x="1054905" y="131869"/>
                  </a:lnTo>
                  <a:lnTo>
                    <a:pt x="1054905" y="134267"/>
                  </a:lnTo>
                  <a:lnTo>
                    <a:pt x="1052299" y="134267"/>
                  </a:lnTo>
                  <a:lnTo>
                    <a:pt x="1050996" y="135574"/>
                  </a:lnTo>
                  <a:lnTo>
                    <a:pt x="54613" y="135574"/>
                  </a:lnTo>
                  <a:lnTo>
                    <a:pt x="54613" y="124022"/>
                  </a:lnTo>
                  <a:lnTo>
                    <a:pt x="1050996" y="124022"/>
                  </a:lnTo>
                  <a:lnTo>
                    <a:pt x="1044482" y="130561"/>
                  </a:lnTo>
                  <a:lnTo>
                    <a:pt x="1044482" y="0"/>
                  </a:lnTo>
                  <a:lnTo>
                    <a:pt x="1056316" y="0"/>
                  </a:lnTo>
                  <a:close/>
                </a:path>
                <a:path w="1056639" h="163829">
                  <a:moveTo>
                    <a:pt x="65112" y="163256"/>
                  </a:moveTo>
                  <a:lnTo>
                    <a:pt x="0" y="130561"/>
                  </a:lnTo>
                  <a:lnTo>
                    <a:pt x="65112" y="97975"/>
                  </a:lnTo>
                  <a:lnTo>
                    <a:pt x="65112" y="1632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606714" y="3990063"/>
              <a:ext cx="553720" cy="226060"/>
            </a:xfrm>
            <a:custGeom>
              <a:avLst/>
              <a:gdLst/>
              <a:ahLst/>
              <a:cxnLst/>
              <a:rect l="l" t="t" r="r" b="b"/>
              <a:pathLst>
                <a:path w="553720" h="226060">
                  <a:moveTo>
                    <a:pt x="514429" y="160652"/>
                  </a:moveTo>
                  <a:lnTo>
                    <a:pt x="488371" y="160652"/>
                  </a:lnTo>
                  <a:lnTo>
                    <a:pt x="520943" y="225965"/>
                  </a:lnTo>
                  <a:lnTo>
                    <a:pt x="548396" y="170918"/>
                  </a:lnTo>
                  <a:lnTo>
                    <a:pt x="514429" y="170918"/>
                  </a:lnTo>
                  <a:lnTo>
                    <a:pt x="514429" y="160652"/>
                  </a:lnTo>
                  <a:close/>
                </a:path>
                <a:path w="553720" h="226060">
                  <a:moveTo>
                    <a:pt x="514429" y="5002"/>
                  </a:moveTo>
                  <a:lnTo>
                    <a:pt x="514429" y="170918"/>
                  </a:lnTo>
                  <a:lnTo>
                    <a:pt x="526263" y="170918"/>
                  </a:lnTo>
                  <a:lnTo>
                    <a:pt x="526263" y="10277"/>
                  </a:lnTo>
                  <a:lnTo>
                    <a:pt x="520943" y="10277"/>
                  </a:lnTo>
                  <a:lnTo>
                    <a:pt x="514429" y="5002"/>
                  </a:lnTo>
                  <a:close/>
                </a:path>
                <a:path w="553720" h="226060">
                  <a:moveTo>
                    <a:pt x="553516" y="160652"/>
                  </a:moveTo>
                  <a:lnTo>
                    <a:pt x="526263" y="160652"/>
                  </a:lnTo>
                  <a:lnTo>
                    <a:pt x="526263" y="170918"/>
                  </a:lnTo>
                  <a:lnTo>
                    <a:pt x="548396" y="170918"/>
                  </a:lnTo>
                  <a:lnTo>
                    <a:pt x="553516" y="160652"/>
                  </a:lnTo>
                  <a:close/>
                </a:path>
                <a:path w="553720" h="226060">
                  <a:moveTo>
                    <a:pt x="522246" y="0"/>
                  </a:moveTo>
                  <a:lnTo>
                    <a:pt x="0" y="0"/>
                  </a:lnTo>
                  <a:lnTo>
                    <a:pt x="0" y="10277"/>
                  </a:lnTo>
                  <a:lnTo>
                    <a:pt x="514429" y="10277"/>
                  </a:lnTo>
                  <a:lnTo>
                    <a:pt x="514429" y="5002"/>
                  </a:lnTo>
                  <a:lnTo>
                    <a:pt x="526263" y="5002"/>
                  </a:lnTo>
                  <a:lnTo>
                    <a:pt x="524852" y="2375"/>
                  </a:lnTo>
                  <a:lnTo>
                    <a:pt x="524852" y="1057"/>
                  </a:lnTo>
                  <a:lnTo>
                    <a:pt x="522246" y="0"/>
                  </a:lnTo>
                  <a:close/>
                </a:path>
                <a:path w="553720" h="226060">
                  <a:moveTo>
                    <a:pt x="526263" y="5002"/>
                  </a:moveTo>
                  <a:lnTo>
                    <a:pt x="514429" y="5002"/>
                  </a:lnTo>
                  <a:lnTo>
                    <a:pt x="520943" y="10277"/>
                  </a:lnTo>
                  <a:lnTo>
                    <a:pt x="526263" y="10277"/>
                  </a:lnTo>
                  <a:lnTo>
                    <a:pt x="526263" y="5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606714" y="3990063"/>
              <a:ext cx="553720" cy="226060"/>
            </a:xfrm>
            <a:custGeom>
              <a:avLst/>
              <a:gdLst/>
              <a:ahLst/>
              <a:cxnLst/>
              <a:rect l="l" t="t" r="r" b="b"/>
              <a:pathLst>
                <a:path w="553720" h="226060">
                  <a:moveTo>
                    <a:pt x="0" y="0"/>
                  </a:moveTo>
                  <a:lnTo>
                    <a:pt x="520943" y="0"/>
                  </a:lnTo>
                  <a:lnTo>
                    <a:pt x="522246" y="0"/>
                  </a:lnTo>
                  <a:lnTo>
                    <a:pt x="524852" y="1057"/>
                  </a:lnTo>
                  <a:lnTo>
                    <a:pt x="524852" y="2375"/>
                  </a:lnTo>
                  <a:lnTo>
                    <a:pt x="526263" y="5002"/>
                  </a:lnTo>
                  <a:lnTo>
                    <a:pt x="526263" y="170918"/>
                  </a:lnTo>
                  <a:lnTo>
                    <a:pt x="514429" y="170918"/>
                  </a:lnTo>
                  <a:lnTo>
                    <a:pt x="514429" y="5002"/>
                  </a:lnTo>
                  <a:lnTo>
                    <a:pt x="520943" y="10277"/>
                  </a:lnTo>
                  <a:lnTo>
                    <a:pt x="0" y="10277"/>
                  </a:lnTo>
                  <a:lnTo>
                    <a:pt x="0" y="0"/>
                  </a:lnTo>
                  <a:close/>
                </a:path>
                <a:path w="553720" h="226060">
                  <a:moveTo>
                    <a:pt x="553516" y="160652"/>
                  </a:moveTo>
                  <a:lnTo>
                    <a:pt x="520943" y="225965"/>
                  </a:lnTo>
                  <a:lnTo>
                    <a:pt x="488371" y="160652"/>
                  </a:lnTo>
                  <a:lnTo>
                    <a:pt x="553516" y="1606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036228" y="4321633"/>
              <a:ext cx="65405" cy="497840"/>
            </a:xfrm>
            <a:custGeom>
              <a:avLst/>
              <a:gdLst/>
              <a:ahLst/>
              <a:cxnLst/>
              <a:rect l="l" t="t" r="r" b="b"/>
              <a:pathLst>
                <a:path w="65404" h="497839">
                  <a:moveTo>
                    <a:pt x="27306" y="432435"/>
                  </a:moveTo>
                  <a:lnTo>
                    <a:pt x="0" y="432435"/>
                  </a:lnTo>
                  <a:lnTo>
                    <a:pt x="32561" y="497747"/>
                  </a:lnTo>
                  <a:lnTo>
                    <a:pt x="59206" y="444285"/>
                  </a:lnTo>
                  <a:lnTo>
                    <a:pt x="27306" y="444285"/>
                  </a:lnTo>
                  <a:lnTo>
                    <a:pt x="27306" y="432435"/>
                  </a:lnTo>
                  <a:close/>
                </a:path>
                <a:path w="65404" h="497839">
                  <a:moveTo>
                    <a:pt x="37805" y="0"/>
                  </a:moveTo>
                  <a:lnTo>
                    <a:pt x="27306" y="0"/>
                  </a:lnTo>
                  <a:lnTo>
                    <a:pt x="27306" y="444285"/>
                  </a:lnTo>
                  <a:lnTo>
                    <a:pt x="37805" y="444285"/>
                  </a:lnTo>
                  <a:lnTo>
                    <a:pt x="37805" y="0"/>
                  </a:lnTo>
                  <a:close/>
                </a:path>
                <a:path w="65404" h="497839">
                  <a:moveTo>
                    <a:pt x="65112" y="432435"/>
                  </a:moveTo>
                  <a:lnTo>
                    <a:pt x="37805" y="432435"/>
                  </a:lnTo>
                  <a:lnTo>
                    <a:pt x="37805" y="444285"/>
                  </a:lnTo>
                  <a:lnTo>
                    <a:pt x="59206" y="444285"/>
                  </a:lnTo>
                  <a:lnTo>
                    <a:pt x="65112" y="432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036228" y="4321633"/>
              <a:ext cx="65405" cy="497840"/>
            </a:xfrm>
            <a:custGeom>
              <a:avLst/>
              <a:gdLst/>
              <a:ahLst/>
              <a:cxnLst/>
              <a:rect l="l" t="t" r="r" b="b"/>
              <a:pathLst>
                <a:path w="65404" h="497839">
                  <a:moveTo>
                    <a:pt x="37805" y="0"/>
                  </a:moveTo>
                  <a:lnTo>
                    <a:pt x="37805" y="444286"/>
                  </a:lnTo>
                  <a:lnTo>
                    <a:pt x="27306" y="444286"/>
                  </a:lnTo>
                  <a:lnTo>
                    <a:pt x="27306" y="0"/>
                  </a:lnTo>
                  <a:lnTo>
                    <a:pt x="37805" y="0"/>
                  </a:lnTo>
                  <a:close/>
                </a:path>
                <a:path w="65404" h="497839">
                  <a:moveTo>
                    <a:pt x="65112" y="432435"/>
                  </a:moveTo>
                  <a:lnTo>
                    <a:pt x="32561" y="497747"/>
                  </a:lnTo>
                  <a:lnTo>
                    <a:pt x="0" y="432435"/>
                  </a:lnTo>
                  <a:lnTo>
                    <a:pt x="65112" y="4324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068789" y="4460162"/>
              <a:ext cx="1064260" cy="213360"/>
            </a:xfrm>
            <a:custGeom>
              <a:avLst/>
              <a:gdLst/>
              <a:ahLst/>
              <a:cxnLst/>
              <a:rect l="l" t="t" r="r" b="b"/>
              <a:pathLst>
                <a:path w="1064260" h="213360">
                  <a:moveTo>
                    <a:pt x="65112" y="147737"/>
                  </a:moveTo>
                  <a:lnTo>
                    <a:pt x="0" y="180399"/>
                  </a:lnTo>
                  <a:lnTo>
                    <a:pt x="65112" y="213051"/>
                  </a:lnTo>
                  <a:lnTo>
                    <a:pt x="65112" y="185402"/>
                  </a:lnTo>
                  <a:lnTo>
                    <a:pt x="54873" y="185402"/>
                  </a:lnTo>
                  <a:lnTo>
                    <a:pt x="54873" y="173817"/>
                  </a:lnTo>
                  <a:lnTo>
                    <a:pt x="65112" y="173817"/>
                  </a:lnTo>
                  <a:lnTo>
                    <a:pt x="65112" y="147737"/>
                  </a:lnTo>
                  <a:close/>
                </a:path>
                <a:path w="1064260" h="213360">
                  <a:moveTo>
                    <a:pt x="65112" y="173817"/>
                  </a:moveTo>
                  <a:lnTo>
                    <a:pt x="54873" y="173817"/>
                  </a:lnTo>
                  <a:lnTo>
                    <a:pt x="54873" y="185402"/>
                  </a:lnTo>
                  <a:lnTo>
                    <a:pt x="65112" y="185402"/>
                  </a:lnTo>
                  <a:lnTo>
                    <a:pt x="65112" y="173817"/>
                  </a:lnTo>
                  <a:close/>
                </a:path>
                <a:path w="1064260" h="213360">
                  <a:moveTo>
                    <a:pt x="1052353" y="173817"/>
                  </a:moveTo>
                  <a:lnTo>
                    <a:pt x="65112" y="173817"/>
                  </a:lnTo>
                  <a:lnTo>
                    <a:pt x="65112" y="185402"/>
                  </a:lnTo>
                  <a:lnTo>
                    <a:pt x="1058868" y="185402"/>
                  </a:lnTo>
                  <a:lnTo>
                    <a:pt x="1060171" y="184344"/>
                  </a:lnTo>
                  <a:lnTo>
                    <a:pt x="1062777" y="184344"/>
                  </a:lnTo>
                  <a:lnTo>
                    <a:pt x="1062777" y="181718"/>
                  </a:lnTo>
                  <a:lnTo>
                    <a:pt x="1064188" y="180399"/>
                  </a:lnTo>
                  <a:lnTo>
                    <a:pt x="1052353" y="180399"/>
                  </a:lnTo>
                  <a:lnTo>
                    <a:pt x="1052353" y="173817"/>
                  </a:lnTo>
                  <a:close/>
                </a:path>
                <a:path w="1064260" h="213360">
                  <a:moveTo>
                    <a:pt x="1064188" y="0"/>
                  </a:moveTo>
                  <a:lnTo>
                    <a:pt x="1052353" y="0"/>
                  </a:lnTo>
                  <a:lnTo>
                    <a:pt x="1052353" y="180399"/>
                  </a:lnTo>
                  <a:lnTo>
                    <a:pt x="1058868" y="173817"/>
                  </a:lnTo>
                  <a:lnTo>
                    <a:pt x="1064188" y="173817"/>
                  </a:lnTo>
                  <a:lnTo>
                    <a:pt x="1064188" y="0"/>
                  </a:lnTo>
                  <a:close/>
                </a:path>
                <a:path w="1064260" h="213360">
                  <a:moveTo>
                    <a:pt x="1064188" y="173817"/>
                  </a:moveTo>
                  <a:lnTo>
                    <a:pt x="1058868" y="173817"/>
                  </a:lnTo>
                  <a:lnTo>
                    <a:pt x="1052353" y="180399"/>
                  </a:lnTo>
                  <a:lnTo>
                    <a:pt x="1064188" y="180399"/>
                  </a:lnTo>
                  <a:lnTo>
                    <a:pt x="1064188" y="1738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068789" y="4460162"/>
              <a:ext cx="1064260" cy="213360"/>
            </a:xfrm>
            <a:custGeom>
              <a:avLst/>
              <a:gdLst/>
              <a:ahLst/>
              <a:cxnLst/>
              <a:rect l="l" t="t" r="r" b="b"/>
              <a:pathLst>
                <a:path w="1064260" h="213360">
                  <a:moveTo>
                    <a:pt x="1064188" y="0"/>
                  </a:moveTo>
                  <a:lnTo>
                    <a:pt x="1064188" y="180399"/>
                  </a:lnTo>
                  <a:lnTo>
                    <a:pt x="1062777" y="181718"/>
                  </a:lnTo>
                  <a:lnTo>
                    <a:pt x="1062777" y="184344"/>
                  </a:lnTo>
                  <a:lnTo>
                    <a:pt x="1060171" y="184344"/>
                  </a:lnTo>
                  <a:lnTo>
                    <a:pt x="1058868" y="185402"/>
                  </a:lnTo>
                  <a:lnTo>
                    <a:pt x="54873" y="185402"/>
                  </a:lnTo>
                  <a:lnTo>
                    <a:pt x="54873" y="173817"/>
                  </a:lnTo>
                  <a:lnTo>
                    <a:pt x="1058868" y="173817"/>
                  </a:lnTo>
                  <a:lnTo>
                    <a:pt x="1052353" y="180399"/>
                  </a:lnTo>
                  <a:lnTo>
                    <a:pt x="1052353" y="0"/>
                  </a:lnTo>
                  <a:lnTo>
                    <a:pt x="1064188" y="0"/>
                  </a:lnTo>
                  <a:close/>
                </a:path>
                <a:path w="1064260" h="213360">
                  <a:moveTo>
                    <a:pt x="65112" y="213051"/>
                  </a:moveTo>
                  <a:lnTo>
                    <a:pt x="0" y="180399"/>
                  </a:lnTo>
                  <a:lnTo>
                    <a:pt x="65112" y="147737"/>
                  </a:lnTo>
                  <a:lnTo>
                    <a:pt x="65112" y="2130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4122646" y="2190301"/>
            <a:ext cx="9080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1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610952" y="2582096"/>
            <a:ext cx="27178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-20" dirty="0">
                <a:latin typeface="Times New Roman"/>
                <a:cs typeface="Times New Roman"/>
              </a:rPr>
              <a:t>True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156868" y="2737505"/>
            <a:ext cx="9080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10" dirty="0"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090084" y="3064128"/>
            <a:ext cx="29908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-10" dirty="0">
                <a:latin typeface="Times New Roman"/>
                <a:cs typeface="Times New Roman"/>
              </a:rPr>
              <a:t>False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603351" y="3815174"/>
            <a:ext cx="27178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-20" dirty="0">
                <a:latin typeface="Times New Roman"/>
                <a:cs typeface="Times New Roman"/>
              </a:rPr>
              <a:t>True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3919426" y="3390641"/>
            <a:ext cx="9080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10" dirty="0"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3936494" y="4296073"/>
            <a:ext cx="445134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dirty="0">
                <a:latin typeface="Times New Roman"/>
                <a:cs typeface="Times New Roman"/>
              </a:rPr>
              <a:t>6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False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173697" y="3945801"/>
            <a:ext cx="90805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spc="10" dirty="0"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604254" y="1558289"/>
            <a:ext cx="390525" cy="402590"/>
          </a:xfrm>
          <a:custGeom>
            <a:avLst/>
            <a:gdLst/>
            <a:ahLst/>
            <a:cxnLst/>
            <a:rect l="l" t="t" r="r" b="b"/>
            <a:pathLst>
              <a:path w="390525" h="402589">
                <a:moveTo>
                  <a:pt x="0" y="201168"/>
                </a:moveTo>
                <a:lnTo>
                  <a:pt x="5154" y="155034"/>
                </a:lnTo>
                <a:lnTo>
                  <a:pt x="19834" y="112689"/>
                </a:lnTo>
                <a:lnTo>
                  <a:pt x="42867" y="75338"/>
                </a:lnTo>
                <a:lnTo>
                  <a:pt x="73080" y="44187"/>
                </a:lnTo>
                <a:lnTo>
                  <a:pt x="109301" y="20442"/>
                </a:lnTo>
                <a:lnTo>
                  <a:pt x="150356" y="5311"/>
                </a:lnTo>
                <a:lnTo>
                  <a:pt x="195072" y="0"/>
                </a:lnTo>
                <a:lnTo>
                  <a:pt x="239787" y="5311"/>
                </a:lnTo>
                <a:lnTo>
                  <a:pt x="280842" y="20442"/>
                </a:lnTo>
                <a:lnTo>
                  <a:pt x="317063" y="44187"/>
                </a:lnTo>
                <a:lnTo>
                  <a:pt x="347276" y="75338"/>
                </a:lnTo>
                <a:lnTo>
                  <a:pt x="370309" y="112689"/>
                </a:lnTo>
                <a:lnTo>
                  <a:pt x="384989" y="155034"/>
                </a:lnTo>
                <a:lnTo>
                  <a:pt x="390144" y="201168"/>
                </a:lnTo>
                <a:lnTo>
                  <a:pt x="384989" y="247301"/>
                </a:lnTo>
                <a:lnTo>
                  <a:pt x="370309" y="289646"/>
                </a:lnTo>
                <a:lnTo>
                  <a:pt x="347276" y="326997"/>
                </a:lnTo>
                <a:lnTo>
                  <a:pt x="317063" y="358148"/>
                </a:lnTo>
                <a:lnTo>
                  <a:pt x="280842" y="381893"/>
                </a:lnTo>
                <a:lnTo>
                  <a:pt x="239787" y="397024"/>
                </a:lnTo>
                <a:lnTo>
                  <a:pt x="195072" y="402336"/>
                </a:lnTo>
                <a:lnTo>
                  <a:pt x="150356" y="397024"/>
                </a:lnTo>
                <a:lnTo>
                  <a:pt x="109301" y="381893"/>
                </a:lnTo>
                <a:lnTo>
                  <a:pt x="73080" y="358148"/>
                </a:lnTo>
                <a:lnTo>
                  <a:pt x="42867" y="326997"/>
                </a:lnTo>
                <a:lnTo>
                  <a:pt x="19834" y="289646"/>
                </a:lnTo>
                <a:lnTo>
                  <a:pt x="5154" y="247301"/>
                </a:lnTo>
                <a:lnTo>
                  <a:pt x="0" y="201168"/>
                </a:lnTo>
                <a:close/>
              </a:path>
            </a:pathLst>
          </a:custGeom>
          <a:ln w="25908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6713981" y="1607641"/>
            <a:ext cx="171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604254" y="3469385"/>
            <a:ext cx="390525" cy="403860"/>
          </a:xfrm>
          <a:custGeom>
            <a:avLst/>
            <a:gdLst/>
            <a:ahLst/>
            <a:cxnLst/>
            <a:rect l="l" t="t" r="r" b="b"/>
            <a:pathLst>
              <a:path w="390525" h="403860">
                <a:moveTo>
                  <a:pt x="0" y="201930"/>
                </a:moveTo>
                <a:lnTo>
                  <a:pt x="5154" y="155634"/>
                </a:lnTo>
                <a:lnTo>
                  <a:pt x="19834" y="113133"/>
                </a:lnTo>
                <a:lnTo>
                  <a:pt x="42867" y="75640"/>
                </a:lnTo>
                <a:lnTo>
                  <a:pt x="73080" y="44367"/>
                </a:lnTo>
                <a:lnTo>
                  <a:pt x="109301" y="20527"/>
                </a:lnTo>
                <a:lnTo>
                  <a:pt x="150356" y="5334"/>
                </a:lnTo>
                <a:lnTo>
                  <a:pt x="195072" y="0"/>
                </a:lnTo>
                <a:lnTo>
                  <a:pt x="239787" y="5334"/>
                </a:lnTo>
                <a:lnTo>
                  <a:pt x="280842" y="20527"/>
                </a:lnTo>
                <a:lnTo>
                  <a:pt x="317063" y="44367"/>
                </a:lnTo>
                <a:lnTo>
                  <a:pt x="347276" y="75640"/>
                </a:lnTo>
                <a:lnTo>
                  <a:pt x="370309" y="113133"/>
                </a:lnTo>
                <a:lnTo>
                  <a:pt x="384989" y="155634"/>
                </a:lnTo>
                <a:lnTo>
                  <a:pt x="390144" y="201930"/>
                </a:lnTo>
                <a:lnTo>
                  <a:pt x="384989" y="248225"/>
                </a:lnTo>
                <a:lnTo>
                  <a:pt x="370309" y="290726"/>
                </a:lnTo>
                <a:lnTo>
                  <a:pt x="347276" y="328219"/>
                </a:lnTo>
                <a:lnTo>
                  <a:pt x="317063" y="359492"/>
                </a:lnTo>
                <a:lnTo>
                  <a:pt x="280842" y="383332"/>
                </a:lnTo>
                <a:lnTo>
                  <a:pt x="239787" y="398525"/>
                </a:lnTo>
                <a:lnTo>
                  <a:pt x="195072" y="403859"/>
                </a:lnTo>
                <a:lnTo>
                  <a:pt x="150356" y="398525"/>
                </a:lnTo>
                <a:lnTo>
                  <a:pt x="109301" y="383332"/>
                </a:lnTo>
                <a:lnTo>
                  <a:pt x="73080" y="359492"/>
                </a:lnTo>
                <a:lnTo>
                  <a:pt x="42867" y="328219"/>
                </a:lnTo>
                <a:lnTo>
                  <a:pt x="19834" y="290726"/>
                </a:lnTo>
                <a:lnTo>
                  <a:pt x="5154" y="248225"/>
                </a:lnTo>
                <a:lnTo>
                  <a:pt x="0" y="201930"/>
                </a:lnTo>
                <a:close/>
              </a:path>
            </a:pathLst>
          </a:custGeom>
          <a:ln w="25908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6713981" y="3519932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604254" y="2376677"/>
            <a:ext cx="390525" cy="403860"/>
          </a:xfrm>
          <a:custGeom>
            <a:avLst/>
            <a:gdLst/>
            <a:ahLst/>
            <a:cxnLst/>
            <a:rect l="l" t="t" r="r" b="b"/>
            <a:pathLst>
              <a:path w="390525" h="403860">
                <a:moveTo>
                  <a:pt x="0" y="201930"/>
                </a:moveTo>
                <a:lnTo>
                  <a:pt x="5154" y="155634"/>
                </a:lnTo>
                <a:lnTo>
                  <a:pt x="19834" y="113133"/>
                </a:lnTo>
                <a:lnTo>
                  <a:pt x="42867" y="75640"/>
                </a:lnTo>
                <a:lnTo>
                  <a:pt x="73080" y="44367"/>
                </a:lnTo>
                <a:lnTo>
                  <a:pt x="109301" y="20527"/>
                </a:lnTo>
                <a:lnTo>
                  <a:pt x="150356" y="5334"/>
                </a:lnTo>
                <a:lnTo>
                  <a:pt x="195072" y="0"/>
                </a:lnTo>
                <a:lnTo>
                  <a:pt x="239787" y="5334"/>
                </a:lnTo>
                <a:lnTo>
                  <a:pt x="280842" y="20527"/>
                </a:lnTo>
                <a:lnTo>
                  <a:pt x="317063" y="44367"/>
                </a:lnTo>
                <a:lnTo>
                  <a:pt x="347276" y="75640"/>
                </a:lnTo>
                <a:lnTo>
                  <a:pt x="370309" y="113133"/>
                </a:lnTo>
                <a:lnTo>
                  <a:pt x="384989" y="155634"/>
                </a:lnTo>
                <a:lnTo>
                  <a:pt x="390144" y="201930"/>
                </a:lnTo>
                <a:lnTo>
                  <a:pt x="384989" y="248225"/>
                </a:lnTo>
                <a:lnTo>
                  <a:pt x="370309" y="290726"/>
                </a:lnTo>
                <a:lnTo>
                  <a:pt x="347276" y="328219"/>
                </a:lnTo>
                <a:lnTo>
                  <a:pt x="317063" y="359492"/>
                </a:lnTo>
                <a:lnTo>
                  <a:pt x="280842" y="383332"/>
                </a:lnTo>
                <a:lnTo>
                  <a:pt x="239787" y="398526"/>
                </a:lnTo>
                <a:lnTo>
                  <a:pt x="195072" y="403860"/>
                </a:lnTo>
                <a:lnTo>
                  <a:pt x="150356" y="398525"/>
                </a:lnTo>
                <a:lnTo>
                  <a:pt x="109301" y="383332"/>
                </a:lnTo>
                <a:lnTo>
                  <a:pt x="73080" y="359492"/>
                </a:lnTo>
                <a:lnTo>
                  <a:pt x="42867" y="328219"/>
                </a:lnTo>
                <a:lnTo>
                  <a:pt x="19834" y="290726"/>
                </a:lnTo>
                <a:lnTo>
                  <a:pt x="5154" y="248225"/>
                </a:lnTo>
                <a:lnTo>
                  <a:pt x="0" y="201930"/>
                </a:lnTo>
                <a:close/>
              </a:path>
            </a:pathLst>
          </a:custGeom>
          <a:ln w="25908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6713981" y="2427478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604254" y="4406646"/>
            <a:ext cx="390525" cy="402590"/>
          </a:xfrm>
          <a:custGeom>
            <a:avLst/>
            <a:gdLst/>
            <a:ahLst/>
            <a:cxnLst/>
            <a:rect l="l" t="t" r="r" b="b"/>
            <a:pathLst>
              <a:path w="390525" h="402589">
                <a:moveTo>
                  <a:pt x="0" y="201167"/>
                </a:moveTo>
                <a:lnTo>
                  <a:pt x="5154" y="155034"/>
                </a:lnTo>
                <a:lnTo>
                  <a:pt x="19834" y="112689"/>
                </a:lnTo>
                <a:lnTo>
                  <a:pt x="42867" y="75338"/>
                </a:lnTo>
                <a:lnTo>
                  <a:pt x="73080" y="44187"/>
                </a:lnTo>
                <a:lnTo>
                  <a:pt x="109301" y="20442"/>
                </a:lnTo>
                <a:lnTo>
                  <a:pt x="150356" y="5311"/>
                </a:lnTo>
                <a:lnTo>
                  <a:pt x="195072" y="0"/>
                </a:lnTo>
                <a:lnTo>
                  <a:pt x="239787" y="5311"/>
                </a:lnTo>
                <a:lnTo>
                  <a:pt x="280842" y="20442"/>
                </a:lnTo>
                <a:lnTo>
                  <a:pt x="317063" y="44187"/>
                </a:lnTo>
                <a:lnTo>
                  <a:pt x="347276" y="75338"/>
                </a:lnTo>
                <a:lnTo>
                  <a:pt x="370309" y="112689"/>
                </a:lnTo>
                <a:lnTo>
                  <a:pt x="384989" y="155034"/>
                </a:lnTo>
                <a:lnTo>
                  <a:pt x="390144" y="201167"/>
                </a:lnTo>
                <a:lnTo>
                  <a:pt x="384989" y="247301"/>
                </a:lnTo>
                <a:lnTo>
                  <a:pt x="370309" y="289646"/>
                </a:lnTo>
                <a:lnTo>
                  <a:pt x="347276" y="326997"/>
                </a:lnTo>
                <a:lnTo>
                  <a:pt x="317063" y="358148"/>
                </a:lnTo>
                <a:lnTo>
                  <a:pt x="280842" y="381893"/>
                </a:lnTo>
                <a:lnTo>
                  <a:pt x="239787" y="397024"/>
                </a:lnTo>
                <a:lnTo>
                  <a:pt x="195072" y="402335"/>
                </a:lnTo>
                <a:lnTo>
                  <a:pt x="150356" y="397024"/>
                </a:lnTo>
                <a:lnTo>
                  <a:pt x="109301" y="381893"/>
                </a:lnTo>
                <a:lnTo>
                  <a:pt x="73080" y="358148"/>
                </a:lnTo>
                <a:lnTo>
                  <a:pt x="42867" y="326997"/>
                </a:lnTo>
                <a:lnTo>
                  <a:pt x="19834" y="289646"/>
                </a:lnTo>
                <a:lnTo>
                  <a:pt x="5154" y="247301"/>
                </a:lnTo>
                <a:lnTo>
                  <a:pt x="0" y="201167"/>
                </a:lnTo>
                <a:close/>
              </a:path>
            </a:pathLst>
          </a:custGeom>
          <a:ln w="25908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6713981" y="4456252"/>
            <a:ext cx="171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6760464" y="1959864"/>
            <a:ext cx="1096010" cy="2790190"/>
            <a:chOff x="6760464" y="1959864"/>
            <a:chExt cx="1096010" cy="2790190"/>
          </a:xfrm>
        </p:grpSpPr>
        <p:sp>
          <p:nvSpPr>
            <p:cNvPr id="127" name="object 127"/>
            <p:cNvSpPr/>
            <p:nvPr/>
          </p:nvSpPr>
          <p:spPr>
            <a:xfrm>
              <a:off x="6760464" y="1959864"/>
              <a:ext cx="76200" cy="415925"/>
            </a:xfrm>
            <a:custGeom>
              <a:avLst/>
              <a:gdLst/>
              <a:ahLst/>
              <a:cxnLst/>
              <a:rect l="l" t="t" r="r" b="b"/>
              <a:pathLst>
                <a:path w="76200" h="415925">
                  <a:moveTo>
                    <a:pt x="31750" y="339725"/>
                  </a:moveTo>
                  <a:lnTo>
                    <a:pt x="0" y="339725"/>
                  </a:lnTo>
                  <a:lnTo>
                    <a:pt x="38100" y="415925"/>
                  </a:lnTo>
                  <a:lnTo>
                    <a:pt x="69850" y="352425"/>
                  </a:lnTo>
                  <a:lnTo>
                    <a:pt x="31750" y="352425"/>
                  </a:lnTo>
                  <a:lnTo>
                    <a:pt x="31750" y="339725"/>
                  </a:lnTo>
                  <a:close/>
                </a:path>
                <a:path w="76200" h="415925">
                  <a:moveTo>
                    <a:pt x="44450" y="0"/>
                  </a:moveTo>
                  <a:lnTo>
                    <a:pt x="31750" y="0"/>
                  </a:lnTo>
                  <a:lnTo>
                    <a:pt x="31750" y="352425"/>
                  </a:lnTo>
                  <a:lnTo>
                    <a:pt x="44450" y="352425"/>
                  </a:lnTo>
                  <a:lnTo>
                    <a:pt x="44450" y="0"/>
                  </a:lnTo>
                  <a:close/>
                </a:path>
                <a:path w="76200" h="415925">
                  <a:moveTo>
                    <a:pt x="76200" y="339725"/>
                  </a:moveTo>
                  <a:lnTo>
                    <a:pt x="44450" y="339725"/>
                  </a:lnTo>
                  <a:lnTo>
                    <a:pt x="44450" y="352425"/>
                  </a:lnTo>
                  <a:lnTo>
                    <a:pt x="69850" y="352425"/>
                  </a:lnTo>
                  <a:lnTo>
                    <a:pt x="76200" y="339725"/>
                  </a:lnTo>
                  <a:close/>
                </a:path>
              </a:pathLst>
            </a:custGeom>
            <a:solidFill>
              <a:srgbClr val="B6D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4646" y="2780538"/>
              <a:ext cx="388620" cy="403860"/>
            </a:xfrm>
            <a:custGeom>
              <a:avLst/>
              <a:gdLst/>
              <a:ahLst/>
              <a:cxnLst/>
              <a:rect l="l" t="t" r="r" b="b"/>
              <a:pathLst>
                <a:path w="388620" h="403860">
                  <a:moveTo>
                    <a:pt x="0" y="201929"/>
                  </a:moveTo>
                  <a:lnTo>
                    <a:pt x="5131" y="155634"/>
                  </a:lnTo>
                  <a:lnTo>
                    <a:pt x="19749" y="113133"/>
                  </a:lnTo>
                  <a:lnTo>
                    <a:pt x="42687" y="75640"/>
                  </a:lnTo>
                  <a:lnTo>
                    <a:pt x="72778" y="44367"/>
                  </a:lnTo>
                  <a:lnTo>
                    <a:pt x="108857" y="20527"/>
                  </a:lnTo>
                  <a:lnTo>
                    <a:pt x="149756" y="5333"/>
                  </a:lnTo>
                  <a:lnTo>
                    <a:pt x="194309" y="0"/>
                  </a:lnTo>
                  <a:lnTo>
                    <a:pt x="238863" y="5334"/>
                  </a:lnTo>
                  <a:lnTo>
                    <a:pt x="279762" y="20527"/>
                  </a:lnTo>
                  <a:lnTo>
                    <a:pt x="315841" y="44367"/>
                  </a:lnTo>
                  <a:lnTo>
                    <a:pt x="345932" y="75640"/>
                  </a:lnTo>
                  <a:lnTo>
                    <a:pt x="368870" y="113133"/>
                  </a:lnTo>
                  <a:lnTo>
                    <a:pt x="383488" y="155634"/>
                  </a:lnTo>
                  <a:lnTo>
                    <a:pt x="388620" y="201929"/>
                  </a:lnTo>
                  <a:lnTo>
                    <a:pt x="383488" y="248225"/>
                  </a:lnTo>
                  <a:lnTo>
                    <a:pt x="368870" y="290726"/>
                  </a:lnTo>
                  <a:lnTo>
                    <a:pt x="345932" y="328219"/>
                  </a:lnTo>
                  <a:lnTo>
                    <a:pt x="315841" y="359492"/>
                  </a:lnTo>
                  <a:lnTo>
                    <a:pt x="279762" y="383332"/>
                  </a:lnTo>
                  <a:lnTo>
                    <a:pt x="238863" y="398525"/>
                  </a:lnTo>
                  <a:lnTo>
                    <a:pt x="194309" y="403860"/>
                  </a:lnTo>
                  <a:lnTo>
                    <a:pt x="149756" y="398525"/>
                  </a:lnTo>
                  <a:lnTo>
                    <a:pt x="108857" y="383332"/>
                  </a:lnTo>
                  <a:lnTo>
                    <a:pt x="72778" y="359492"/>
                  </a:lnTo>
                  <a:lnTo>
                    <a:pt x="42687" y="328219"/>
                  </a:lnTo>
                  <a:lnTo>
                    <a:pt x="19749" y="290726"/>
                  </a:lnTo>
                  <a:lnTo>
                    <a:pt x="5131" y="248225"/>
                  </a:lnTo>
                  <a:lnTo>
                    <a:pt x="0" y="201929"/>
                  </a:lnTo>
                  <a:close/>
                </a:path>
              </a:pathLst>
            </a:custGeom>
            <a:ln w="25908">
              <a:solidFill>
                <a:srgbClr val="BADF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798564" y="2572511"/>
              <a:ext cx="850265" cy="908685"/>
            </a:xfrm>
            <a:custGeom>
              <a:avLst/>
              <a:gdLst/>
              <a:ahLst/>
              <a:cxnLst/>
              <a:rect l="l" t="t" r="r" b="b"/>
              <a:pathLst>
                <a:path w="850265" h="908685">
                  <a:moveTo>
                    <a:pt x="849122" y="207645"/>
                  </a:moveTo>
                  <a:lnTo>
                    <a:pt x="835939" y="195072"/>
                  </a:lnTo>
                  <a:lnTo>
                    <a:pt x="787527" y="148844"/>
                  </a:lnTo>
                  <a:lnTo>
                    <a:pt x="778167" y="179146"/>
                  </a:lnTo>
                  <a:lnTo>
                    <a:pt x="196977" y="0"/>
                  </a:lnTo>
                  <a:lnTo>
                    <a:pt x="193167" y="12192"/>
                  </a:lnTo>
                  <a:lnTo>
                    <a:pt x="774395" y="191350"/>
                  </a:lnTo>
                  <a:lnTo>
                    <a:pt x="765048" y="221615"/>
                  </a:lnTo>
                  <a:lnTo>
                    <a:pt x="849122" y="207645"/>
                  </a:lnTo>
                  <a:close/>
                </a:path>
                <a:path w="850265" h="908685">
                  <a:moveTo>
                    <a:pt x="849757" y="617093"/>
                  </a:moveTo>
                  <a:lnTo>
                    <a:pt x="845693" y="605155"/>
                  </a:lnTo>
                  <a:lnTo>
                    <a:pt x="70167" y="866546"/>
                  </a:lnTo>
                  <a:lnTo>
                    <a:pt x="60071" y="836422"/>
                  </a:lnTo>
                  <a:lnTo>
                    <a:pt x="0" y="896874"/>
                  </a:lnTo>
                  <a:lnTo>
                    <a:pt x="84328" y="908685"/>
                  </a:lnTo>
                  <a:lnTo>
                    <a:pt x="75577" y="882650"/>
                  </a:lnTo>
                  <a:lnTo>
                    <a:pt x="74218" y="878611"/>
                  </a:lnTo>
                  <a:lnTo>
                    <a:pt x="849757" y="617093"/>
                  </a:lnTo>
                  <a:close/>
                </a:path>
              </a:pathLst>
            </a:custGeom>
            <a:solidFill>
              <a:srgbClr val="B6D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54646" y="3897630"/>
              <a:ext cx="388620" cy="403860"/>
            </a:xfrm>
            <a:custGeom>
              <a:avLst/>
              <a:gdLst/>
              <a:ahLst/>
              <a:cxnLst/>
              <a:rect l="l" t="t" r="r" b="b"/>
              <a:pathLst>
                <a:path w="388620" h="403860">
                  <a:moveTo>
                    <a:pt x="0" y="201930"/>
                  </a:moveTo>
                  <a:lnTo>
                    <a:pt x="5131" y="155634"/>
                  </a:lnTo>
                  <a:lnTo>
                    <a:pt x="19749" y="113133"/>
                  </a:lnTo>
                  <a:lnTo>
                    <a:pt x="42687" y="75640"/>
                  </a:lnTo>
                  <a:lnTo>
                    <a:pt x="72778" y="44367"/>
                  </a:lnTo>
                  <a:lnTo>
                    <a:pt x="108857" y="20527"/>
                  </a:lnTo>
                  <a:lnTo>
                    <a:pt x="149756" y="5334"/>
                  </a:lnTo>
                  <a:lnTo>
                    <a:pt x="194309" y="0"/>
                  </a:lnTo>
                  <a:lnTo>
                    <a:pt x="238863" y="5334"/>
                  </a:lnTo>
                  <a:lnTo>
                    <a:pt x="279762" y="20527"/>
                  </a:lnTo>
                  <a:lnTo>
                    <a:pt x="315841" y="44367"/>
                  </a:lnTo>
                  <a:lnTo>
                    <a:pt x="345932" y="75640"/>
                  </a:lnTo>
                  <a:lnTo>
                    <a:pt x="368870" y="113133"/>
                  </a:lnTo>
                  <a:lnTo>
                    <a:pt x="383488" y="155634"/>
                  </a:lnTo>
                  <a:lnTo>
                    <a:pt x="388620" y="201930"/>
                  </a:lnTo>
                  <a:lnTo>
                    <a:pt x="383488" y="248225"/>
                  </a:lnTo>
                  <a:lnTo>
                    <a:pt x="368870" y="290726"/>
                  </a:lnTo>
                  <a:lnTo>
                    <a:pt x="345932" y="328219"/>
                  </a:lnTo>
                  <a:lnTo>
                    <a:pt x="315841" y="359492"/>
                  </a:lnTo>
                  <a:lnTo>
                    <a:pt x="279762" y="383332"/>
                  </a:lnTo>
                  <a:lnTo>
                    <a:pt x="238863" y="398526"/>
                  </a:lnTo>
                  <a:lnTo>
                    <a:pt x="194309" y="403860"/>
                  </a:lnTo>
                  <a:lnTo>
                    <a:pt x="149756" y="398526"/>
                  </a:lnTo>
                  <a:lnTo>
                    <a:pt x="108857" y="383332"/>
                  </a:lnTo>
                  <a:lnTo>
                    <a:pt x="72778" y="359492"/>
                  </a:lnTo>
                  <a:lnTo>
                    <a:pt x="42687" y="328219"/>
                  </a:lnTo>
                  <a:lnTo>
                    <a:pt x="19749" y="290726"/>
                  </a:lnTo>
                  <a:lnTo>
                    <a:pt x="5131" y="248225"/>
                  </a:lnTo>
                  <a:lnTo>
                    <a:pt x="0" y="201930"/>
                  </a:lnTo>
                  <a:close/>
                </a:path>
              </a:pathLst>
            </a:custGeom>
            <a:ln w="25908">
              <a:solidFill>
                <a:srgbClr val="BADF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760464" y="2785744"/>
              <a:ext cx="890269" cy="1964689"/>
            </a:xfrm>
            <a:custGeom>
              <a:avLst/>
              <a:gdLst/>
              <a:ahLst/>
              <a:cxnLst/>
              <a:rect l="l" t="t" r="r" b="b"/>
              <a:pathLst>
                <a:path w="890270" h="1964689">
                  <a:moveTo>
                    <a:pt x="76200" y="1543939"/>
                  </a:moveTo>
                  <a:lnTo>
                    <a:pt x="44450" y="1543939"/>
                  </a:lnTo>
                  <a:lnTo>
                    <a:pt x="44450" y="1086739"/>
                  </a:lnTo>
                  <a:lnTo>
                    <a:pt x="31750" y="1086739"/>
                  </a:lnTo>
                  <a:lnTo>
                    <a:pt x="31750" y="1543939"/>
                  </a:lnTo>
                  <a:lnTo>
                    <a:pt x="0" y="1543939"/>
                  </a:lnTo>
                  <a:lnTo>
                    <a:pt x="38100" y="1620139"/>
                  </a:lnTo>
                  <a:lnTo>
                    <a:pt x="69850" y="1556639"/>
                  </a:lnTo>
                  <a:lnTo>
                    <a:pt x="76200" y="1543939"/>
                  </a:lnTo>
                  <a:close/>
                </a:path>
                <a:path w="890270" h="1964689">
                  <a:moveTo>
                    <a:pt x="77724" y="607314"/>
                  </a:moveTo>
                  <a:lnTo>
                    <a:pt x="45974" y="606679"/>
                  </a:lnTo>
                  <a:lnTo>
                    <a:pt x="58674" y="254"/>
                  </a:lnTo>
                  <a:lnTo>
                    <a:pt x="46101" y="0"/>
                  </a:lnTo>
                  <a:lnTo>
                    <a:pt x="33286" y="606425"/>
                  </a:lnTo>
                  <a:lnTo>
                    <a:pt x="1651" y="605790"/>
                  </a:lnTo>
                  <a:lnTo>
                    <a:pt x="38100" y="682752"/>
                  </a:lnTo>
                  <a:lnTo>
                    <a:pt x="71386" y="619379"/>
                  </a:lnTo>
                  <a:lnTo>
                    <a:pt x="77724" y="607314"/>
                  </a:lnTo>
                  <a:close/>
                </a:path>
                <a:path w="890270" h="1964689">
                  <a:moveTo>
                    <a:pt x="887222" y="1110996"/>
                  </a:moveTo>
                  <a:lnTo>
                    <a:pt x="872858" y="1096264"/>
                  </a:lnTo>
                  <a:lnTo>
                    <a:pt x="827786" y="1050036"/>
                  </a:lnTo>
                  <a:lnTo>
                    <a:pt x="817346" y="1080058"/>
                  </a:lnTo>
                  <a:lnTo>
                    <a:pt x="235204" y="878078"/>
                  </a:lnTo>
                  <a:lnTo>
                    <a:pt x="231140" y="890016"/>
                  </a:lnTo>
                  <a:lnTo>
                    <a:pt x="813155" y="1092123"/>
                  </a:lnTo>
                  <a:lnTo>
                    <a:pt x="802767" y="1122045"/>
                  </a:lnTo>
                  <a:lnTo>
                    <a:pt x="887222" y="1110996"/>
                  </a:lnTo>
                  <a:close/>
                </a:path>
                <a:path w="890270" h="1964689">
                  <a:moveTo>
                    <a:pt x="889889" y="1520317"/>
                  </a:moveTo>
                  <a:lnTo>
                    <a:pt x="883031" y="1509649"/>
                  </a:lnTo>
                  <a:lnTo>
                    <a:pt x="236258" y="1918182"/>
                  </a:lnTo>
                  <a:lnTo>
                    <a:pt x="219329" y="1891284"/>
                  </a:lnTo>
                  <a:lnTo>
                    <a:pt x="175260" y="1964182"/>
                  </a:lnTo>
                  <a:lnTo>
                    <a:pt x="259969" y="1955800"/>
                  </a:lnTo>
                  <a:lnTo>
                    <a:pt x="247319" y="1935734"/>
                  </a:lnTo>
                  <a:lnTo>
                    <a:pt x="243039" y="1928939"/>
                  </a:lnTo>
                  <a:lnTo>
                    <a:pt x="889889" y="1520317"/>
                  </a:lnTo>
                  <a:close/>
                </a:path>
              </a:pathLst>
            </a:custGeom>
            <a:solidFill>
              <a:srgbClr val="B6D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7147052" y="2352497"/>
            <a:ext cx="884555" cy="778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2B78"/>
                </a:solidFill>
                <a:latin typeface="Tahoma"/>
                <a:cs typeface="Tahoma"/>
              </a:rPr>
              <a:t>a&gt;1</a:t>
            </a:r>
            <a:r>
              <a:rPr sz="1600" b="1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002B78"/>
                </a:solidFill>
                <a:latin typeface="Tahoma"/>
                <a:cs typeface="Tahoma"/>
              </a:rPr>
              <a:t>and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880"/>
              </a:lnSpc>
              <a:spcBef>
                <a:spcPts val="5"/>
              </a:spcBef>
            </a:pPr>
            <a:r>
              <a:rPr sz="1600" b="1" spc="-25" dirty="0">
                <a:solidFill>
                  <a:srgbClr val="002B78"/>
                </a:solidFill>
                <a:latin typeface="Tahoma"/>
                <a:cs typeface="Tahoma"/>
              </a:rPr>
              <a:t>b=0</a:t>
            </a:r>
            <a:endParaRPr sz="1600">
              <a:latin typeface="Tahoma"/>
              <a:cs typeface="Tahoma"/>
            </a:endParaRPr>
          </a:p>
          <a:p>
            <a:pPr marL="428625">
              <a:lnSpc>
                <a:spcPts val="2120"/>
              </a:lnSpc>
            </a:pPr>
            <a:r>
              <a:rPr sz="1800" b="1" dirty="0"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7" name="object 1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12</a:t>
            </a:r>
          </a:p>
        </p:txBody>
      </p:sp>
      <p:sp>
        <p:nvSpPr>
          <p:cNvPr id="138" name="object 138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5814821" y="2891154"/>
            <a:ext cx="9074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2B78"/>
                </a:solidFill>
                <a:latin typeface="Tahoma"/>
                <a:cs typeface="Tahoma"/>
              </a:rPr>
              <a:t>a≤1</a:t>
            </a:r>
            <a:r>
              <a:rPr sz="1600" b="1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2B78"/>
                </a:solidFill>
                <a:latin typeface="Tahoma"/>
                <a:cs typeface="Tahoma"/>
              </a:rPr>
              <a:t>or</a:t>
            </a:r>
            <a:r>
              <a:rPr sz="16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2B78"/>
                </a:solidFill>
                <a:latin typeface="Tahoma"/>
                <a:cs typeface="Tahoma"/>
              </a:rPr>
              <a:t>b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b="1" spc="-25" dirty="0">
                <a:solidFill>
                  <a:srgbClr val="002B78"/>
                </a:solidFill>
                <a:latin typeface="Tahoma"/>
                <a:cs typeface="Tahoma"/>
              </a:rPr>
              <a:t>≠0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5755004" y="4082288"/>
            <a:ext cx="8832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2B78"/>
                </a:solidFill>
                <a:latin typeface="Tahoma"/>
                <a:cs typeface="Tahoma"/>
              </a:rPr>
              <a:t>a≠2</a:t>
            </a:r>
            <a:r>
              <a:rPr sz="1600" b="1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002B78"/>
                </a:solidFill>
                <a:latin typeface="Tahoma"/>
                <a:cs typeface="Tahoma"/>
              </a:rPr>
              <a:t>and x≤1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7167753" y="3491610"/>
            <a:ext cx="71818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2B78"/>
                </a:solidFill>
                <a:latin typeface="Tahoma"/>
                <a:cs typeface="Tahoma"/>
              </a:rPr>
              <a:t>a=2</a:t>
            </a:r>
            <a:r>
              <a:rPr sz="1600" b="1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002B78"/>
                </a:solidFill>
                <a:latin typeface="Tahoma"/>
                <a:cs typeface="Tahoma"/>
              </a:rPr>
              <a:t>or x&gt;0</a:t>
            </a:r>
            <a:endParaRPr sz="1600">
              <a:latin typeface="Tahoma"/>
              <a:cs typeface="Tahoma"/>
            </a:endParaRPr>
          </a:p>
          <a:p>
            <a:pPr marL="407670">
              <a:lnSpc>
                <a:spcPts val="1920"/>
              </a:lnSpc>
            </a:pPr>
            <a:r>
              <a:rPr sz="1800" b="1" dirty="0"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6" name="object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21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Модульный</a:t>
            </a:r>
            <a:r>
              <a:rPr sz="2400" spc="-55" dirty="0"/>
              <a:t> </a:t>
            </a:r>
            <a:r>
              <a:rPr sz="2400" dirty="0"/>
              <a:t>принцип</a:t>
            </a:r>
            <a:r>
              <a:rPr sz="2400" spc="-45" dirty="0"/>
              <a:t> </a:t>
            </a:r>
            <a:r>
              <a:rPr sz="2400" dirty="0"/>
              <a:t>разработки</a:t>
            </a:r>
            <a:r>
              <a:rPr sz="2400" spc="-15" dirty="0"/>
              <a:t> </a:t>
            </a:r>
            <a:r>
              <a:rPr sz="2400" spc="-25" dirty="0"/>
              <a:t>ПО</a:t>
            </a:r>
            <a:endParaRPr sz="2400"/>
          </a:p>
        </p:txBody>
      </p:sp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2840" y="2385060"/>
            <a:ext cx="4296156" cy="39243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4118" y="1127252"/>
            <a:ext cx="6457315" cy="292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ts val="2050"/>
              </a:lnSpc>
              <a:spcBef>
                <a:spcPts val="100"/>
              </a:spcBef>
            </a:pPr>
            <a:r>
              <a:rPr sz="1800" b="1" spc="-70" dirty="0">
                <a:solidFill>
                  <a:srgbClr val="333399"/>
                </a:solidFill>
                <a:latin typeface="Tahoma"/>
                <a:cs typeface="Tahoma"/>
              </a:rPr>
              <a:t>Управляющий </a:t>
            </a:r>
            <a:r>
              <a:rPr sz="1800" b="1" spc="-60" dirty="0">
                <a:solidFill>
                  <a:srgbClr val="333399"/>
                </a:solidFill>
                <a:latin typeface="Tahoma"/>
                <a:cs typeface="Tahoma"/>
              </a:rPr>
              <a:t>граф</a:t>
            </a:r>
            <a:r>
              <a:rPr sz="1800" b="1" spc="-8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Tahoma"/>
                <a:cs typeface="Tahoma"/>
              </a:rPr>
              <a:t>программы:</a:t>
            </a:r>
            <a:endParaRPr sz="1800">
              <a:latin typeface="Tahoma"/>
              <a:cs typeface="Tahoma"/>
            </a:endParaRPr>
          </a:p>
          <a:p>
            <a:pPr marL="167005">
              <a:lnSpc>
                <a:spcPts val="2050"/>
              </a:lnSpc>
            </a:pPr>
            <a:r>
              <a:rPr sz="1800" b="1" spc="-10" dirty="0">
                <a:solidFill>
                  <a:srgbClr val="333399"/>
                </a:solidFill>
                <a:latin typeface="Tahoma"/>
                <a:cs typeface="Tahoma"/>
              </a:rPr>
              <a:t>пример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/*</a:t>
            </a:r>
            <a:r>
              <a:rPr sz="1800" spc="-1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333399"/>
                </a:solidFill>
                <a:latin typeface="Microsoft Sans Serif"/>
                <a:cs typeface="Microsoft Sans Serif"/>
              </a:rPr>
              <a:t>Функция</a:t>
            </a:r>
            <a:r>
              <a:rPr sz="1800" spc="-2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вычисляет</a:t>
            </a:r>
            <a:r>
              <a:rPr sz="1800" spc="-2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неотрицательную </a:t>
            </a: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степень</a:t>
            </a:r>
            <a:r>
              <a:rPr sz="1800" spc="-1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числа</a:t>
            </a:r>
            <a:r>
              <a:rPr sz="18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x</a:t>
            </a:r>
            <a:r>
              <a:rPr sz="18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333399"/>
                </a:solidFill>
                <a:latin typeface="Microsoft Sans Serif"/>
                <a:cs typeface="Microsoft Sans Serif"/>
              </a:rPr>
              <a:t>*/</a:t>
            </a:r>
            <a:endParaRPr sz="1800">
              <a:latin typeface="Microsoft Sans Serif"/>
              <a:cs typeface="Microsoft Sans Serif"/>
            </a:endParaRPr>
          </a:p>
          <a:p>
            <a:pPr marL="202565" indent="-189865">
              <a:lnSpc>
                <a:spcPct val="100000"/>
              </a:lnSpc>
              <a:buAutoNum type="arabicPlain"/>
              <a:tabLst>
                <a:tab pos="202565" algn="l"/>
              </a:tabLst>
            </a:pP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double Power(double x,</a:t>
            </a:r>
            <a:r>
              <a:rPr sz="18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int</a:t>
            </a:r>
            <a:r>
              <a:rPr sz="18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n)</a:t>
            </a:r>
            <a:r>
              <a:rPr sz="1800" spc="-1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333399"/>
                </a:solidFill>
                <a:latin typeface="Microsoft Sans Serif"/>
                <a:cs typeface="Microsoft Sans Serif"/>
              </a:rPr>
              <a:t>{</a:t>
            </a:r>
            <a:endParaRPr sz="1800">
              <a:latin typeface="Microsoft Sans Serif"/>
              <a:cs typeface="Microsoft Sans Serif"/>
            </a:endParaRPr>
          </a:p>
          <a:p>
            <a:pPr marL="202565" indent="-189865">
              <a:lnSpc>
                <a:spcPct val="100000"/>
              </a:lnSpc>
              <a:buAutoNum type="arabicPlain"/>
              <a:tabLst>
                <a:tab pos="202565" algn="l"/>
              </a:tabLst>
            </a:pP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double z=1;</a:t>
            </a:r>
            <a:r>
              <a:rPr sz="1800" spc="-1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int</a:t>
            </a:r>
            <a:r>
              <a:rPr sz="1800" spc="-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333399"/>
                </a:solidFill>
                <a:latin typeface="Microsoft Sans Serif"/>
                <a:cs typeface="Microsoft Sans Serif"/>
              </a:rPr>
              <a:t>i</a:t>
            </a:r>
            <a:endParaRPr sz="1800">
              <a:latin typeface="Microsoft Sans Serif"/>
              <a:cs typeface="Microsoft Sans Serif"/>
            </a:endParaRPr>
          </a:p>
          <a:p>
            <a:pPr marL="202565" indent="-189865">
              <a:lnSpc>
                <a:spcPct val="100000"/>
              </a:lnSpc>
              <a:buAutoNum type="arabicPlain"/>
              <a:tabLst>
                <a:tab pos="202565" algn="l"/>
              </a:tabLst>
            </a:pP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for</a:t>
            </a:r>
            <a:r>
              <a:rPr sz="1800" spc="2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(i=1;</a:t>
            </a:r>
            <a:endParaRPr sz="1800">
              <a:latin typeface="Microsoft Sans Serif"/>
              <a:cs typeface="Microsoft Sans Serif"/>
            </a:endParaRPr>
          </a:p>
          <a:p>
            <a:pPr marL="202565" indent="-189865">
              <a:lnSpc>
                <a:spcPct val="100000"/>
              </a:lnSpc>
              <a:buFont typeface="Arial"/>
              <a:buAutoNum type="arabicPlain"/>
              <a:tabLst>
                <a:tab pos="202565" algn="l"/>
              </a:tabLst>
            </a:pPr>
            <a:r>
              <a:rPr sz="18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n&gt;=i;</a:t>
            </a:r>
            <a:endParaRPr sz="1800">
              <a:latin typeface="Microsoft Sans Serif"/>
              <a:cs typeface="Microsoft Sans Serif"/>
            </a:endParaRPr>
          </a:p>
          <a:p>
            <a:pPr marL="266700" indent="-254000">
              <a:lnSpc>
                <a:spcPct val="100000"/>
              </a:lnSpc>
              <a:buFont typeface="Arial"/>
              <a:buAutoNum type="arabicPlain"/>
              <a:tabLst>
                <a:tab pos="266700" algn="l"/>
              </a:tabLst>
            </a:pPr>
            <a:r>
              <a:rPr sz="1800" spc="-20" dirty="0">
                <a:solidFill>
                  <a:srgbClr val="333399"/>
                </a:solidFill>
                <a:latin typeface="Microsoft Sans Serif"/>
                <a:cs typeface="Microsoft Sans Serif"/>
              </a:rPr>
              <a:t>i++)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6</a:t>
            </a:r>
            <a:r>
              <a:rPr sz="1800" spc="1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{z</a:t>
            </a:r>
            <a:r>
              <a:rPr sz="1800" spc="20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=</a:t>
            </a:r>
            <a:r>
              <a:rPr sz="1800" spc="1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33399"/>
                </a:solidFill>
                <a:latin typeface="Microsoft Sans Serif"/>
                <a:cs typeface="Microsoft Sans Serif"/>
              </a:rPr>
              <a:t>z*x;}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333399"/>
                </a:solidFill>
                <a:latin typeface="Microsoft Sans Serif"/>
                <a:cs typeface="Microsoft Sans Serif"/>
              </a:rPr>
              <a:t>7 return</a:t>
            </a:r>
            <a:r>
              <a:rPr sz="1800" spc="5" dirty="0">
                <a:solidFill>
                  <a:srgbClr val="33339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333399"/>
                </a:solidFill>
                <a:latin typeface="Microsoft Sans Serif"/>
                <a:cs typeface="Microsoft Sans Serif"/>
              </a:rPr>
              <a:t>z;}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21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Модульный</a:t>
            </a:r>
            <a:r>
              <a:rPr sz="2400" spc="-55" dirty="0"/>
              <a:t> </a:t>
            </a:r>
            <a:r>
              <a:rPr sz="2400" dirty="0"/>
              <a:t>принцип</a:t>
            </a:r>
            <a:r>
              <a:rPr sz="2400" spc="-45" dirty="0"/>
              <a:t> </a:t>
            </a:r>
            <a:r>
              <a:rPr sz="2400" dirty="0"/>
              <a:t>разработки</a:t>
            </a:r>
            <a:r>
              <a:rPr sz="2400" spc="-15" dirty="0"/>
              <a:t> </a:t>
            </a:r>
            <a:r>
              <a:rPr sz="2400" spc="-25" dirty="0"/>
              <a:t>ПО</a:t>
            </a:r>
            <a:endParaRPr sz="2400"/>
          </a:p>
        </p:txBody>
      </p:sp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9468" y="807846"/>
            <a:ext cx="7677784" cy="261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marR="70739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Tahoma"/>
                <a:cs typeface="Tahoma"/>
              </a:rPr>
              <a:t>Характеристики</a:t>
            </a:r>
            <a:r>
              <a:rPr sz="2400" b="1" spc="-2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333399"/>
                </a:solidFill>
                <a:latin typeface="Tahoma"/>
                <a:cs typeface="Tahoma"/>
              </a:rPr>
              <a:t>иерархической</a:t>
            </a:r>
            <a:r>
              <a:rPr sz="2400" b="1" spc="-1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Tahoma"/>
                <a:cs typeface="Tahoma"/>
              </a:rPr>
              <a:t>сложности </a:t>
            </a:r>
            <a:r>
              <a:rPr sz="2400" b="1" dirty="0">
                <a:solidFill>
                  <a:srgbClr val="333399"/>
                </a:solidFill>
                <a:latin typeface="Tahoma"/>
                <a:cs typeface="Tahoma"/>
              </a:rPr>
              <a:t>структуры</a:t>
            </a:r>
            <a:r>
              <a:rPr sz="2400" b="1" spc="-4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333399"/>
                </a:solidFill>
                <a:latin typeface="Tahoma"/>
                <a:cs typeface="Tahoma"/>
              </a:rPr>
              <a:t>программной</a:t>
            </a:r>
            <a:r>
              <a:rPr sz="2400" b="1" spc="-3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Tahoma"/>
                <a:cs typeface="Tahoma"/>
              </a:rPr>
              <a:t>системы</a:t>
            </a:r>
            <a:endParaRPr sz="24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1215"/>
              </a:spcBef>
              <a:buAutoNum type="arabi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вершин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(модулей);</a:t>
            </a:r>
            <a:endParaRPr sz="20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связей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между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вершинами;</a:t>
            </a:r>
            <a:endParaRPr sz="20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Высота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уровней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управления;</a:t>
            </a:r>
            <a:endParaRPr sz="20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Ширина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максимальное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модулей,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размещенных</a:t>
            </a:r>
            <a:endParaRPr sz="2000">
              <a:latin typeface="Tahoma"/>
              <a:cs typeface="Tahoma"/>
            </a:endParaRPr>
          </a:p>
          <a:p>
            <a:pPr marL="527685">
              <a:lnSpc>
                <a:spcPct val="100000"/>
              </a:lnSpc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отдельных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уровнях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управления.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Модульный</a:t>
            </a:r>
            <a:r>
              <a:rPr sz="2400" spc="-20" dirty="0"/>
              <a:t> </a:t>
            </a:r>
            <a:r>
              <a:rPr sz="2400" dirty="0"/>
              <a:t>принцип</a:t>
            </a:r>
            <a:r>
              <a:rPr sz="2400" spc="-20" dirty="0"/>
              <a:t> </a:t>
            </a:r>
            <a:r>
              <a:rPr sz="2400" dirty="0"/>
              <a:t>разработки</a:t>
            </a:r>
            <a:r>
              <a:rPr sz="2400" spc="10" dirty="0"/>
              <a:t> </a:t>
            </a:r>
            <a:r>
              <a:rPr sz="2400" spc="-25" dirty="0"/>
              <a:t>ПО</a:t>
            </a:r>
            <a:endParaRPr sz="2400"/>
          </a:p>
        </p:txBody>
      </p:sp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22044" y="4826634"/>
            <a:ext cx="3986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99"/>
                </a:solidFill>
                <a:latin typeface="Tahoma"/>
                <a:cs typeface="Tahoma"/>
              </a:rPr>
              <a:t>Пример</a:t>
            </a:r>
            <a:r>
              <a:rPr sz="1800" spc="-2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333399"/>
                </a:solidFill>
                <a:latin typeface="Tahoma"/>
                <a:cs typeface="Tahoma"/>
              </a:rPr>
              <a:t>иерархической</a:t>
            </a:r>
            <a:r>
              <a:rPr sz="1800" spc="-3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333399"/>
                </a:solidFill>
                <a:latin typeface="Tahoma"/>
                <a:cs typeface="Tahoma"/>
              </a:rPr>
              <a:t>структуры</a:t>
            </a:r>
            <a:r>
              <a:rPr sz="1800" spc="-2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333399"/>
                </a:solidFill>
                <a:latin typeface="Tahoma"/>
                <a:cs typeface="Tahoma"/>
              </a:rPr>
              <a:t>ПС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751" y="1216855"/>
            <a:ext cx="4802420" cy="33950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1.1</a:t>
            </a:r>
            <a:r>
              <a:rPr sz="2800" spc="-120" dirty="0"/>
              <a:t> </a:t>
            </a:r>
            <a:r>
              <a:rPr sz="2800" dirty="0"/>
              <a:t>МИНИМИЗАЦИЯ</a:t>
            </a:r>
            <a:r>
              <a:rPr sz="2800" spc="-110" dirty="0"/>
              <a:t> </a:t>
            </a:r>
            <a:r>
              <a:rPr sz="2800" spc="-10" dirty="0"/>
              <a:t>СЛОЖНОСТИ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7768" y="945007"/>
            <a:ext cx="7924165" cy="2475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333399"/>
                </a:solidFill>
                <a:latin typeface="Tahoma"/>
                <a:cs typeface="Tahoma"/>
              </a:rPr>
              <a:t>Локальные</a:t>
            </a:r>
            <a:r>
              <a:rPr sz="2000" b="1" spc="-5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333399"/>
                </a:solidFill>
                <a:latin typeface="Tahoma"/>
                <a:cs typeface="Tahoma"/>
              </a:rPr>
              <a:t>характеристики</a:t>
            </a:r>
            <a:r>
              <a:rPr sz="2000" b="1" spc="-6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Tahoma"/>
                <a:cs typeface="Tahoma"/>
              </a:rPr>
              <a:t>модулей</a:t>
            </a:r>
            <a:endParaRPr sz="2000">
              <a:latin typeface="Tahoma"/>
              <a:cs typeface="Tahoma"/>
            </a:endParaRPr>
          </a:p>
          <a:p>
            <a:pPr marL="788035" indent="-515620">
              <a:lnSpc>
                <a:spcPct val="100000"/>
              </a:lnSpc>
              <a:spcBef>
                <a:spcPts val="1805"/>
              </a:spcBef>
              <a:buAutoNum type="alphaLcParenR"/>
              <a:tabLst>
                <a:tab pos="78803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Коэффициент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объединения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входу,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Fan_in(i)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endParaRPr sz="2000">
              <a:latin typeface="Tahoma"/>
              <a:cs typeface="Tahoma"/>
            </a:endParaRPr>
          </a:p>
          <a:p>
            <a:pPr marL="78803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модулей,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которые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прямо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управляют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i–тым;</a:t>
            </a:r>
            <a:endParaRPr sz="2000">
              <a:latin typeface="Tahoma"/>
              <a:cs typeface="Tahoma"/>
            </a:endParaRPr>
          </a:p>
          <a:p>
            <a:pPr marL="788035" marR="641350" indent="-515620">
              <a:lnSpc>
                <a:spcPct val="100000"/>
              </a:lnSpc>
              <a:spcBef>
                <a:spcPts val="480"/>
              </a:spcBef>
              <a:buAutoNum type="alphaLcParenR" startAt="2"/>
              <a:tabLst>
                <a:tab pos="78803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Коэффициент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разветвления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выходу,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Fan_out(i)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-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модулей,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которыми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прямо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управляет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i–тый модуль.</a:t>
            </a:r>
            <a:endParaRPr sz="2000">
              <a:latin typeface="Tahoma"/>
              <a:cs typeface="Tahoma"/>
            </a:endParaRPr>
          </a:p>
          <a:p>
            <a:pPr marL="16319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примере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Fan_in(n)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=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4,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Fan_out(m)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=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3.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</a:t>
            </a:r>
            <a:r>
              <a:rPr sz="2800" spc="-75" dirty="0"/>
              <a:t> </a:t>
            </a:r>
            <a:r>
              <a:rPr sz="2800" dirty="0"/>
              <a:t>ОСНОВЫ</a:t>
            </a:r>
            <a:r>
              <a:rPr sz="2800" spc="-75" dirty="0"/>
              <a:t> </a:t>
            </a:r>
            <a:r>
              <a:rPr sz="2800" spc="-10" dirty="0"/>
              <a:t>КОНСТРУИРОВАНИЯ</a:t>
            </a:r>
            <a:endParaRPr sz="2800"/>
          </a:p>
        </p:txBody>
      </p:sp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3229" y="1037042"/>
            <a:ext cx="7948930" cy="2842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16990" indent="17780">
              <a:lnSpc>
                <a:spcPct val="110000"/>
              </a:lnSpc>
              <a:spcBef>
                <a:spcPts val="95"/>
              </a:spcBef>
            </a:pPr>
            <a:r>
              <a:rPr sz="2400" b="1" dirty="0">
                <a:solidFill>
                  <a:srgbClr val="002B78"/>
                </a:solidFill>
                <a:latin typeface="Tahoma"/>
                <a:cs typeface="Tahoma"/>
              </a:rPr>
              <a:t>Прототип</a:t>
            </a:r>
            <a:r>
              <a:rPr sz="2400" b="1" spc="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– это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работающая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версия</a:t>
            </a:r>
            <a:r>
              <a:rPr sz="24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системы,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реализующая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определенный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набор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функций.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0000"/>
              </a:lnSpc>
              <a:spcBef>
                <a:spcPts val="5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Использование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прототипов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позволяет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демонстрировать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заказчику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возможности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системы</a:t>
            </a:r>
            <a:r>
              <a:rPr sz="2400" spc="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согласовывать</a:t>
            </a:r>
            <a:r>
              <a:rPr sz="2400" spc="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2400" spc="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ним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ее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функции.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Оно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обеспечивает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разработку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последовательности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версий</a:t>
            </a:r>
            <a:r>
              <a:rPr sz="24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программного обеспечения.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97561"/>
            <a:ext cx="5524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1.1</a:t>
            </a:r>
            <a:r>
              <a:rPr sz="2800" spc="-125" dirty="0"/>
              <a:t> </a:t>
            </a:r>
            <a:r>
              <a:rPr sz="2800" dirty="0"/>
              <a:t>МИНИМИЗАЦИЯ</a:t>
            </a:r>
            <a:r>
              <a:rPr sz="2800" spc="-114" dirty="0"/>
              <a:t> </a:t>
            </a:r>
            <a:r>
              <a:rPr sz="2800" spc="-10" dirty="0"/>
              <a:t>СЛОЖНОСТИ</a:t>
            </a:r>
            <a:endParaRPr sz="2800"/>
          </a:p>
        </p:txBody>
      </p:sp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8741" y="1044063"/>
            <a:ext cx="7864475" cy="24396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Свойства</a:t>
            </a:r>
            <a:r>
              <a:rPr sz="18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прототипа</a:t>
            </a:r>
            <a:endParaRPr sz="1800">
              <a:latin typeface="Tahoma"/>
              <a:cs typeface="Tahoma"/>
            </a:endParaRPr>
          </a:p>
          <a:p>
            <a:pPr marL="636905" indent="-514984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636905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Этап</a:t>
            </a:r>
            <a:r>
              <a:rPr sz="18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создания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должен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быть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коротким.</a:t>
            </a:r>
            <a:endParaRPr sz="1800">
              <a:latin typeface="Tahoma"/>
              <a:cs typeface="Tahoma"/>
            </a:endParaRPr>
          </a:p>
          <a:p>
            <a:pPr marL="637540" marR="86360" indent="-515620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63754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Прототипы</a:t>
            </a:r>
            <a:r>
              <a:rPr sz="18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являются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одноразовыми.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Они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предназначены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того,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чтобы донести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идею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до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заказчика. После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того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как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это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сделано,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прототип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может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быть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отброшен.</a:t>
            </a:r>
            <a:endParaRPr sz="1800">
              <a:latin typeface="Tahoma"/>
              <a:cs typeface="Tahoma"/>
            </a:endParaRPr>
          </a:p>
          <a:p>
            <a:pPr marL="637540" marR="5080" indent="-51562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63754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его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создании,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первую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очередь,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нужно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обращать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внимание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на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важнейшие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элементы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системы,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а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также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сложные части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их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взаимодействие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1.1</a:t>
            </a:r>
            <a:r>
              <a:rPr sz="2800" spc="-95" dirty="0"/>
              <a:t> </a:t>
            </a:r>
            <a:r>
              <a:rPr sz="2800" spc="-10" dirty="0"/>
              <a:t>МИНИМИЗАЦИЯ</a:t>
            </a:r>
            <a:r>
              <a:rPr sz="2800" spc="-100" dirty="0"/>
              <a:t> </a:t>
            </a:r>
            <a:r>
              <a:rPr sz="2800" spc="-10" dirty="0"/>
              <a:t>СЛОЖНОСТИ</a:t>
            </a:r>
            <a:endParaRPr sz="2800"/>
          </a:p>
        </p:txBody>
      </p:sp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5304" y="775307"/>
            <a:ext cx="7631430" cy="27393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1440"/>
              </a:spcBef>
            </a:pPr>
            <a:r>
              <a:rPr sz="2000" b="1" spc="-10" dirty="0">
                <a:solidFill>
                  <a:srgbClr val="333399"/>
                </a:solidFill>
                <a:latin typeface="Tahoma"/>
                <a:cs typeface="Tahoma"/>
              </a:rPr>
              <a:t>Макетирование</a:t>
            </a:r>
            <a:endParaRPr sz="2000">
              <a:latin typeface="Tahoma"/>
              <a:cs typeface="Tahoma"/>
            </a:endParaRPr>
          </a:p>
          <a:p>
            <a:pPr marL="30480">
              <a:lnSpc>
                <a:spcPct val="100000"/>
              </a:lnSpc>
              <a:spcBef>
                <a:spcPts val="1205"/>
              </a:spcBef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Это</a:t>
            </a:r>
            <a:r>
              <a:rPr sz="18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процесс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создания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модели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программного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продукта.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Модель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может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быть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виде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  <a:p>
            <a:pPr marL="546100" marR="5080" indent="-515620">
              <a:lnSpc>
                <a:spcPct val="100000"/>
              </a:lnSpc>
              <a:spcBef>
                <a:spcPts val="434"/>
              </a:spcBef>
              <a:buAutoNum type="arabicParenR"/>
              <a:tabLst>
                <a:tab pos="54610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Бумажного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макета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макета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основе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компьютера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(изображает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рисует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человеко-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машинный</a:t>
            </a:r>
            <a:r>
              <a:rPr sz="1800" spc="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диалог);</a:t>
            </a:r>
            <a:endParaRPr sz="1800">
              <a:latin typeface="Tahoma"/>
              <a:cs typeface="Tahoma"/>
            </a:endParaRPr>
          </a:p>
          <a:p>
            <a:pPr marL="546100" indent="-515620">
              <a:lnSpc>
                <a:spcPct val="100000"/>
              </a:lnSpc>
              <a:spcBef>
                <a:spcPts val="430"/>
              </a:spcBef>
              <a:buAutoNum type="arabicParenR"/>
              <a:tabLst>
                <a:tab pos="54610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Работающего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макета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(выполняет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часть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требуемых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функций</a:t>
            </a:r>
            <a:r>
              <a:rPr sz="18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ПС);</a:t>
            </a:r>
            <a:endParaRPr sz="1800">
              <a:latin typeface="Tahoma"/>
              <a:cs typeface="Tahoma"/>
            </a:endParaRPr>
          </a:p>
          <a:p>
            <a:pPr marL="546100" marR="822960" indent="-515620">
              <a:lnSpc>
                <a:spcPct val="100000"/>
              </a:lnSpc>
              <a:spcBef>
                <a:spcPts val="434"/>
              </a:spcBef>
              <a:buAutoNum type="arabicParenR"/>
              <a:tabLst>
                <a:tab pos="54610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Существующей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программы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(характеристики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которой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затем улучшаются).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97561"/>
            <a:ext cx="5524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1.1</a:t>
            </a:r>
            <a:r>
              <a:rPr sz="2800" spc="-125" dirty="0"/>
              <a:t> </a:t>
            </a:r>
            <a:r>
              <a:rPr sz="2800" dirty="0"/>
              <a:t>МИНИМИЗАЦИЯ</a:t>
            </a:r>
            <a:r>
              <a:rPr sz="2800" spc="-114" dirty="0"/>
              <a:t> </a:t>
            </a:r>
            <a:r>
              <a:rPr sz="2800" spc="-10" dirty="0"/>
              <a:t>СЛОЖНОСТИ</a:t>
            </a:r>
            <a:endParaRPr sz="2800"/>
          </a:p>
        </p:txBody>
      </p:sp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54507" y="920087"/>
            <a:ext cx="7538084" cy="218630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255"/>
              </a:spcBef>
            </a:pPr>
            <a:r>
              <a:rPr sz="2400" b="1" dirty="0">
                <a:solidFill>
                  <a:srgbClr val="333399"/>
                </a:solidFill>
                <a:latin typeface="Tahoma"/>
                <a:cs typeface="Tahoma"/>
              </a:rPr>
              <a:t>Простые</a:t>
            </a:r>
            <a:r>
              <a:rPr sz="2400" b="1" spc="-2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333399"/>
                </a:solidFill>
                <a:latin typeface="Tahoma"/>
                <a:cs typeface="Tahoma"/>
              </a:rPr>
              <a:t>алгоритмы</a:t>
            </a:r>
            <a:endParaRPr sz="2400">
              <a:latin typeface="Tahoma"/>
              <a:cs typeface="Tahoma"/>
            </a:endParaRPr>
          </a:p>
          <a:p>
            <a:pPr marL="12700" marR="5080" indent="17780">
              <a:lnSpc>
                <a:spcPct val="100000"/>
              </a:lnSpc>
              <a:spcBef>
                <a:spcPts val="97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облегчают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кодирование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(написание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программы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на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алгоритмическом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языке),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чтение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программного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его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отладку.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коллективе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ускорения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разработки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систем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могут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применяться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методологии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парного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программирования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обзора программ.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1.1</a:t>
            </a:r>
            <a:r>
              <a:rPr sz="2800" spc="-120" dirty="0"/>
              <a:t> </a:t>
            </a:r>
            <a:r>
              <a:rPr sz="2800" dirty="0"/>
              <a:t>МИНИМИЗАЦИЯ</a:t>
            </a:r>
            <a:r>
              <a:rPr sz="2800" spc="-110" dirty="0"/>
              <a:t> </a:t>
            </a:r>
            <a:r>
              <a:rPr sz="2800" spc="-10" dirty="0"/>
              <a:t>СЛОЖНОСТИ</a:t>
            </a:r>
            <a:endParaRPr sz="2800"/>
          </a:p>
        </p:txBody>
      </p:sp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3229" y="1005306"/>
            <a:ext cx="7313930" cy="137604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395"/>
              </a:spcBef>
            </a:pPr>
            <a:r>
              <a:rPr sz="2400" b="1" spc="-10" dirty="0">
                <a:solidFill>
                  <a:srgbClr val="333399"/>
                </a:solidFill>
                <a:latin typeface="Tahoma"/>
                <a:cs typeface="Tahoma"/>
              </a:rPr>
              <a:t>Читабельность</a:t>
            </a:r>
            <a:endParaRPr sz="2400">
              <a:latin typeface="Tahoma"/>
              <a:cs typeface="Tahoma"/>
            </a:endParaRPr>
          </a:p>
          <a:p>
            <a:pPr marL="12700" marR="5080" indent="17780">
              <a:lnSpc>
                <a:spcPct val="100000"/>
              </a:lnSpc>
              <a:spcBef>
                <a:spcPts val="254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удобство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чтения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программного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кода.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Достигается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помощью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целого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ряда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средств: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структурирования,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использования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мнемонических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имен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пр.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1.1</a:t>
            </a:r>
            <a:r>
              <a:rPr sz="2800" spc="-120" dirty="0"/>
              <a:t> </a:t>
            </a:r>
            <a:r>
              <a:rPr sz="2800" dirty="0"/>
              <a:t>МИНИМИЗАЦИЯ</a:t>
            </a:r>
            <a:r>
              <a:rPr sz="2800" spc="-110" dirty="0"/>
              <a:t> </a:t>
            </a:r>
            <a:r>
              <a:rPr sz="2800" spc="-10" dirty="0"/>
              <a:t>СЛОЖНОСТИ</a:t>
            </a:r>
            <a:endParaRPr sz="28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00" y="2772155"/>
            <a:ext cx="3771900" cy="271539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1.</a:t>
                      </a:r>
                      <a:r>
                        <a:rPr sz="3600" b="1" spc="-1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ЖИЗНЕННЫЙ</a:t>
                      </a:r>
                      <a:r>
                        <a:rPr sz="3600" b="1" spc="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ЦИКЛ</a:t>
                      </a:r>
                      <a:r>
                        <a:rPr sz="3600" b="1" spc="-1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ПО</a:t>
                      </a:r>
                      <a:endParaRPr sz="3600">
                        <a:latin typeface="Corbel"/>
                        <a:cs typeface="Corbel"/>
                      </a:endParaRPr>
                    </a:p>
                  </a:txBody>
                  <a:tcPr marL="0" marR="0" marT="254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065" y="2257501"/>
            <a:ext cx="216916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solidFill>
                  <a:srgbClr val="000000"/>
                </a:solidFill>
                <a:latin typeface="Calibri"/>
                <a:cs typeface="Calibri"/>
              </a:rPr>
              <a:t>Организационные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380" y="4927091"/>
            <a:ext cx="1112520" cy="5135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4065" y="2646679"/>
            <a:ext cx="8058784" cy="293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875" marR="78105" indent="-257810">
              <a:lnSpc>
                <a:spcPct val="110000"/>
              </a:lnSpc>
              <a:spcBef>
                <a:spcPts val="100"/>
              </a:spcBef>
              <a:buFont typeface="Microsoft Sans Serif"/>
              <a:buChar char="•"/>
              <a:tabLst>
                <a:tab pos="269875" algn="l"/>
              </a:tabLst>
            </a:pPr>
            <a:r>
              <a:rPr sz="1800" b="1" dirty="0">
                <a:solidFill>
                  <a:srgbClr val="1A315F"/>
                </a:solidFill>
                <a:latin typeface="Calibri"/>
                <a:cs typeface="Calibri"/>
              </a:rPr>
              <a:t>Управление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действия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задачи</a:t>
            </a:r>
            <a:r>
              <a:rPr sz="1800" spc="-50" dirty="0">
                <a:latin typeface="Trebuchet MS"/>
                <a:cs typeface="Trebuchet MS"/>
              </a:rPr>
              <a:t>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которые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могут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выполняться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любой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стороной</a:t>
            </a:r>
            <a:r>
              <a:rPr sz="1800" spc="-30" dirty="0">
                <a:latin typeface="Trebuchet MS"/>
                <a:cs typeface="Trebuchet MS"/>
              </a:rPr>
              <a:t>, </a:t>
            </a:r>
            <a:r>
              <a:rPr sz="1800" dirty="0">
                <a:latin typeface="Calibri"/>
                <a:cs typeface="Calibri"/>
              </a:rPr>
              <a:t>управляющей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своими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процессами</a:t>
            </a:r>
            <a:r>
              <a:rPr sz="1800" spc="-10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269875" indent="-257175">
              <a:lnSpc>
                <a:spcPct val="100000"/>
              </a:lnSpc>
              <a:spcBef>
                <a:spcPts val="720"/>
              </a:spcBef>
              <a:buFont typeface="Microsoft Sans Serif"/>
              <a:buChar char="•"/>
              <a:tabLst>
                <a:tab pos="269875" algn="l"/>
              </a:tabLst>
            </a:pPr>
            <a:r>
              <a:rPr sz="1800" b="1" dirty="0">
                <a:solidFill>
                  <a:srgbClr val="1A315F"/>
                </a:solidFill>
                <a:latin typeface="Calibri"/>
                <a:cs typeface="Calibri"/>
              </a:rPr>
              <a:t>Создание</a:t>
            </a:r>
            <a:r>
              <a:rPr sz="1800" b="1" spc="25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A315F"/>
                </a:solidFill>
                <a:latin typeface="Calibri"/>
                <a:cs typeface="Calibri"/>
              </a:rPr>
              <a:t>инфраструктуры</a:t>
            </a:r>
            <a:r>
              <a:rPr sz="1800" b="1" spc="40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выбор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сопровождение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технологии</a:t>
            </a:r>
            <a:r>
              <a:rPr sz="1800" spc="-40" dirty="0">
                <a:latin typeface="Trebuchet MS"/>
                <a:cs typeface="Trebuchet MS"/>
              </a:rPr>
              <a:t>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стандартов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и</a:t>
            </a:r>
            <a:endParaRPr sz="1800">
              <a:latin typeface="Calibri"/>
              <a:cs typeface="Calibri"/>
            </a:endParaRPr>
          </a:p>
          <a:p>
            <a:pPr marL="269875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latin typeface="Calibri"/>
                <a:cs typeface="Calibri"/>
              </a:rPr>
              <a:t>инструментальных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средств</a:t>
            </a:r>
            <a:r>
              <a:rPr sz="1800" spc="-50" dirty="0">
                <a:latin typeface="Trebuchet MS"/>
                <a:cs typeface="Trebuchet MS"/>
              </a:rPr>
              <a:t>,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выбор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установка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аппаратных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программных</a:t>
            </a:r>
            <a:endParaRPr sz="1800">
              <a:latin typeface="Calibri"/>
              <a:cs typeface="Calibri"/>
            </a:endParaRPr>
          </a:p>
          <a:p>
            <a:pPr marL="269875">
              <a:lnSpc>
                <a:spcPct val="100000"/>
              </a:lnSpc>
              <a:spcBef>
                <a:spcPts val="219"/>
              </a:spcBef>
            </a:pPr>
            <a:r>
              <a:rPr sz="1800" spc="-50" dirty="0">
                <a:latin typeface="Calibri"/>
                <a:cs typeface="Calibri"/>
              </a:rPr>
              <a:t>средств</a:t>
            </a:r>
            <a:r>
              <a:rPr sz="1800" spc="-50" dirty="0">
                <a:latin typeface="Trebuchet MS"/>
                <a:cs typeface="Trebuchet MS"/>
              </a:rPr>
              <a:t>,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используемых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для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разработки</a:t>
            </a:r>
            <a:r>
              <a:rPr sz="1800" spc="-35" dirty="0">
                <a:latin typeface="Trebuchet MS"/>
                <a:cs typeface="Trebuchet MS"/>
              </a:rPr>
              <a:t>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эксплуатации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или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сопровождения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ПО</a:t>
            </a:r>
            <a:r>
              <a:rPr sz="1800" spc="-25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269875" marR="372745" indent="-257810">
              <a:lnSpc>
                <a:spcPct val="110000"/>
              </a:lnSpc>
              <a:spcBef>
                <a:spcPts val="500"/>
              </a:spcBef>
              <a:buFont typeface="Microsoft Sans Serif"/>
              <a:buChar char="•"/>
              <a:tabLst>
                <a:tab pos="269875" algn="l"/>
              </a:tabLst>
            </a:pPr>
            <a:r>
              <a:rPr sz="1800" b="1" dirty="0">
                <a:solidFill>
                  <a:srgbClr val="1A315F"/>
                </a:solidFill>
                <a:latin typeface="Calibri"/>
                <a:cs typeface="Calibri"/>
              </a:rPr>
              <a:t>Усовершенствование </a:t>
            </a:r>
            <a:r>
              <a:rPr sz="1800" spc="-55" dirty="0">
                <a:latin typeface="Trebuchet MS"/>
                <a:cs typeface="Trebuchet MS"/>
              </a:rPr>
              <a:t>(</a:t>
            </a:r>
            <a:r>
              <a:rPr sz="1800" spc="-55" dirty="0">
                <a:latin typeface="Calibri"/>
                <a:cs typeface="Calibri"/>
              </a:rPr>
              <a:t>оценка</a:t>
            </a:r>
            <a:r>
              <a:rPr sz="1800" spc="-55" dirty="0">
                <a:latin typeface="Trebuchet MS"/>
                <a:cs typeface="Trebuchet MS"/>
              </a:rPr>
              <a:t>,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Calibri"/>
                <a:cs typeface="Calibri"/>
              </a:rPr>
              <a:t>измерение</a:t>
            </a:r>
            <a:r>
              <a:rPr sz="1800" spc="-35" dirty="0">
                <a:latin typeface="Trebuchet MS"/>
                <a:cs typeface="Trebuchet MS"/>
              </a:rPr>
              <a:t>,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dirty="0">
                <a:latin typeface="Calibri"/>
                <a:cs typeface="Calibri"/>
              </a:rPr>
              <a:t>контроль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усовершенствование </a:t>
            </a:r>
            <a:r>
              <a:rPr sz="1800" dirty="0">
                <a:latin typeface="Calibri"/>
                <a:cs typeface="Calibri"/>
              </a:rPr>
              <a:t>процессов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ЖЦ</a:t>
            </a:r>
            <a:r>
              <a:rPr sz="1800" spc="-25" dirty="0"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  <a:p>
            <a:pPr marL="269875" marR="69850" indent="-257810">
              <a:lnSpc>
                <a:spcPct val="110000"/>
              </a:lnSpc>
              <a:spcBef>
                <a:spcPts val="495"/>
              </a:spcBef>
              <a:buFont typeface="Microsoft Sans Serif"/>
              <a:buChar char="•"/>
              <a:tabLst>
                <a:tab pos="269875" algn="l"/>
              </a:tabLst>
            </a:pPr>
            <a:r>
              <a:rPr sz="1800" b="1" dirty="0">
                <a:solidFill>
                  <a:srgbClr val="1A315F"/>
                </a:solidFill>
                <a:latin typeface="Calibri"/>
                <a:cs typeface="Calibri"/>
              </a:rPr>
              <a:t>О</a:t>
            </a:r>
            <a:r>
              <a:rPr sz="1800" dirty="0">
                <a:solidFill>
                  <a:srgbClr val="1A315F"/>
                </a:solidFill>
                <a:latin typeface="Calibri"/>
                <a:cs typeface="Calibri"/>
              </a:rPr>
              <a:t>бучение</a:t>
            </a:r>
            <a:r>
              <a:rPr sz="1800" spc="60" dirty="0">
                <a:solidFill>
                  <a:srgbClr val="1A315F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Trebuchet MS"/>
                <a:cs typeface="Trebuchet MS"/>
              </a:rPr>
              <a:t>(</a:t>
            </a:r>
            <a:r>
              <a:rPr sz="1800" dirty="0">
                <a:latin typeface="Calibri"/>
                <a:cs typeface="Calibri"/>
              </a:rPr>
              <a:t>первоначальное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обучение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и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последующее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постоянное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повышение </a:t>
            </a:r>
            <a:r>
              <a:rPr sz="1800" dirty="0">
                <a:latin typeface="Calibri"/>
                <a:cs typeface="Calibri"/>
              </a:rPr>
              <a:t>квалификации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персонала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333399"/>
                </a:solidFill>
                <a:latin typeface="Tahoma"/>
                <a:cs typeface="Tahoma"/>
              </a:rPr>
              <a:t>Читабельность</a:t>
            </a:r>
            <a:endParaRPr sz="2400">
              <a:latin typeface="Tahoma"/>
              <a:cs typeface="Tahoma"/>
            </a:endParaRPr>
          </a:p>
          <a:p>
            <a:pPr marL="95885" marR="5080" indent="17780">
              <a:lnSpc>
                <a:spcPct val="100000"/>
              </a:lnSpc>
              <a:spcBef>
                <a:spcPts val="1800"/>
              </a:spcBef>
            </a:pPr>
            <a:r>
              <a:rPr dirty="0"/>
              <a:t>Обеспечивать</a:t>
            </a:r>
            <a:r>
              <a:rPr spc="-60" dirty="0"/>
              <a:t> </a:t>
            </a:r>
            <a:r>
              <a:rPr dirty="0"/>
              <a:t>лёгкое</a:t>
            </a:r>
            <a:r>
              <a:rPr spc="-20" dirty="0"/>
              <a:t> </a:t>
            </a:r>
            <a:r>
              <a:rPr dirty="0"/>
              <a:t>покрытие</a:t>
            </a:r>
            <a:r>
              <a:rPr spc="-35" dirty="0"/>
              <a:t> </a:t>
            </a:r>
            <a:r>
              <a:rPr dirty="0"/>
              <a:t>кода</a:t>
            </a:r>
            <a:r>
              <a:rPr spc="-20" dirty="0"/>
              <a:t> </a:t>
            </a:r>
            <a:r>
              <a:rPr dirty="0"/>
              <a:t>тестами</a:t>
            </a:r>
            <a:r>
              <a:rPr spc="-25" dirty="0"/>
              <a:t> </a:t>
            </a:r>
            <a:r>
              <a:rPr dirty="0"/>
              <a:t>и</a:t>
            </a:r>
            <a:r>
              <a:rPr spc="-10" dirty="0"/>
              <a:t> </a:t>
            </a:r>
            <a:r>
              <a:rPr dirty="0"/>
              <a:t>отладку.</a:t>
            </a:r>
            <a:r>
              <a:rPr spc="-30" dirty="0"/>
              <a:t> </a:t>
            </a:r>
            <a:r>
              <a:rPr spc="-10" dirty="0"/>
              <a:t>Этому </a:t>
            </a:r>
            <a:r>
              <a:rPr dirty="0"/>
              <a:t>способствуют</a:t>
            </a:r>
            <a:r>
              <a:rPr spc="-35" dirty="0"/>
              <a:t> </a:t>
            </a:r>
            <a:r>
              <a:rPr dirty="0"/>
              <a:t>логичное</a:t>
            </a:r>
            <a:r>
              <a:rPr spc="-35" dirty="0"/>
              <a:t> </a:t>
            </a:r>
            <a:r>
              <a:rPr dirty="0"/>
              <a:t>именование</a:t>
            </a:r>
            <a:r>
              <a:rPr spc="-30" dirty="0"/>
              <a:t> </a:t>
            </a:r>
            <a:r>
              <a:rPr dirty="0"/>
              <a:t>и</a:t>
            </a:r>
            <a:r>
              <a:rPr spc="-55" dirty="0"/>
              <a:t> </a:t>
            </a:r>
            <a:r>
              <a:rPr dirty="0"/>
              <a:t>хороший</a:t>
            </a:r>
            <a:r>
              <a:rPr spc="-40" dirty="0"/>
              <a:t> </a:t>
            </a:r>
            <a:r>
              <a:rPr dirty="0"/>
              <a:t>стиль</a:t>
            </a:r>
            <a:r>
              <a:rPr spc="-20" dirty="0"/>
              <a:t> </a:t>
            </a:r>
            <a:r>
              <a:rPr spc="-10" dirty="0"/>
              <a:t>интерфейса </a:t>
            </a:r>
            <a:r>
              <a:rPr dirty="0"/>
              <a:t>и </a:t>
            </a:r>
            <a:r>
              <a:rPr spc="-10" dirty="0"/>
              <a:t>реализации.</a:t>
            </a:r>
          </a:p>
          <a:p>
            <a:pPr marL="113664">
              <a:lnSpc>
                <a:spcPct val="100000"/>
              </a:lnSpc>
              <a:spcBef>
                <a:spcPts val="484"/>
              </a:spcBef>
            </a:pPr>
            <a:r>
              <a:rPr dirty="0"/>
              <a:t>Гарантировать</a:t>
            </a:r>
            <a:r>
              <a:rPr spc="-65" dirty="0"/>
              <a:t> </a:t>
            </a:r>
            <a:r>
              <a:rPr dirty="0"/>
              <a:t>лёгкость</a:t>
            </a:r>
            <a:r>
              <a:rPr spc="-80" dirty="0"/>
              <a:t> </a:t>
            </a:r>
            <a:r>
              <a:rPr spc="-10" dirty="0"/>
              <a:t>сопровождения.</a:t>
            </a:r>
          </a:p>
          <a:p>
            <a:pPr marL="113664">
              <a:lnSpc>
                <a:spcPct val="100000"/>
              </a:lnSpc>
              <a:spcBef>
                <a:spcPts val="480"/>
              </a:spcBef>
            </a:pPr>
            <a:r>
              <a:rPr dirty="0"/>
              <a:t>Упрощать</a:t>
            </a:r>
            <a:r>
              <a:rPr spc="-70" dirty="0"/>
              <a:t> </a:t>
            </a:r>
            <a:r>
              <a:rPr dirty="0"/>
              <a:t>процесс</a:t>
            </a:r>
            <a:r>
              <a:rPr spc="-40" dirty="0"/>
              <a:t> </a:t>
            </a:r>
            <a:r>
              <a:rPr dirty="0"/>
              <a:t>внесения</a:t>
            </a:r>
            <a:r>
              <a:rPr spc="-65" dirty="0"/>
              <a:t> </a:t>
            </a:r>
            <a:r>
              <a:rPr dirty="0"/>
              <a:t>дальнейших</a:t>
            </a:r>
            <a:r>
              <a:rPr spc="-60" dirty="0"/>
              <a:t> </a:t>
            </a:r>
            <a:r>
              <a:rPr spc="-10" dirty="0"/>
              <a:t>изменений.</a:t>
            </a:r>
          </a:p>
          <a:p>
            <a:pPr marL="113664">
              <a:lnSpc>
                <a:spcPct val="100000"/>
              </a:lnSpc>
              <a:spcBef>
                <a:spcPts val="480"/>
              </a:spcBef>
            </a:pPr>
            <a:r>
              <a:rPr dirty="0"/>
              <a:t>Обеспечивать</a:t>
            </a:r>
            <a:r>
              <a:rPr spc="-75" dirty="0"/>
              <a:t> </a:t>
            </a:r>
            <a:r>
              <a:rPr dirty="0"/>
              <a:t>устойчивость</a:t>
            </a:r>
            <a:r>
              <a:rPr spc="-40" dirty="0"/>
              <a:t> </a:t>
            </a:r>
            <a:r>
              <a:rPr spc="-10" dirty="0"/>
              <a:t>программы.</a:t>
            </a:r>
          </a:p>
          <a:p>
            <a:pPr marL="95885" marR="63500" indent="17780">
              <a:lnSpc>
                <a:spcPct val="100000"/>
              </a:lnSpc>
              <a:spcBef>
                <a:spcPts val="480"/>
              </a:spcBef>
            </a:pPr>
            <a:r>
              <a:rPr dirty="0"/>
              <a:t>Обеспечивать</a:t>
            </a:r>
            <a:r>
              <a:rPr spc="-55" dirty="0"/>
              <a:t> </a:t>
            </a:r>
            <a:r>
              <a:rPr dirty="0"/>
              <a:t>возможность</a:t>
            </a:r>
            <a:r>
              <a:rPr spc="-45" dirty="0"/>
              <a:t> </a:t>
            </a:r>
            <a:r>
              <a:rPr dirty="0"/>
              <a:t>поддержки</a:t>
            </a:r>
            <a:r>
              <a:rPr spc="-40" dirty="0"/>
              <a:t> </a:t>
            </a:r>
            <a:r>
              <a:rPr dirty="0"/>
              <a:t>проекта</a:t>
            </a:r>
            <a:r>
              <a:rPr spc="-15" dirty="0"/>
              <a:t> </a:t>
            </a:r>
            <a:r>
              <a:rPr spc="-10" dirty="0"/>
              <a:t>несколькими </a:t>
            </a:r>
            <a:r>
              <a:rPr dirty="0"/>
              <a:t>разработчиками</a:t>
            </a:r>
            <a:r>
              <a:rPr spc="-60" dirty="0"/>
              <a:t> </a:t>
            </a:r>
            <a:r>
              <a:rPr dirty="0"/>
              <a:t>или</a:t>
            </a:r>
            <a:r>
              <a:rPr spc="-20" dirty="0"/>
              <a:t> </a:t>
            </a:r>
            <a:r>
              <a:rPr dirty="0"/>
              <a:t>целыми</a:t>
            </a:r>
            <a:r>
              <a:rPr spc="-35" dirty="0"/>
              <a:t> </a:t>
            </a:r>
            <a:r>
              <a:rPr dirty="0"/>
              <a:t>сообществами</a:t>
            </a:r>
            <a:r>
              <a:rPr spc="-50" dirty="0"/>
              <a:t> </a:t>
            </a:r>
            <a:r>
              <a:rPr dirty="0"/>
              <a:t>(особенно</a:t>
            </a:r>
            <a:r>
              <a:rPr spc="-40" dirty="0"/>
              <a:t> </a:t>
            </a:r>
            <a:r>
              <a:rPr dirty="0"/>
              <a:t>важно</a:t>
            </a:r>
            <a:r>
              <a:rPr spc="-15" dirty="0"/>
              <a:t> </a:t>
            </a:r>
            <a:r>
              <a:rPr spc="-25" dirty="0"/>
              <a:t>для </a:t>
            </a:r>
            <a:r>
              <a:rPr dirty="0"/>
              <a:t>проектов</a:t>
            </a:r>
            <a:r>
              <a:rPr spc="-40" dirty="0"/>
              <a:t> </a:t>
            </a:r>
            <a:r>
              <a:rPr dirty="0"/>
              <a:t>с</a:t>
            </a:r>
            <a:r>
              <a:rPr spc="-15" dirty="0"/>
              <a:t> </a:t>
            </a:r>
            <a:r>
              <a:rPr dirty="0"/>
              <a:t>открытым</a:t>
            </a:r>
            <a:r>
              <a:rPr spc="-25" dirty="0"/>
              <a:t> </a:t>
            </a:r>
            <a:r>
              <a:rPr dirty="0"/>
              <a:t>исходным</a:t>
            </a:r>
            <a:r>
              <a:rPr spc="-45" dirty="0"/>
              <a:t> </a:t>
            </a:r>
            <a:r>
              <a:rPr spc="-10" dirty="0"/>
              <a:t>кодом).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1.1</a:t>
            </a:r>
            <a:r>
              <a:rPr sz="2800" spc="-120" dirty="0"/>
              <a:t> </a:t>
            </a:r>
            <a:r>
              <a:rPr sz="2800" dirty="0"/>
              <a:t>МИНИМИЗАЦИЯ</a:t>
            </a:r>
            <a:r>
              <a:rPr sz="2800" spc="-110" dirty="0"/>
              <a:t> </a:t>
            </a:r>
            <a:r>
              <a:rPr sz="2800" spc="-10" dirty="0"/>
              <a:t>СЛОЖНОСТИ</a:t>
            </a:r>
            <a:endParaRPr sz="2800"/>
          </a:p>
        </p:txBody>
      </p:sp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333399"/>
                </a:solidFill>
                <a:latin typeface="Tahoma"/>
                <a:cs typeface="Tahoma"/>
              </a:rPr>
              <a:t>Читабельность</a:t>
            </a:r>
            <a:endParaRPr sz="2400">
              <a:latin typeface="Tahoma"/>
              <a:cs typeface="Tahoma"/>
            </a:endParaRPr>
          </a:p>
          <a:p>
            <a:pPr marL="95885" marR="5080" indent="17780">
              <a:lnSpc>
                <a:spcPct val="100000"/>
              </a:lnSpc>
              <a:spcBef>
                <a:spcPts val="1800"/>
              </a:spcBef>
            </a:pPr>
            <a:r>
              <a:rPr dirty="0"/>
              <a:t>Обеспечивать</a:t>
            </a:r>
            <a:r>
              <a:rPr spc="-60" dirty="0"/>
              <a:t> </a:t>
            </a:r>
            <a:r>
              <a:rPr dirty="0"/>
              <a:t>лёгкое</a:t>
            </a:r>
            <a:r>
              <a:rPr spc="-20" dirty="0"/>
              <a:t> </a:t>
            </a:r>
            <a:r>
              <a:rPr dirty="0"/>
              <a:t>покрытие</a:t>
            </a:r>
            <a:r>
              <a:rPr spc="-35" dirty="0"/>
              <a:t> </a:t>
            </a:r>
            <a:r>
              <a:rPr dirty="0"/>
              <a:t>кода</a:t>
            </a:r>
            <a:r>
              <a:rPr spc="-20" dirty="0"/>
              <a:t> </a:t>
            </a:r>
            <a:r>
              <a:rPr dirty="0"/>
              <a:t>тестами</a:t>
            </a:r>
            <a:r>
              <a:rPr spc="-25" dirty="0"/>
              <a:t> </a:t>
            </a:r>
            <a:r>
              <a:rPr dirty="0"/>
              <a:t>и</a:t>
            </a:r>
            <a:r>
              <a:rPr spc="-10" dirty="0"/>
              <a:t> </a:t>
            </a:r>
            <a:r>
              <a:rPr dirty="0"/>
              <a:t>отладку.</a:t>
            </a:r>
            <a:r>
              <a:rPr spc="-30" dirty="0"/>
              <a:t> </a:t>
            </a:r>
            <a:r>
              <a:rPr spc="-10" dirty="0"/>
              <a:t>Этому </a:t>
            </a:r>
            <a:r>
              <a:rPr dirty="0"/>
              <a:t>способствуют</a:t>
            </a:r>
            <a:r>
              <a:rPr spc="-35" dirty="0"/>
              <a:t> </a:t>
            </a:r>
            <a:r>
              <a:rPr dirty="0"/>
              <a:t>логичное</a:t>
            </a:r>
            <a:r>
              <a:rPr spc="-35" dirty="0"/>
              <a:t> </a:t>
            </a:r>
            <a:r>
              <a:rPr dirty="0"/>
              <a:t>именование</a:t>
            </a:r>
            <a:r>
              <a:rPr spc="-30" dirty="0"/>
              <a:t> </a:t>
            </a:r>
            <a:r>
              <a:rPr dirty="0"/>
              <a:t>и</a:t>
            </a:r>
            <a:r>
              <a:rPr spc="-55" dirty="0"/>
              <a:t> </a:t>
            </a:r>
            <a:r>
              <a:rPr dirty="0"/>
              <a:t>хороший</a:t>
            </a:r>
            <a:r>
              <a:rPr spc="-40" dirty="0"/>
              <a:t> </a:t>
            </a:r>
            <a:r>
              <a:rPr dirty="0"/>
              <a:t>стиль</a:t>
            </a:r>
            <a:r>
              <a:rPr spc="-20" dirty="0"/>
              <a:t> </a:t>
            </a:r>
            <a:r>
              <a:rPr spc="-10" dirty="0"/>
              <a:t>интерфейса </a:t>
            </a:r>
            <a:r>
              <a:rPr dirty="0"/>
              <a:t>и </a:t>
            </a:r>
            <a:r>
              <a:rPr spc="-10" dirty="0"/>
              <a:t>реализации.</a:t>
            </a:r>
          </a:p>
          <a:p>
            <a:pPr marL="113664">
              <a:lnSpc>
                <a:spcPct val="100000"/>
              </a:lnSpc>
              <a:spcBef>
                <a:spcPts val="484"/>
              </a:spcBef>
            </a:pPr>
            <a:r>
              <a:rPr dirty="0"/>
              <a:t>Гарантировать</a:t>
            </a:r>
            <a:r>
              <a:rPr spc="-65" dirty="0"/>
              <a:t> </a:t>
            </a:r>
            <a:r>
              <a:rPr dirty="0"/>
              <a:t>лёгкость</a:t>
            </a:r>
            <a:r>
              <a:rPr spc="-80" dirty="0"/>
              <a:t> </a:t>
            </a:r>
            <a:r>
              <a:rPr spc="-10" dirty="0"/>
              <a:t>сопровождения.</a:t>
            </a:r>
          </a:p>
          <a:p>
            <a:pPr marL="113664">
              <a:lnSpc>
                <a:spcPct val="100000"/>
              </a:lnSpc>
              <a:spcBef>
                <a:spcPts val="480"/>
              </a:spcBef>
            </a:pPr>
            <a:r>
              <a:rPr dirty="0"/>
              <a:t>Упрощать</a:t>
            </a:r>
            <a:r>
              <a:rPr spc="-70" dirty="0"/>
              <a:t> </a:t>
            </a:r>
            <a:r>
              <a:rPr dirty="0"/>
              <a:t>процесс</a:t>
            </a:r>
            <a:r>
              <a:rPr spc="-40" dirty="0"/>
              <a:t> </a:t>
            </a:r>
            <a:r>
              <a:rPr dirty="0"/>
              <a:t>внесения</a:t>
            </a:r>
            <a:r>
              <a:rPr spc="-65" dirty="0"/>
              <a:t> </a:t>
            </a:r>
            <a:r>
              <a:rPr dirty="0"/>
              <a:t>дальнейших</a:t>
            </a:r>
            <a:r>
              <a:rPr spc="-60" dirty="0"/>
              <a:t> </a:t>
            </a:r>
            <a:r>
              <a:rPr spc="-10" dirty="0"/>
              <a:t>изменений.</a:t>
            </a:r>
          </a:p>
          <a:p>
            <a:pPr marL="113664">
              <a:lnSpc>
                <a:spcPct val="100000"/>
              </a:lnSpc>
              <a:spcBef>
                <a:spcPts val="480"/>
              </a:spcBef>
            </a:pPr>
            <a:r>
              <a:rPr dirty="0"/>
              <a:t>Обеспечивать</a:t>
            </a:r>
            <a:r>
              <a:rPr spc="-75" dirty="0"/>
              <a:t> </a:t>
            </a:r>
            <a:r>
              <a:rPr dirty="0"/>
              <a:t>устойчивость</a:t>
            </a:r>
            <a:r>
              <a:rPr spc="-40" dirty="0"/>
              <a:t> </a:t>
            </a:r>
            <a:r>
              <a:rPr spc="-10" dirty="0"/>
              <a:t>программы.</a:t>
            </a:r>
          </a:p>
          <a:p>
            <a:pPr marL="95885" marR="63500" indent="17780">
              <a:lnSpc>
                <a:spcPct val="100000"/>
              </a:lnSpc>
              <a:spcBef>
                <a:spcPts val="480"/>
              </a:spcBef>
            </a:pPr>
            <a:r>
              <a:rPr dirty="0"/>
              <a:t>Обеспечивать</a:t>
            </a:r>
            <a:r>
              <a:rPr spc="-55" dirty="0"/>
              <a:t> </a:t>
            </a:r>
            <a:r>
              <a:rPr dirty="0"/>
              <a:t>возможность</a:t>
            </a:r>
            <a:r>
              <a:rPr spc="-45" dirty="0"/>
              <a:t> </a:t>
            </a:r>
            <a:r>
              <a:rPr dirty="0"/>
              <a:t>поддержки</a:t>
            </a:r>
            <a:r>
              <a:rPr spc="-40" dirty="0"/>
              <a:t> </a:t>
            </a:r>
            <a:r>
              <a:rPr dirty="0"/>
              <a:t>проекта</a:t>
            </a:r>
            <a:r>
              <a:rPr spc="-15" dirty="0"/>
              <a:t> </a:t>
            </a:r>
            <a:r>
              <a:rPr spc="-10" dirty="0"/>
              <a:t>несколькими </a:t>
            </a:r>
            <a:r>
              <a:rPr dirty="0"/>
              <a:t>разработчиками</a:t>
            </a:r>
            <a:r>
              <a:rPr spc="-60" dirty="0"/>
              <a:t> </a:t>
            </a:r>
            <a:r>
              <a:rPr dirty="0"/>
              <a:t>или</a:t>
            </a:r>
            <a:r>
              <a:rPr spc="-20" dirty="0"/>
              <a:t> </a:t>
            </a:r>
            <a:r>
              <a:rPr dirty="0"/>
              <a:t>целыми</a:t>
            </a:r>
            <a:r>
              <a:rPr spc="-35" dirty="0"/>
              <a:t> </a:t>
            </a:r>
            <a:r>
              <a:rPr dirty="0"/>
              <a:t>сообществами</a:t>
            </a:r>
            <a:r>
              <a:rPr spc="-50" dirty="0"/>
              <a:t> </a:t>
            </a:r>
            <a:r>
              <a:rPr dirty="0"/>
              <a:t>(особенно</a:t>
            </a:r>
            <a:r>
              <a:rPr spc="-40" dirty="0"/>
              <a:t> </a:t>
            </a:r>
            <a:r>
              <a:rPr dirty="0"/>
              <a:t>важно</a:t>
            </a:r>
            <a:r>
              <a:rPr spc="-15" dirty="0"/>
              <a:t> </a:t>
            </a:r>
            <a:r>
              <a:rPr spc="-25" dirty="0"/>
              <a:t>для </a:t>
            </a:r>
            <a:r>
              <a:rPr dirty="0"/>
              <a:t>проектов</a:t>
            </a:r>
            <a:r>
              <a:rPr spc="-40" dirty="0"/>
              <a:t> </a:t>
            </a:r>
            <a:r>
              <a:rPr dirty="0"/>
              <a:t>с</a:t>
            </a:r>
            <a:r>
              <a:rPr spc="-15" dirty="0"/>
              <a:t> </a:t>
            </a:r>
            <a:r>
              <a:rPr dirty="0"/>
              <a:t>открытым</a:t>
            </a:r>
            <a:r>
              <a:rPr spc="-25" dirty="0"/>
              <a:t> </a:t>
            </a:r>
            <a:r>
              <a:rPr dirty="0"/>
              <a:t>исходным</a:t>
            </a:r>
            <a:r>
              <a:rPr spc="-45" dirty="0"/>
              <a:t> </a:t>
            </a:r>
            <a:r>
              <a:rPr spc="-10" dirty="0"/>
              <a:t>кодом).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1.1</a:t>
            </a:r>
            <a:r>
              <a:rPr sz="2800" spc="-120" dirty="0"/>
              <a:t> </a:t>
            </a:r>
            <a:r>
              <a:rPr sz="2800" dirty="0"/>
              <a:t>МИНИМИЗАЦИЯ</a:t>
            </a:r>
            <a:r>
              <a:rPr sz="2800" spc="-110" dirty="0"/>
              <a:t> </a:t>
            </a:r>
            <a:r>
              <a:rPr sz="2800" spc="-10" dirty="0"/>
              <a:t>СЛОЖНОСТИ</a:t>
            </a:r>
            <a:endParaRPr sz="2800"/>
          </a:p>
        </p:txBody>
      </p:sp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3041" y="1043178"/>
            <a:ext cx="7952740" cy="4492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Tahoma"/>
                <a:cs typeface="Tahoma"/>
              </a:rPr>
              <a:t>Читабельность:</a:t>
            </a:r>
            <a:r>
              <a:rPr sz="2400" b="1" spc="-1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333399"/>
                </a:solidFill>
                <a:latin typeface="Tahoma"/>
                <a:cs typeface="Tahoma"/>
              </a:rPr>
              <a:t>как</a:t>
            </a:r>
            <a:r>
              <a:rPr sz="2400" b="1" spc="-10" dirty="0">
                <a:solidFill>
                  <a:srgbClr val="333399"/>
                </a:solidFill>
                <a:latin typeface="Tahoma"/>
                <a:cs typeface="Tahoma"/>
              </a:rPr>
              <a:t> обеспечить</a:t>
            </a:r>
            <a:endParaRPr sz="2400">
              <a:latin typeface="Tahoma"/>
              <a:cs typeface="Tahoma"/>
            </a:endParaRPr>
          </a:p>
          <a:p>
            <a:pPr marL="355600" marR="277495" indent="-342900" algn="just">
              <a:lnSpc>
                <a:spcPct val="120100"/>
              </a:lnSpc>
              <a:spcBef>
                <a:spcPts val="1635"/>
              </a:spcBef>
            </a:pP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Использовать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понятные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имена</a:t>
            </a:r>
            <a:r>
              <a:rPr sz="16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классов,</a:t>
            </a:r>
            <a:r>
              <a:rPr sz="16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методов,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функций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6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др.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имя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уже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должно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говорить,</a:t>
            </a:r>
            <a:r>
              <a:rPr sz="16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о</a:t>
            </a:r>
            <a:r>
              <a:rPr sz="16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чем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эта</a:t>
            </a:r>
            <a:r>
              <a:rPr sz="16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переменная,</a:t>
            </a:r>
            <a:r>
              <a:rPr sz="16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функция,</a:t>
            </a:r>
            <a:r>
              <a:rPr sz="16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метод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16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класс,</a:t>
            </a:r>
            <a:r>
              <a:rPr sz="16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но</a:t>
            </a:r>
            <a:r>
              <a:rPr sz="16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делать</a:t>
            </a:r>
            <a:r>
              <a:rPr sz="16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имена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длиннее</a:t>
            </a:r>
            <a:r>
              <a:rPr sz="16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3-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4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слов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16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стоит.</a:t>
            </a:r>
            <a:endParaRPr sz="16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985"/>
              </a:spcBef>
            </a:pP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каждой</a:t>
            </a:r>
            <a:r>
              <a:rPr sz="16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отдельной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задачи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писать</a:t>
            </a:r>
            <a:r>
              <a:rPr sz="16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свой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метод</a:t>
            </a:r>
            <a:r>
              <a:rPr sz="16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16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функцию.</a:t>
            </a:r>
            <a:r>
              <a:rPr sz="16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6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таком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коде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легче</a:t>
            </a:r>
            <a:endParaRPr sz="1600">
              <a:latin typeface="Tahoma"/>
              <a:cs typeface="Tahoma"/>
            </a:endParaRPr>
          </a:p>
          <a:p>
            <a:pPr marL="355600" algn="just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будет</a:t>
            </a:r>
            <a:r>
              <a:rPr sz="16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разобраться,</a:t>
            </a:r>
            <a:r>
              <a:rPr sz="16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о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чем</a:t>
            </a:r>
            <a:r>
              <a:rPr sz="16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он</a:t>
            </a:r>
            <a:r>
              <a:rPr sz="16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6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что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выполняет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конкретная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функция</a:t>
            </a:r>
            <a:r>
              <a:rPr sz="16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16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метод.</a:t>
            </a:r>
            <a:endParaRPr sz="1600">
              <a:latin typeface="Tahoma"/>
              <a:cs typeface="Tahoma"/>
            </a:endParaRPr>
          </a:p>
          <a:p>
            <a:pPr marL="355600" marR="5080" indent="-342900" algn="just">
              <a:lnSpc>
                <a:spcPct val="120000"/>
              </a:lnSpc>
              <a:spcBef>
                <a:spcPts val="605"/>
              </a:spcBef>
            </a:pP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6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меру</a:t>
            </a:r>
            <a:r>
              <a:rPr sz="16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комментировать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код.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Комментарии</a:t>
            </a:r>
            <a:r>
              <a:rPr sz="16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обязательны,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особенно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6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тех</a:t>
            </a:r>
            <a:r>
              <a:rPr sz="16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местах,</a:t>
            </a:r>
            <a:r>
              <a:rPr sz="16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где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могут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возникнуть</a:t>
            </a:r>
            <a:r>
              <a:rPr sz="16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трудности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16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пониманием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кода.</a:t>
            </a:r>
            <a:r>
              <a:rPr sz="16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Но</a:t>
            </a:r>
            <a:r>
              <a:rPr sz="16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16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комментариями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важно</a:t>
            </a:r>
            <a:r>
              <a:rPr sz="16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не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переусердствовать,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чтобы ваш</a:t>
            </a:r>
            <a:r>
              <a:rPr sz="16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код</a:t>
            </a:r>
            <a:r>
              <a:rPr sz="16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16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превратился</a:t>
            </a:r>
            <a:r>
              <a:rPr sz="16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художественный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роман.</a:t>
            </a:r>
            <a:endParaRPr sz="16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985"/>
              </a:spcBef>
            </a:pP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Планировать</a:t>
            </a:r>
            <a:r>
              <a:rPr sz="16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структуру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программы.</a:t>
            </a:r>
            <a:r>
              <a:rPr sz="16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Прежде</a:t>
            </a:r>
            <a:r>
              <a:rPr sz="16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чем</a:t>
            </a:r>
            <a:r>
              <a:rPr sz="16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писать</a:t>
            </a:r>
            <a:r>
              <a:rPr sz="16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код,</a:t>
            </a:r>
            <a:r>
              <a:rPr sz="16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нужно</a:t>
            </a:r>
            <a:r>
              <a:rPr sz="16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его</a:t>
            </a:r>
            <a:endParaRPr sz="1600">
              <a:latin typeface="Tahoma"/>
              <a:cs typeface="Tahoma"/>
            </a:endParaRPr>
          </a:p>
          <a:p>
            <a:pPr marL="355600" algn="just">
              <a:lnSpc>
                <a:spcPct val="100000"/>
              </a:lnSpc>
              <a:spcBef>
                <a:spcPts val="385"/>
              </a:spcBef>
            </a:pP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спланировать</a:t>
            </a:r>
            <a:r>
              <a:rPr sz="16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6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обдумать.</a:t>
            </a:r>
            <a:endParaRPr sz="16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985"/>
              </a:spcBef>
            </a:pP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Соблюдать</a:t>
            </a:r>
            <a:r>
              <a:rPr sz="16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переносы</a:t>
            </a:r>
            <a:r>
              <a:rPr sz="16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фигурных</a:t>
            </a:r>
            <a:r>
              <a:rPr sz="16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скобок</a:t>
            </a:r>
            <a:r>
              <a:rPr sz="16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6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отступы.</a:t>
            </a:r>
            <a:endParaRPr sz="16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980"/>
              </a:spcBef>
            </a:pP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1600" spc="-10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использовать</a:t>
            </a:r>
            <a:r>
              <a:rPr sz="16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«магические</a:t>
            </a:r>
            <a:r>
              <a:rPr sz="16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числа».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1.1</a:t>
            </a:r>
            <a:r>
              <a:rPr sz="2800" spc="-120" dirty="0"/>
              <a:t> </a:t>
            </a:r>
            <a:r>
              <a:rPr sz="2800" dirty="0"/>
              <a:t>МИНИМИЗАЦИЯ</a:t>
            </a:r>
            <a:r>
              <a:rPr sz="2800" spc="-110" dirty="0"/>
              <a:t> </a:t>
            </a:r>
            <a:r>
              <a:rPr sz="2800" spc="-10" dirty="0"/>
              <a:t>СЛОЖНОСТИ</a:t>
            </a:r>
            <a:endParaRPr sz="2800"/>
          </a:p>
        </p:txBody>
      </p:sp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3041" y="1043178"/>
            <a:ext cx="5100955" cy="4135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Tahoma"/>
                <a:cs typeface="Tahoma"/>
              </a:rPr>
              <a:t>Читабельность:</a:t>
            </a:r>
            <a:r>
              <a:rPr sz="2400" b="1" spc="-1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333399"/>
                </a:solidFill>
                <a:latin typeface="Tahoma"/>
                <a:cs typeface="Tahoma"/>
              </a:rPr>
              <a:t>как</a:t>
            </a:r>
            <a:r>
              <a:rPr sz="2400" b="1" spc="-10" dirty="0">
                <a:solidFill>
                  <a:srgbClr val="333399"/>
                </a:solidFill>
                <a:latin typeface="Tahoma"/>
                <a:cs typeface="Tahoma"/>
              </a:rPr>
              <a:t> обеспечить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setTitle(text1);</a:t>
            </a:r>
            <a:r>
              <a:rPr sz="1600" spc="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setSize(550,360);</a:t>
            </a:r>
            <a:r>
              <a:rPr sz="16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setVisible(true);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ahoma"/>
              <a:cs typeface="Tahoma"/>
            </a:endParaRPr>
          </a:p>
          <a:p>
            <a:pPr marL="12700" marR="31750">
              <a:lnSpc>
                <a:spcPct val="151300"/>
              </a:lnSpc>
            </a:pP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buttonSave.addActionListener(new</a:t>
            </a:r>
            <a:r>
              <a:rPr sz="1600" spc="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ActionListener()</a:t>
            </a:r>
            <a:r>
              <a:rPr sz="1600" spc="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02B78"/>
                </a:solidFill>
                <a:latin typeface="Tahoma"/>
                <a:cs typeface="Tahoma"/>
              </a:rPr>
              <a:t>{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@Override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public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void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 actionPerformed(ActionEvent</a:t>
            </a:r>
            <a:r>
              <a:rPr sz="1600" spc="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e)</a:t>
            </a:r>
            <a:r>
              <a:rPr sz="16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02B78"/>
                </a:solidFill>
                <a:latin typeface="Tahoma"/>
                <a:cs typeface="Tahoma"/>
              </a:rPr>
              <a:t>{ 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buttonLogin();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}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});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if</a:t>
            </a:r>
            <a:r>
              <a:rPr sz="16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(a)</a:t>
            </a:r>
            <a:r>
              <a:rPr sz="16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{</a:t>
            </a:r>
            <a:r>
              <a:rPr sz="16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if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(b)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{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do_something();</a:t>
            </a:r>
            <a:r>
              <a:rPr sz="16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}</a:t>
            </a:r>
            <a:r>
              <a:rPr sz="16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02B78"/>
                </a:solidFill>
                <a:latin typeface="Tahoma"/>
                <a:cs typeface="Tahoma"/>
              </a:rPr>
              <a:t>}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if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(x)</a:t>
            </a:r>
            <a:r>
              <a:rPr sz="16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{</a:t>
            </a:r>
            <a:r>
              <a:rPr sz="16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var1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=</a:t>
            </a:r>
            <a:r>
              <a:rPr sz="16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y;</a:t>
            </a:r>
            <a:r>
              <a:rPr sz="16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}</a:t>
            </a:r>
            <a:r>
              <a:rPr sz="16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else</a:t>
            </a:r>
            <a:r>
              <a:rPr sz="16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{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var1</a:t>
            </a:r>
            <a:r>
              <a:rPr sz="16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=</a:t>
            </a:r>
            <a:r>
              <a:rPr sz="16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2B78"/>
                </a:solidFill>
                <a:latin typeface="Tahoma"/>
                <a:cs typeface="Tahoma"/>
              </a:rPr>
              <a:t>z;</a:t>
            </a:r>
            <a:r>
              <a:rPr sz="16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002B78"/>
                </a:solidFill>
                <a:latin typeface="Tahoma"/>
                <a:cs typeface="Tahoma"/>
              </a:rPr>
              <a:t>}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1.1</a:t>
            </a:r>
            <a:r>
              <a:rPr sz="2800" spc="-120" dirty="0"/>
              <a:t> </a:t>
            </a:r>
            <a:r>
              <a:rPr sz="2800" dirty="0"/>
              <a:t>МИНИМИЗАЦИЯ</a:t>
            </a:r>
            <a:r>
              <a:rPr sz="2800" spc="-110" dirty="0"/>
              <a:t> </a:t>
            </a:r>
            <a:r>
              <a:rPr sz="2800" spc="-10" dirty="0"/>
              <a:t>СЛОЖНОСТИ</a:t>
            </a:r>
            <a:endParaRPr sz="2800"/>
          </a:p>
        </p:txBody>
      </p:sp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1002026"/>
            <a:ext cx="7421880" cy="328167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Существует</a:t>
            </a:r>
            <a:r>
              <a:rPr sz="24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два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вида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изменений:</a:t>
            </a:r>
            <a:endParaRPr sz="2400">
              <a:latin typeface="Tahoma"/>
              <a:cs typeface="Tahoma"/>
            </a:endParaRPr>
          </a:p>
          <a:p>
            <a:pPr marL="121920">
              <a:lnSpc>
                <a:spcPct val="100000"/>
              </a:lnSpc>
              <a:spcBef>
                <a:spcPts val="580"/>
              </a:spcBef>
              <a:tabLst>
                <a:tab pos="637540" algn="l"/>
              </a:tabLst>
            </a:pP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1)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	Рефакторинг</a:t>
            </a:r>
            <a:r>
              <a:rPr sz="24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усовершенствование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endParaRPr sz="2400">
              <a:latin typeface="Tahoma"/>
              <a:cs typeface="Tahoma"/>
            </a:endParaRPr>
          </a:p>
          <a:p>
            <a:pPr marL="637540">
              <a:lnSpc>
                <a:spcPct val="100000"/>
              </a:lnSpc>
            </a:pP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программы</a:t>
            </a:r>
            <a:endParaRPr sz="2400">
              <a:latin typeface="Tahoma"/>
              <a:cs typeface="Tahoma"/>
            </a:endParaRPr>
          </a:p>
          <a:p>
            <a:pPr marL="121920" marR="508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Это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процесс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изменения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внутренней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структуры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программы,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не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затрагивающий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ее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внешнего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поведения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имеющий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целью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облегчить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понимание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ее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работы.</a:t>
            </a:r>
            <a:endParaRPr sz="2000">
              <a:latin typeface="Tahoma"/>
              <a:cs typeface="Tahoma"/>
            </a:endParaRPr>
          </a:p>
          <a:p>
            <a:pPr marL="355600" marR="533400" indent="-3435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Вносятся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небольшие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изменения,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которые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легко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отследить разработчику.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Применяется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постоянно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разработке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кода.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1.2.</a:t>
            </a:r>
            <a:r>
              <a:rPr sz="2400" spc="-10" dirty="0"/>
              <a:t> </a:t>
            </a:r>
            <a:r>
              <a:rPr sz="2400" dirty="0"/>
              <a:t>ОЖИДАНИЕ</a:t>
            </a:r>
            <a:r>
              <a:rPr sz="2400" spc="5" dirty="0"/>
              <a:t> </a:t>
            </a:r>
            <a:r>
              <a:rPr sz="2400" spc="-10" dirty="0"/>
              <a:t>ИЗМЕНЕНИЙ</a:t>
            </a:r>
            <a:endParaRPr sz="2400"/>
          </a:p>
        </p:txBody>
      </p:sp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5668" y="945007"/>
            <a:ext cx="7461250" cy="3365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333399"/>
                </a:solidFill>
                <a:latin typeface="Tahoma"/>
                <a:cs typeface="Tahoma"/>
              </a:rPr>
              <a:t>Причины</a:t>
            </a:r>
            <a:r>
              <a:rPr sz="2000" b="1" spc="-5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333399"/>
                </a:solidFill>
                <a:latin typeface="Tahoma"/>
                <a:cs typeface="Tahoma"/>
              </a:rPr>
              <a:t>необходимости</a:t>
            </a:r>
            <a:r>
              <a:rPr sz="2000" b="1" spc="-4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Tahoma"/>
                <a:cs typeface="Tahoma"/>
              </a:rPr>
              <a:t>рефакторинга</a:t>
            </a:r>
            <a:endParaRPr sz="20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1805"/>
              </a:spcBef>
              <a:buAutoNum type="arabi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дублирование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кода;</a:t>
            </a:r>
            <a:endParaRPr sz="20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84"/>
              </a:spcBef>
              <a:buAutoNum type="arabi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длинный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метод;</a:t>
            </a:r>
            <a:endParaRPr sz="20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большой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класс;</a:t>
            </a:r>
            <a:endParaRPr sz="20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длинный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список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параметров;</a:t>
            </a:r>
            <a:endParaRPr sz="2000">
              <a:latin typeface="Tahoma"/>
              <a:cs typeface="Tahoma"/>
            </a:endParaRPr>
          </a:p>
          <a:p>
            <a:pPr marL="527685" marR="5080" indent="-515620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«жадные»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функции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метод,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который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часто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обращается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к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данным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другого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объекта;</a:t>
            </a:r>
            <a:endParaRPr sz="20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избыточные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временные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переменные;</a:t>
            </a:r>
            <a:endParaRPr sz="20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несгруппированные</a:t>
            </a:r>
            <a:r>
              <a:rPr sz="2000" spc="-1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данные.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1.2.</a:t>
            </a:r>
            <a:r>
              <a:rPr sz="2400" b="1" spc="-3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ОЖИДАНИЕ</a:t>
            </a:r>
            <a:r>
              <a:rPr sz="2400" b="1" spc="-15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ИЗМЕНЕНИЙ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1517" y="1002026"/>
            <a:ext cx="7680325" cy="224536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Существует</a:t>
            </a:r>
            <a:r>
              <a:rPr sz="24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два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вида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изменений: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527685" algn="l"/>
              </a:tabLst>
            </a:pP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1)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	Реинжиниринг</a:t>
            </a:r>
            <a:r>
              <a:rPr sz="24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добавление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новой</a:t>
            </a:r>
            <a:endParaRPr sz="2400">
              <a:latin typeface="Tahoma"/>
              <a:cs typeface="Tahoma"/>
            </a:endParaRPr>
          </a:p>
          <a:p>
            <a:pPr marL="527685">
              <a:lnSpc>
                <a:spcPct val="100000"/>
              </a:lnSpc>
            </a:pP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функциональности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484"/>
              </a:spcBef>
              <a:tabLst>
                <a:tab pos="582295" algn="l"/>
              </a:tabLst>
            </a:pP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Это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	процесс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создания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новой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функциональности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устранения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ошибок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путем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глобального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изменения,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но</a:t>
            </a:r>
            <a:r>
              <a:rPr sz="20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основе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уже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имеющегося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эксплуатации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программного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обеспечения.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1.2.</a:t>
            </a:r>
            <a:r>
              <a:rPr sz="2400" b="1" spc="-3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ОЖИДАНИЕ</a:t>
            </a:r>
            <a:r>
              <a:rPr sz="2400" b="1" spc="-15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ИЗМЕНЕНИЙ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1014450"/>
            <a:ext cx="6980555" cy="24644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Использует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следующие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техники:</a:t>
            </a:r>
            <a:endParaRPr sz="2000">
              <a:latin typeface="Tahoma"/>
              <a:cs typeface="Tahoma"/>
            </a:endParaRPr>
          </a:p>
          <a:p>
            <a:pPr marL="637540" indent="-515620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63754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обзор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оценка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кода;</a:t>
            </a:r>
            <a:endParaRPr sz="2000">
              <a:latin typeface="Tahoma"/>
              <a:cs typeface="Tahoma"/>
            </a:endParaRPr>
          </a:p>
          <a:p>
            <a:pPr marL="637540" indent="-515620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63754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модульное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тестирование;</a:t>
            </a:r>
            <a:endParaRPr sz="2000">
              <a:latin typeface="Tahoma"/>
              <a:cs typeface="Tahoma"/>
            </a:endParaRPr>
          </a:p>
          <a:p>
            <a:pPr marL="637540" marR="452755" indent="-515620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63754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структурирование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совместно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применениям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автоматизированных</a:t>
            </a:r>
            <a:r>
              <a:rPr sz="2000" spc="-8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средств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тестирования;</a:t>
            </a:r>
            <a:endParaRPr sz="2000">
              <a:latin typeface="Tahoma"/>
              <a:cs typeface="Tahoma"/>
            </a:endParaRPr>
          </a:p>
          <a:p>
            <a:pPr marL="637540" indent="-515620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63754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ограниченное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применение</a:t>
            </a:r>
            <a:r>
              <a:rPr sz="2000" spc="-8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сложных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тяжелых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endParaRPr sz="2000">
              <a:latin typeface="Tahoma"/>
              <a:cs typeface="Tahoma"/>
            </a:endParaRPr>
          </a:p>
          <a:p>
            <a:pPr marL="63754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понимания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языковых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структур.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29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1.3.</a:t>
            </a:r>
            <a:r>
              <a:rPr sz="2400" spc="-25" dirty="0"/>
              <a:t> </a:t>
            </a:r>
            <a:r>
              <a:rPr sz="2400" dirty="0"/>
              <a:t>КОНСТРУИРОВАНИЕ</a:t>
            </a:r>
            <a:r>
              <a:rPr sz="2400" spc="-15" dirty="0"/>
              <a:t> </a:t>
            </a:r>
            <a:r>
              <a:rPr sz="2400" dirty="0"/>
              <a:t>С</a:t>
            </a:r>
            <a:r>
              <a:rPr sz="2400" spc="-15" dirty="0"/>
              <a:t> </a:t>
            </a:r>
            <a:r>
              <a:rPr sz="2400" dirty="0"/>
              <a:t>ВОЗМОЖНОСТЬЮ</a:t>
            </a:r>
            <a:r>
              <a:rPr sz="2400" spc="-40" dirty="0"/>
              <a:t> </a:t>
            </a:r>
            <a:r>
              <a:rPr sz="2400" spc="-10" dirty="0"/>
              <a:t>ПРОВЕРКИ</a:t>
            </a:r>
            <a:endParaRPr sz="2400"/>
          </a:p>
        </p:txBody>
      </p:sp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9740" y="775307"/>
            <a:ext cx="8056880" cy="27393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00" b="1" dirty="0">
                <a:solidFill>
                  <a:srgbClr val="333399"/>
                </a:solidFill>
                <a:latin typeface="Tahoma"/>
                <a:cs typeface="Tahoma"/>
              </a:rPr>
              <a:t>Обзор</a:t>
            </a:r>
            <a:r>
              <a:rPr sz="2000" b="1" spc="-30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b="1" spc="-20" dirty="0">
                <a:solidFill>
                  <a:srgbClr val="333399"/>
                </a:solidFill>
                <a:latin typeface="Tahoma"/>
                <a:cs typeface="Tahoma"/>
              </a:rPr>
              <a:t>кода</a:t>
            </a:r>
            <a:endParaRPr sz="2000">
              <a:latin typeface="Tahoma"/>
              <a:cs typeface="Tahoma"/>
            </a:endParaRPr>
          </a:p>
          <a:p>
            <a:pPr marL="86995">
              <a:lnSpc>
                <a:spcPct val="100000"/>
              </a:lnSpc>
              <a:spcBef>
                <a:spcPts val="1205"/>
              </a:spcBef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заключается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совместном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внимательном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чтении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исходного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endParaRPr sz="1800">
              <a:latin typeface="Tahoma"/>
              <a:cs typeface="Tahoma"/>
            </a:endParaRPr>
          </a:p>
          <a:p>
            <a:pPr marL="429895">
              <a:lnSpc>
                <a:spcPct val="10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высказывании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рекомендаций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его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улучшению.</a:t>
            </a:r>
            <a:endParaRPr sz="1800">
              <a:latin typeface="Tahoma"/>
              <a:cs typeface="Tahoma"/>
            </a:endParaRPr>
          </a:p>
          <a:p>
            <a:pPr marL="429895" marR="5080" indent="-3429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Считается,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что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автор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во время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обзора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должен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давать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объяснений,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как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работает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та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иная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часть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программы.</a:t>
            </a:r>
            <a:r>
              <a:rPr sz="18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Алгоритм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работы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должен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быть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понятен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непосредственно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текста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программы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комментариев.</a:t>
            </a:r>
            <a:endParaRPr sz="1800">
              <a:latin typeface="Tahoma"/>
              <a:cs typeface="Tahoma"/>
            </a:endParaRPr>
          </a:p>
          <a:p>
            <a:pPr marL="86995" marR="3590290">
              <a:lnSpc>
                <a:spcPct val="12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Ошибки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чужом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коде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замечаются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легче.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Недостаток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высокая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стоимость.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1.3.</a:t>
            </a:r>
            <a:r>
              <a:rPr sz="2400" spc="-25" dirty="0"/>
              <a:t> </a:t>
            </a:r>
            <a:r>
              <a:rPr sz="2400" dirty="0"/>
              <a:t>КОНСТРУИРОВАНИЕ</a:t>
            </a:r>
            <a:r>
              <a:rPr sz="2400" spc="-15" dirty="0"/>
              <a:t> </a:t>
            </a:r>
            <a:r>
              <a:rPr sz="2400" dirty="0"/>
              <a:t>С</a:t>
            </a:r>
            <a:r>
              <a:rPr sz="2400" spc="-15" dirty="0"/>
              <a:t> </a:t>
            </a:r>
            <a:r>
              <a:rPr sz="2400" dirty="0"/>
              <a:t>ВОЗМОЖНОСТЬЮ</a:t>
            </a:r>
            <a:r>
              <a:rPr sz="2400" spc="-40" dirty="0"/>
              <a:t> </a:t>
            </a:r>
            <a:r>
              <a:rPr sz="2400" spc="-10" dirty="0"/>
              <a:t>ПРОВЕРКИ</a:t>
            </a:r>
            <a:endParaRPr sz="2400"/>
          </a:p>
        </p:txBody>
      </p:sp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945007"/>
            <a:ext cx="7388225" cy="3625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333399"/>
                </a:solidFill>
                <a:latin typeface="Tahoma"/>
                <a:cs typeface="Tahoma"/>
              </a:rPr>
              <a:t>Модульное</a:t>
            </a:r>
            <a:r>
              <a:rPr sz="2000" b="1" spc="1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333399"/>
                </a:solidFill>
                <a:latin typeface="Tahoma"/>
                <a:cs typeface="Tahoma"/>
              </a:rPr>
              <a:t>или</a:t>
            </a:r>
            <a:r>
              <a:rPr sz="2000" b="1" spc="5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333399"/>
                </a:solidFill>
                <a:latin typeface="Tahoma"/>
                <a:cs typeface="Tahoma"/>
              </a:rPr>
              <a:t>юнит-тестирование</a:t>
            </a:r>
            <a:endParaRPr sz="2000">
              <a:latin typeface="Tahoma"/>
              <a:cs typeface="Tahoma"/>
            </a:endParaRPr>
          </a:p>
          <a:p>
            <a:pPr marL="137795">
              <a:lnSpc>
                <a:spcPct val="100000"/>
              </a:lnSpc>
              <a:spcBef>
                <a:spcPts val="198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процесс,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позволяющий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проверить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корректность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отдельных</a:t>
            </a:r>
            <a:endParaRPr sz="2000">
              <a:latin typeface="Tahoma"/>
              <a:cs typeface="Tahoma"/>
            </a:endParaRPr>
          </a:p>
          <a:p>
            <a:pPr marL="119380">
              <a:lnSpc>
                <a:spcPct val="100000"/>
              </a:lnSpc>
              <a:tabLst>
                <a:tab pos="1266190" algn="l"/>
              </a:tabLst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модулей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	исходного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r>
              <a:rPr sz="20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программы</a:t>
            </a:r>
            <a:r>
              <a:rPr sz="1200" spc="-10" dirty="0">
                <a:solidFill>
                  <a:srgbClr val="002B78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Tahoma"/>
              <a:cs typeface="Tahoma"/>
            </a:endParaRPr>
          </a:p>
          <a:p>
            <a:pPr marL="136525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solidFill>
                  <a:srgbClr val="002B78"/>
                </a:solidFill>
                <a:latin typeface="Tahoma"/>
                <a:cs typeface="Tahoma"/>
              </a:rPr>
              <a:t>Задачи</a:t>
            </a:r>
            <a:endParaRPr sz="2000">
              <a:latin typeface="Tahoma"/>
              <a:cs typeface="Tahoma"/>
            </a:endParaRPr>
          </a:p>
          <a:p>
            <a:pPr marL="651510" indent="-514984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65151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Поиск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документирование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несоответствий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требованиям</a:t>
            </a:r>
            <a:endParaRPr sz="2000">
              <a:latin typeface="Tahoma"/>
              <a:cs typeface="Tahoma"/>
            </a:endParaRPr>
          </a:p>
          <a:p>
            <a:pPr marL="652145" marR="5080" indent="-51562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65214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Поддержка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разработки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рефакторинга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низкоуровневой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архитектуры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системы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межмодульного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взаимодействия.</a:t>
            </a:r>
            <a:endParaRPr sz="2000">
              <a:latin typeface="Tahoma"/>
              <a:cs typeface="Tahoma"/>
            </a:endParaRPr>
          </a:p>
          <a:p>
            <a:pPr marL="651510" indent="-514984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65151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Поддержка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рефакторинга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модулей</a:t>
            </a:r>
            <a:endParaRPr sz="2000">
              <a:latin typeface="Tahoma"/>
              <a:cs typeface="Tahoma"/>
            </a:endParaRPr>
          </a:p>
          <a:p>
            <a:pPr marL="651510" indent="-514984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65151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Поддержка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устранения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дефектов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отладки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1.3.</a:t>
            </a:r>
            <a:r>
              <a:rPr sz="2400" spc="-25" dirty="0"/>
              <a:t> </a:t>
            </a:r>
            <a:r>
              <a:rPr sz="2400" dirty="0"/>
              <a:t>КОНСТРУИРОВАНИЕ</a:t>
            </a:r>
            <a:r>
              <a:rPr sz="2400" spc="-15" dirty="0"/>
              <a:t> </a:t>
            </a:r>
            <a:r>
              <a:rPr sz="2400" dirty="0"/>
              <a:t>С</a:t>
            </a:r>
            <a:r>
              <a:rPr sz="2400" spc="-15" dirty="0"/>
              <a:t> </a:t>
            </a:r>
            <a:r>
              <a:rPr sz="2400" dirty="0"/>
              <a:t>ВОЗМОЖНОСТЬЮ</a:t>
            </a:r>
            <a:r>
              <a:rPr sz="2400" spc="-40" dirty="0"/>
              <a:t> </a:t>
            </a:r>
            <a:r>
              <a:rPr sz="2400" spc="-10" dirty="0"/>
              <a:t>ПРОВЕРКИ</a:t>
            </a:r>
            <a:endParaRPr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334120" y="6065871"/>
            <a:ext cx="195580" cy="154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55"/>
              </a:lnSpc>
            </a:pPr>
            <a:r>
              <a:rPr sz="900" spc="-25" dirty="0">
                <a:latin typeface="Georgia"/>
                <a:cs typeface="Georgia"/>
              </a:rPr>
              <a:t>15</a:t>
            </a:r>
            <a:endParaRPr sz="900">
              <a:latin typeface="Georgia"/>
              <a:cs typeface="Georgia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 marL="224154" marR="1753235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800" b="1" spc="-4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ТАБЛИЦА.</a:t>
                      </a:r>
                      <a:r>
                        <a:rPr sz="2800" b="1" spc="-10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3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СОДЕРЖАНИЕ</a:t>
                      </a:r>
                      <a:r>
                        <a:rPr sz="2800" b="1" spc="-8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ОСНОВНЫХ </a:t>
                      </a:r>
                      <a:r>
                        <a:rPr sz="2800" b="1" spc="-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ПРОЦЕССОВ</a:t>
                      </a:r>
                      <a:r>
                        <a:rPr sz="2800" b="1" spc="-9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ЖЦ</a:t>
                      </a:r>
                      <a:r>
                        <a:rPr sz="2800" b="1" spc="-6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ПО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ИС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(ISO/IEC</a:t>
                      </a:r>
                      <a:r>
                        <a:rPr sz="2800" b="1" spc="-4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12207)</a:t>
                      </a:r>
                      <a:endParaRPr sz="2800">
                        <a:latin typeface="Corbel"/>
                        <a:cs typeface="Corbel"/>
                      </a:endParaRPr>
                    </a:p>
                  </a:txBody>
                  <a:tcPr marL="0" marR="0" marT="27305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2262" y="2138426"/>
          <a:ext cx="8679179" cy="369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1840">
                <a:tc>
                  <a:txBody>
                    <a:bodyPr/>
                    <a:lstStyle/>
                    <a:p>
                      <a:pPr marL="128905" marR="123189" indent="240665">
                        <a:lnSpc>
                          <a:spcPts val="1920"/>
                        </a:lnSpc>
                        <a:spcBef>
                          <a:spcPts val="50"/>
                        </a:spcBef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Процесс 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(Исполнитель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30416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процесса)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8229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Действия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63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20" dirty="0">
                          <a:latin typeface="Corbel"/>
                          <a:cs typeface="Corbel"/>
                        </a:rPr>
                        <a:t>Вход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63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845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Результат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63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0955" marR="16637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Приобретение (заказчик)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14300" indent="-93345">
                        <a:lnSpc>
                          <a:spcPct val="100000"/>
                        </a:lnSpc>
                        <a:spcBef>
                          <a:spcPts val="1110"/>
                        </a:spcBef>
                        <a:buChar char="·"/>
                        <a:tabLst>
                          <a:tab pos="114300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Инициирование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 marR="363855" indent="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Подготовка</a:t>
                      </a:r>
                      <a:r>
                        <a:rPr sz="1600" spc="-5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заявочных предложений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14935" indent="-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Подготовка</a:t>
                      </a:r>
                      <a:r>
                        <a:rPr sz="1600" spc="-5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договора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 marR="278765" indent="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Контроль</a:t>
                      </a:r>
                      <a:r>
                        <a:rPr sz="1600" spc="-7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деятельности поставщика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14935" indent="-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Приемка</a:t>
                      </a:r>
                      <a:r>
                        <a:rPr sz="1600" spc="-5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0955" marR="227965" indent="93345">
                        <a:lnSpc>
                          <a:spcPct val="100000"/>
                        </a:lnSpc>
                        <a:spcBef>
                          <a:spcPts val="1030"/>
                        </a:spcBef>
                        <a:buChar char="·"/>
                        <a:tabLst>
                          <a:tab pos="114300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Решение</a:t>
                      </a:r>
                      <a:r>
                        <a:rPr sz="16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о</a:t>
                      </a:r>
                      <a:r>
                        <a:rPr sz="16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начале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работ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по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внедрению</a:t>
                      </a:r>
                      <a:r>
                        <a:rPr sz="1600" spc="-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 marR="86360" indent="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spc="-35" dirty="0">
                          <a:latin typeface="Corbel"/>
                          <a:cs typeface="Corbel"/>
                        </a:rPr>
                        <a:t>Результаты</a:t>
                      </a:r>
                      <a:r>
                        <a:rPr sz="16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обследования 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деятельности</a:t>
                      </a:r>
                      <a:r>
                        <a:rPr sz="1600" spc="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заказчика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 marR="39370" indent="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spc="-35" dirty="0">
                          <a:latin typeface="Corbel"/>
                          <a:cs typeface="Corbel"/>
                        </a:rPr>
                        <a:t>Результаты</a:t>
                      </a:r>
                      <a:r>
                        <a:rPr sz="16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анализа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рынка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ИС/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тендера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 marR="1017905" indent="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План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поставки/ разработки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14935" indent="-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spc="-20" dirty="0">
                          <a:latin typeface="Corbel"/>
                          <a:cs typeface="Corbel"/>
                        </a:rPr>
                        <a:t>Комплексный</a:t>
                      </a:r>
                      <a:r>
                        <a:rPr sz="1600" spc="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тест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1590" marR="856615" indent="80010">
                        <a:lnSpc>
                          <a:spcPts val="1920"/>
                        </a:lnSpc>
                        <a:spcBef>
                          <a:spcPts val="50"/>
                        </a:spcBef>
                        <a:buChar char="·"/>
                        <a:tabLst>
                          <a:tab pos="101600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Технико- 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экономическое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50165">
                        <a:lnSpc>
                          <a:spcPts val="192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обоснование</a:t>
                      </a:r>
                      <a:r>
                        <a:rPr sz="1600" spc="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внедрения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01600" indent="-80010">
                        <a:lnSpc>
                          <a:spcPts val="1855"/>
                        </a:lnSpc>
                        <a:buChar char="·"/>
                        <a:tabLst>
                          <a:tab pos="101600" algn="l"/>
                        </a:tabLst>
                      </a:pPr>
                      <a:r>
                        <a:rPr sz="1600" spc="-20" dirty="0">
                          <a:latin typeface="Corbel"/>
                          <a:cs typeface="Corbel"/>
                        </a:rPr>
                        <a:t>Техническое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задание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на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211454" indent="87630">
                        <a:lnSpc>
                          <a:spcPct val="100000"/>
                        </a:lnSpc>
                        <a:buChar char="·"/>
                        <a:tabLst>
                          <a:tab pos="10922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Договор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на</a:t>
                      </a:r>
                      <a:r>
                        <a:rPr sz="16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поставку/ разработку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07950" indent="-86360">
                        <a:lnSpc>
                          <a:spcPct val="100000"/>
                        </a:lnSpc>
                        <a:buChar char="·"/>
                        <a:tabLst>
                          <a:tab pos="10795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Акты</a:t>
                      </a:r>
                      <a:r>
                        <a:rPr sz="1600" spc="-7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приемки</a:t>
                      </a:r>
                      <a:r>
                        <a:rPr sz="16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этапов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работы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07950" indent="-86360">
                        <a:lnSpc>
                          <a:spcPct val="100000"/>
                        </a:lnSpc>
                        <a:buChar char="·"/>
                        <a:tabLst>
                          <a:tab pos="10795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Акт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приемно-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сдаточных</a:t>
                      </a:r>
                      <a:r>
                        <a:rPr sz="1600" spc="-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испытаний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1647" y="1174750"/>
            <a:ext cx="7275830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05"/>
              </a:spcBef>
              <a:buAutoNum type="alphaLcParenR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общие,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разрабатываемые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специальными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организациями,</a:t>
            </a:r>
            <a:endParaRPr sz="2000">
              <a:latin typeface="Tahoma"/>
              <a:cs typeface="Tahoma"/>
            </a:endParaRPr>
          </a:p>
          <a:p>
            <a:pPr marL="527685">
              <a:lnSpc>
                <a:spcPct val="100000"/>
              </a:lnSpc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например,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ISO,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IEEE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Комитетом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по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стандартизации</a:t>
            </a:r>
            <a:endParaRPr sz="20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80"/>
              </a:spcBef>
              <a:buAutoNum type="alphaLcParenR" startAt="2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стандарты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языка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(например,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java)</a:t>
            </a:r>
            <a:endParaRPr sz="2000">
              <a:latin typeface="Tahoma"/>
              <a:cs typeface="Tahoma"/>
            </a:endParaRPr>
          </a:p>
          <a:p>
            <a:pPr marL="527685" marR="829310" indent="-515620">
              <a:lnSpc>
                <a:spcPct val="100000"/>
              </a:lnSpc>
              <a:spcBef>
                <a:spcPts val="480"/>
              </a:spcBef>
              <a:buAutoNum type="alphaLcParenR" startAt="2"/>
              <a:tabLst>
                <a:tab pos="52768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стандарты конкретной</a:t>
            </a:r>
            <a:r>
              <a:rPr sz="20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организации-разработчика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программной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системы.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ahoma"/>
                <a:cs typeface="Tahoma"/>
              </a:rPr>
              <a:t>1.4</a:t>
            </a:r>
            <a:r>
              <a:rPr sz="2800" b="1" spc="-80" dirty="0">
                <a:latin typeface="Tahoma"/>
                <a:cs typeface="Tahoma"/>
              </a:rPr>
              <a:t> </a:t>
            </a:r>
            <a:r>
              <a:rPr sz="2800" b="1" dirty="0">
                <a:latin typeface="Tahoma"/>
                <a:cs typeface="Tahoma"/>
              </a:rPr>
              <a:t>СТАНДАРТЫ</a:t>
            </a:r>
            <a:r>
              <a:rPr sz="2800" b="1" spc="-105" dirty="0">
                <a:latin typeface="Tahoma"/>
                <a:cs typeface="Tahoma"/>
              </a:rPr>
              <a:t> </a:t>
            </a:r>
            <a:r>
              <a:rPr sz="2800" b="1" spc="-10" dirty="0">
                <a:latin typeface="Tahoma"/>
                <a:cs typeface="Tahoma"/>
              </a:rPr>
              <a:t>КОНСТРУИРОВАНИЯ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1002026"/>
            <a:ext cx="7249795" cy="258635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Необходимо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оценить:</a:t>
            </a:r>
            <a:endParaRPr sz="2400">
              <a:latin typeface="Tahoma"/>
              <a:cs typeface="Tahoma"/>
            </a:endParaRPr>
          </a:p>
          <a:p>
            <a:pPr marL="637540" indent="-515620">
              <a:lnSpc>
                <a:spcPct val="100000"/>
              </a:lnSpc>
              <a:spcBef>
                <a:spcPts val="580"/>
              </a:spcBef>
              <a:buAutoNum type="alphaLcParenR"/>
              <a:tabLst>
                <a:tab pos="63754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людские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ресурсы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(в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человеко-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месяцах);</a:t>
            </a:r>
            <a:endParaRPr sz="2400">
              <a:latin typeface="Tahoma"/>
              <a:cs typeface="Tahoma"/>
            </a:endParaRPr>
          </a:p>
          <a:p>
            <a:pPr marL="637540" indent="-515620">
              <a:lnSpc>
                <a:spcPct val="100000"/>
              </a:lnSpc>
              <a:spcBef>
                <a:spcPts val="575"/>
              </a:spcBef>
              <a:buAutoNum type="alphaLcParenR"/>
              <a:tabLst>
                <a:tab pos="637540" algn="l"/>
              </a:tabLst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продолжительность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(в календарных</a:t>
            </a:r>
            <a:r>
              <a:rPr sz="24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датах);</a:t>
            </a:r>
            <a:endParaRPr sz="2400">
              <a:latin typeface="Tahoma"/>
              <a:cs typeface="Tahoma"/>
            </a:endParaRPr>
          </a:p>
          <a:p>
            <a:pPr marL="637540" indent="-515620">
              <a:lnSpc>
                <a:spcPct val="100000"/>
              </a:lnSpc>
              <a:spcBef>
                <a:spcPts val="580"/>
              </a:spcBef>
              <a:buAutoNum type="alphaLcParenR"/>
              <a:tabLst>
                <a:tab pos="637540" algn="l"/>
              </a:tabLst>
            </a:pP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стоимость.</a:t>
            </a:r>
            <a:endParaRPr sz="2400">
              <a:latin typeface="Tahoma"/>
              <a:cs typeface="Tahoma"/>
            </a:endParaRPr>
          </a:p>
          <a:p>
            <a:pPr marL="12192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Определяется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порядок</a:t>
            </a:r>
            <a:r>
              <a:rPr sz="24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разработки компонентов</a:t>
            </a:r>
            <a:r>
              <a:rPr sz="24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endParaRPr sz="2400">
              <a:latin typeface="Tahoma"/>
              <a:cs typeface="Tahoma"/>
            </a:endParaRPr>
          </a:p>
          <a:p>
            <a:pPr marL="104139">
              <a:lnSpc>
                <a:spcPct val="100000"/>
              </a:lnSpc>
            </a:pP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методов</a:t>
            </a:r>
            <a:r>
              <a:rPr sz="24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2B78"/>
                </a:solidFill>
                <a:latin typeface="Tahoma"/>
                <a:cs typeface="Tahoma"/>
              </a:rPr>
              <a:t>обеспечения</a:t>
            </a:r>
            <a:r>
              <a:rPr sz="24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2B78"/>
                </a:solidFill>
                <a:latin typeface="Tahoma"/>
                <a:cs typeface="Tahoma"/>
              </a:rPr>
              <a:t>качества.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ahoma"/>
                <a:cs typeface="Tahoma"/>
              </a:rPr>
              <a:t>2</a:t>
            </a:r>
            <a:r>
              <a:rPr sz="2800" b="1" spc="-90" dirty="0">
                <a:latin typeface="Tahoma"/>
                <a:cs typeface="Tahoma"/>
              </a:rPr>
              <a:t> </a:t>
            </a:r>
            <a:r>
              <a:rPr sz="2800" b="1" spc="-10" dirty="0">
                <a:latin typeface="Tahoma"/>
                <a:cs typeface="Tahoma"/>
              </a:rPr>
              <a:t>ПЛАНИРОВАНИЕ</a:t>
            </a:r>
            <a:r>
              <a:rPr sz="2800" b="1" spc="-90" dirty="0">
                <a:latin typeface="Tahoma"/>
                <a:cs typeface="Tahoma"/>
              </a:rPr>
              <a:t> </a:t>
            </a:r>
            <a:r>
              <a:rPr sz="2800" b="1" spc="-10" dirty="0">
                <a:latin typeface="Tahoma"/>
                <a:cs typeface="Tahoma"/>
              </a:rPr>
              <a:t>КОНСТРУИРОВАНИЯ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967863"/>
            <a:ext cx="7720330" cy="25495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Позволяют</a:t>
            </a:r>
            <a:endParaRPr sz="1800">
              <a:latin typeface="Tahoma"/>
              <a:cs typeface="Tahoma"/>
            </a:endParaRPr>
          </a:p>
          <a:p>
            <a:pPr marL="165735" indent="-153035">
              <a:lnSpc>
                <a:spcPct val="100000"/>
              </a:lnSpc>
              <a:spcBef>
                <a:spcPts val="430"/>
              </a:spcBef>
              <a:buChar char="-"/>
              <a:tabLst>
                <a:tab pos="165735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определить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показать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качество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продукции;</a:t>
            </a:r>
            <a:endParaRPr sz="1800">
              <a:latin typeface="Tahoma"/>
              <a:cs typeface="Tahoma"/>
            </a:endParaRPr>
          </a:p>
          <a:p>
            <a:pPr marL="166370" indent="-153670">
              <a:lnSpc>
                <a:spcPct val="100000"/>
              </a:lnSpc>
              <a:spcBef>
                <a:spcPts val="434"/>
              </a:spcBef>
              <a:buChar char="-"/>
              <a:tabLst>
                <a:tab pos="16637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оценить</a:t>
            </a:r>
            <a:r>
              <a:rPr sz="18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производительность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труда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персонала;</a:t>
            </a:r>
            <a:endParaRPr sz="1800">
              <a:latin typeface="Tahoma"/>
              <a:cs typeface="Tahoma"/>
            </a:endParaRPr>
          </a:p>
          <a:p>
            <a:pPr marL="165735" marR="5080" indent="-153670">
              <a:lnSpc>
                <a:spcPct val="100000"/>
              </a:lnSpc>
              <a:spcBef>
                <a:spcPts val="430"/>
              </a:spcBef>
              <a:buChar char="-"/>
              <a:tabLst>
                <a:tab pos="35560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оценить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выгоды (прибыль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доход),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которые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могут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быть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получены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в 	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результате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разработки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новых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программных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средств;</a:t>
            </a:r>
            <a:endParaRPr sz="1800">
              <a:latin typeface="Tahoma"/>
              <a:cs typeface="Tahoma"/>
            </a:endParaRPr>
          </a:p>
          <a:p>
            <a:pPr marL="165735" indent="-153035">
              <a:lnSpc>
                <a:spcPct val="100000"/>
              </a:lnSpc>
              <a:spcBef>
                <a:spcPts val="434"/>
              </a:spcBef>
              <a:buChar char="-"/>
              <a:tabLst>
                <a:tab pos="165735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сформировать</a:t>
            </a:r>
            <a:r>
              <a:rPr sz="18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основу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(базовую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линию)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последующих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оценок;</a:t>
            </a:r>
            <a:endParaRPr sz="1800">
              <a:latin typeface="Tahoma"/>
              <a:cs typeface="Tahoma"/>
            </a:endParaRPr>
          </a:p>
          <a:p>
            <a:pPr marL="165735" marR="677545" indent="-153670">
              <a:lnSpc>
                <a:spcPct val="100000"/>
              </a:lnSpc>
              <a:spcBef>
                <a:spcPts val="434"/>
              </a:spcBef>
              <a:buChar char="-"/>
              <a:tabLst>
                <a:tab pos="355600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получить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данные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обоснования запросов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дополнительные 	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средства,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обучение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т.п.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2.3</a:t>
            </a:r>
            <a:r>
              <a:rPr sz="2800" spc="-75" dirty="0"/>
              <a:t> </a:t>
            </a:r>
            <a:r>
              <a:rPr sz="2800" dirty="0"/>
              <a:t>ИЗМЕРЕНИЯ</a:t>
            </a:r>
            <a:r>
              <a:rPr sz="2800" spc="-60" dirty="0"/>
              <a:t> </a:t>
            </a:r>
            <a:r>
              <a:rPr sz="2800" dirty="0"/>
              <a:t>В</a:t>
            </a:r>
            <a:r>
              <a:rPr sz="2800" spc="-70" dirty="0"/>
              <a:t> </a:t>
            </a:r>
            <a:r>
              <a:rPr sz="2800" spc="-10" dirty="0"/>
              <a:t>КОНСТРУИРОВАНИИ</a:t>
            </a:r>
            <a:endParaRPr sz="2800"/>
          </a:p>
        </p:txBody>
      </p:sp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1517" y="1074801"/>
            <a:ext cx="7321550" cy="320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527685" algn="l"/>
              </a:tabLst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Трудоемкость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емкостная сложность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 (асимптотическая оценка),</a:t>
            </a:r>
            <a:endParaRPr sz="18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30"/>
              </a:spcBef>
              <a:buAutoNum type="arabicParenR"/>
              <a:tabLst>
                <a:tab pos="527685" algn="l"/>
              </a:tabLst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1800" b="1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строк</a:t>
            </a:r>
            <a:r>
              <a:rPr sz="1800" b="1" spc="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(LOC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 lines-of-code),</a:t>
            </a:r>
            <a:endParaRPr sz="18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34"/>
              </a:spcBef>
              <a:buAutoNum type="arabicParenR"/>
              <a:tabLst>
                <a:tab pos="527685" algn="l"/>
              </a:tabLst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Цикломатическая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сложность,</a:t>
            </a:r>
            <a:endParaRPr sz="18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30"/>
              </a:spcBef>
              <a:buAutoNum type="arabicParenR"/>
              <a:tabLst>
                <a:tab pos="527685" algn="l"/>
              </a:tabLst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Анализ</a:t>
            </a:r>
            <a:r>
              <a:rPr sz="1800" b="1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функциональных</a:t>
            </a:r>
            <a:r>
              <a:rPr sz="1800" b="1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точек,</a:t>
            </a:r>
            <a:endParaRPr sz="18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34"/>
              </a:spcBef>
              <a:buAutoNum type="arabicParenR"/>
              <a:tabLst>
                <a:tab pos="527685" algn="l"/>
              </a:tabLst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Количество ошибок</a:t>
            </a:r>
            <a:r>
              <a:rPr sz="1800" b="1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1800" b="1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1000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строк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кода,</a:t>
            </a:r>
            <a:endParaRPr sz="18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34"/>
              </a:spcBef>
              <a:buAutoNum type="arabicParenR"/>
              <a:tabLst>
                <a:tab pos="527685" algn="l"/>
              </a:tabLst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Степень</a:t>
            </a:r>
            <a:r>
              <a:rPr sz="1800" b="1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покрытия кода</a:t>
            </a:r>
            <a:r>
              <a:rPr sz="1800" b="1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тестированием,</a:t>
            </a:r>
            <a:endParaRPr sz="18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30"/>
              </a:spcBef>
              <a:buAutoNum type="arabicParenR"/>
              <a:tabLst>
                <a:tab pos="527685" algn="l"/>
              </a:tabLst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Покрытие</a:t>
            </a:r>
            <a:r>
              <a:rPr sz="1800" b="1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требований,</a:t>
            </a:r>
            <a:endParaRPr sz="18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30"/>
              </a:spcBef>
              <a:buAutoNum type="arabicParenR"/>
              <a:tabLst>
                <a:tab pos="527685" algn="l"/>
              </a:tabLst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классов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 интерфейсов,</a:t>
            </a:r>
            <a:endParaRPr sz="1800">
              <a:latin typeface="Tahoma"/>
              <a:cs typeface="Tahoma"/>
            </a:endParaRPr>
          </a:p>
          <a:p>
            <a:pPr marL="527685" indent="-514984">
              <a:lnSpc>
                <a:spcPct val="100000"/>
              </a:lnSpc>
              <a:spcBef>
                <a:spcPts val="434"/>
              </a:spcBef>
              <a:buAutoNum type="arabicParenR"/>
              <a:tabLst>
                <a:tab pos="527685" algn="l"/>
              </a:tabLst>
            </a:pP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Связность.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МЕТРИКИ</a:t>
            </a:r>
            <a:r>
              <a:rPr sz="2800" spc="-150" dirty="0"/>
              <a:t> </a:t>
            </a:r>
            <a:r>
              <a:rPr sz="2800" dirty="0"/>
              <a:t>ПРОГРАММНОГО</a:t>
            </a:r>
            <a:r>
              <a:rPr sz="2800" spc="-145" dirty="0"/>
              <a:t> </a:t>
            </a:r>
            <a:r>
              <a:rPr sz="2800" spc="-10" dirty="0"/>
              <a:t>ОБЕСПЕЧЕНИЯ</a:t>
            </a:r>
            <a:endParaRPr sz="2800"/>
          </a:p>
        </p:txBody>
      </p:sp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1614" y="1380953"/>
            <a:ext cx="7051675" cy="213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65" dirty="0">
                <a:latin typeface="Tahoma"/>
                <a:cs typeface="Tahoma"/>
              </a:rPr>
              <a:t>Согласно</a:t>
            </a:r>
            <a:r>
              <a:rPr sz="1900" b="1" spc="-70" dirty="0">
                <a:latin typeface="Tahoma"/>
                <a:cs typeface="Tahoma"/>
              </a:rPr>
              <a:t> </a:t>
            </a:r>
            <a:r>
              <a:rPr sz="1900" b="1" spc="-75" dirty="0">
                <a:latin typeface="Tahoma"/>
                <a:cs typeface="Tahoma"/>
              </a:rPr>
              <a:t>международному</a:t>
            </a:r>
            <a:r>
              <a:rPr sz="1900" b="1" spc="-30" dirty="0">
                <a:latin typeface="Tahoma"/>
                <a:cs typeface="Tahoma"/>
              </a:rPr>
              <a:t> </a:t>
            </a:r>
            <a:r>
              <a:rPr sz="1900" b="1" spc="-60" dirty="0">
                <a:latin typeface="Tahoma"/>
                <a:cs typeface="Tahoma"/>
              </a:rPr>
              <a:t>стандарту</a:t>
            </a:r>
            <a:r>
              <a:rPr sz="1900" b="1" spc="-30" dirty="0">
                <a:latin typeface="Tahoma"/>
                <a:cs typeface="Tahoma"/>
              </a:rPr>
              <a:t> </a:t>
            </a:r>
            <a:r>
              <a:rPr sz="1900" b="1" spc="-80" dirty="0">
                <a:latin typeface="Tahoma"/>
                <a:cs typeface="Tahoma"/>
              </a:rPr>
              <a:t>ISO</a:t>
            </a:r>
            <a:r>
              <a:rPr sz="1900" b="1" spc="-90" dirty="0">
                <a:latin typeface="Tahoma"/>
                <a:cs typeface="Tahoma"/>
              </a:rPr>
              <a:t> </a:t>
            </a:r>
            <a:r>
              <a:rPr sz="1900" b="1" spc="-10" dirty="0">
                <a:latin typeface="Tahoma"/>
                <a:cs typeface="Tahoma"/>
              </a:rPr>
              <a:t>14598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atin typeface="Tahoma"/>
                <a:cs typeface="Tahoma"/>
              </a:rPr>
              <a:t>Метрика</a:t>
            </a:r>
            <a:r>
              <a:rPr sz="1800" b="1" spc="3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-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это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количественный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масштаб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и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метод,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который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может </a:t>
            </a:r>
            <a:r>
              <a:rPr sz="1800" dirty="0">
                <a:latin typeface="Tahoma"/>
                <a:cs typeface="Tahoma"/>
              </a:rPr>
              <a:t>использоваться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для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измерения.</a:t>
            </a:r>
            <a:endParaRPr sz="1800">
              <a:latin typeface="Tahoma"/>
              <a:cs typeface="Tahoma"/>
            </a:endParaRPr>
          </a:p>
          <a:p>
            <a:pPr marL="12700" marR="170815">
              <a:lnSpc>
                <a:spcPct val="100000"/>
              </a:lnSpc>
              <a:spcBef>
                <a:spcPts val="1405"/>
              </a:spcBef>
            </a:pPr>
            <a:r>
              <a:rPr sz="1800" dirty="0">
                <a:latin typeface="Tahoma"/>
                <a:cs typeface="Tahoma"/>
              </a:rPr>
              <a:t>Метрика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программного обеспечения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(англ,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software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metric)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-</a:t>
            </a:r>
            <a:r>
              <a:rPr sz="1800" spc="-25" dirty="0">
                <a:latin typeface="Tahoma"/>
                <a:cs typeface="Tahoma"/>
              </a:rPr>
              <a:t> это </a:t>
            </a:r>
            <a:r>
              <a:rPr sz="1800" dirty="0">
                <a:latin typeface="Tahoma"/>
                <a:cs typeface="Tahoma"/>
              </a:rPr>
              <a:t>мера,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позволяющая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получить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численное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значение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некоторого </a:t>
            </a:r>
            <a:r>
              <a:rPr sz="1800" dirty="0">
                <a:latin typeface="Tahoma"/>
                <a:cs typeface="Tahoma"/>
              </a:rPr>
              <a:t>свойства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программного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обеспечения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или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его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спецификаций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МЕТРИКИ</a:t>
            </a:r>
            <a:r>
              <a:rPr sz="2800" spc="-150" dirty="0"/>
              <a:t> </a:t>
            </a:r>
            <a:r>
              <a:rPr sz="2800" dirty="0"/>
              <a:t>ПРОГРАММНОГО</a:t>
            </a:r>
            <a:r>
              <a:rPr sz="2800" spc="-145" dirty="0"/>
              <a:t> </a:t>
            </a:r>
            <a:r>
              <a:rPr sz="2800" spc="-10" dirty="0"/>
              <a:t>ОБЕСПЕЧЕНИЯ</a:t>
            </a:r>
            <a:endParaRPr sz="2800"/>
          </a:p>
        </p:txBody>
      </p:sp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72667" y="1331721"/>
            <a:ext cx="46640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45005" algn="l"/>
                <a:tab pos="3227070" algn="l"/>
                <a:tab pos="3717925" algn="l"/>
              </a:tabLst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программный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	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продукт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	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	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процесс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9767" y="1026921"/>
            <a:ext cx="58991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56025" algn="l"/>
                <a:tab pos="5168900" algn="l"/>
              </a:tabLst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Размерно-ориентированные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	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метрики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	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прямо</a:t>
            </a:r>
            <a:endParaRPr sz="2000">
              <a:latin typeface="Tahoma"/>
              <a:cs typeface="Tahoma"/>
            </a:endParaRPr>
          </a:p>
          <a:p>
            <a:pPr marL="5340985">
              <a:lnSpc>
                <a:spcPct val="100000"/>
              </a:lnSpc>
            </a:pP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его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4034" y="1026921"/>
            <a:ext cx="14306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64795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измеряют разработки.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9767" y="1576547"/>
            <a:ext cx="7374890" cy="41109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Основываются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LOC-оценках.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LOC-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оценка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—</a:t>
            </a:r>
            <a:r>
              <a:rPr sz="2000" spc="-2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это</a:t>
            </a:r>
            <a:r>
              <a:rPr sz="2000" spc="-2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количество</a:t>
            </a:r>
            <a:r>
              <a:rPr sz="2000" spc="-3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строк</a:t>
            </a:r>
            <a:r>
              <a:rPr sz="2000" spc="-1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в</a:t>
            </a:r>
            <a:r>
              <a:rPr sz="2000" spc="-1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программном</a:t>
            </a:r>
            <a:r>
              <a:rPr sz="2000" spc="-4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ahoma"/>
                <a:cs typeface="Tahoma"/>
              </a:rPr>
              <a:t>продукте.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Tahoma"/>
              <a:cs typeface="Tahoma"/>
            </a:endParaRPr>
          </a:p>
          <a:p>
            <a:pPr marL="151130">
              <a:lnSpc>
                <a:spcPct val="100000"/>
              </a:lnSpc>
            </a:pP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Кроме</a:t>
            </a:r>
            <a:r>
              <a:rPr sz="2000" spc="-6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LOC</a:t>
            </a:r>
            <a:r>
              <a:rPr sz="2000" spc="-3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к</a:t>
            </a:r>
            <a:r>
              <a:rPr sz="2000" spc="-3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количественным</a:t>
            </a:r>
            <a:r>
              <a:rPr sz="2000" spc="-6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характеристикам</a:t>
            </a:r>
            <a:r>
              <a:rPr sz="2000" spc="-5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ahoma"/>
                <a:cs typeface="Tahoma"/>
              </a:rPr>
              <a:t>относят:</a:t>
            </a:r>
            <a:endParaRPr sz="2000">
              <a:latin typeface="Tahoma"/>
              <a:cs typeface="Tahoma"/>
            </a:endParaRPr>
          </a:p>
          <a:p>
            <a:pPr marL="437515" indent="-286385">
              <a:lnSpc>
                <a:spcPct val="100000"/>
              </a:lnSpc>
              <a:spcBef>
                <a:spcPts val="170"/>
              </a:spcBef>
              <a:buFont typeface="Microsoft Sans Serif"/>
              <a:buChar char="•"/>
              <a:tabLst>
                <a:tab pos="437515" algn="l"/>
              </a:tabLst>
            </a:pP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количество</a:t>
            </a:r>
            <a:r>
              <a:rPr sz="2000" spc="-2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пустых </a:t>
            </a:r>
            <a:r>
              <a:rPr sz="2000" spc="-10" dirty="0">
                <a:solidFill>
                  <a:srgbClr val="212121"/>
                </a:solidFill>
                <a:latin typeface="Tahoma"/>
                <a:cs typeface="Tahoma"/>
              </a:rPr>
              <a:t>строк,</a:t>
            </a:r>
            <a:endParaRPr sz="2000">
              <a:latin typeface="Tahoma"/>
              <a:cs typeface="Tahoma"/>
            </a:endParaRPr>
          </a:p>
          <a:p>
            <a:pPr marL="437515" indent="-286385">
              <a:lnSpc>
                <a:spcPct val="100000"/>
              </a:lnSpc>
              <a:spcBef>
                <a:spcPts val="170"/>
              </a:spcBef>
              <a:buSzPct val="50000"/>
              <a:buFont typeface="Microsoft Sans Serif"/>
              <a:buChar char="•"/>
              <a:tabLst>
                <a:tab pos="437515" algn="l"/>
              </a:tabLst>
            </a:pP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количество</a:t>
            </a:r>
            <a:r>
              <a:rPr sz="2000" spc="-4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ahoma"/>
                <a:cs typeface="Tahoma"/>
              </a:rPr>
              <a:t>комментариев,</a:t>
            </a:r>
            <a:endParaRPr sz="2000">
              <a:latin typeface="Tahoma"/>
              <a:cs typeface="Tahoma"/>
            </a:endParaRPr>
          </a:p>
          <a:p>
            <a:pPr marL="437515" marR="468630" indent="-287020">
              <a:lnSpc>
                <a:spcPct val="107100"/>
              </a:lnSpc>
              <a:spcBef>
                <a:spcPts val="790"/>
              </a:spcBef>
              <a:buSzPct val="50000"/>
              <a:buFont typeface="Microsoft Sans Serif"/>
              <a:buChar char="•"/>
              <a:tabLst>
                <a:tab pos="437515" algn="l"/>
              </a:tabLst>
            </a:pP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процент</a:t>
            </a:r>
            <a:r>
              <a:rPr sz="2000" spc="-6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комментариев</a:t>
            </a:r>
            <a:r>
              <a:rPr sz="2000" spc="-7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(отношение</a:t>
            </a:r>
            <a:r>
              <a:rPr sz="2000" spc="-6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числа</a:t>
            </a:r>
            <a:r>
              <a:rPr sz="2000" spc="-5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ahoma"/>
                <a:cs typeface="Tahoma"/>
              </a:rPr>
              <a:t>строк,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содержащих</a:t>
            </a:r>
            <a:r>
              <a:rPr sz="2000" spc="-6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комментарии</a:t>
            </a:r>
            <a:r>
              <a:rPr sz="2000" spc="-5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к</a:t>
            </a:r>
            <a:r>
              <a:rPr sz="2000" spc="-1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общему</a:t>
            </a:r>
            <a:r>
              <a:rPr sz="2000" spc="-4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количеству</a:t>
            </a:r>
            <a:r>
              <a:rPr sz="2000" spc="-3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ahoma"/>
                <a:cs typeface="Tahoma"/>
              </a:rPr>
              <a:t>строк,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выраженное</a:t>
            </a:r>
            <a:r>
              <a:rPr sz="2000" spc="-6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в</a:t>
            </a:r>
            <a:r>
              <a:rPr sz="2000" spc="-1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ahoma"/>
                <a:cs typeface="Tahoma"/>
              </a:rPr>
              <a:t>процентах),</a:t>
            </a:r>
            <a:endParaRPr sz="2000">
              <a:latin typeface="Tahoma"/>
              <a:cs typeface="Tahoma"/>
            </a:endParaRPr>
          </a:p>
          <a:p>
            <a:pPr marL="437515" indent="-286385">
              <a:lnSpc>
                <a:spcPct val="100000"/>
              </a:lnSpc>
              <a:spcBef>
                <a:spcPts val="969"/>
              </a:spcBef>
              <a:buSzPct val="50000"/>
              <a:buFont typeface="Microsoft Sans Serif"/>
              <a:buChar char="•"/>
              <a:tabLst>
                <a:tab pos="437515" algn="l"/>
              </a:tabLst>
            </a:pP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среднее</a:t>
            </a:r>
            <a:r>
              <a:rPr sz="2000" spc="-5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число</a:t>
            </a:r>
            <a:r>
              <a:rPr sz="2000" spc="-2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строк</a:t>
            </a:r>
            <a:r>
              <a:rPr sz="2000" spc="-1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для</a:t>
            </a:r>
            <a:r>
              <a:rPr sz="2000" spc="-3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функций</a:t>
            </a:r>
            <a:r>
              <a:rPr sz="2000" spc="-3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(классов,</a:t>
            </a:r>
            <a:r>
              <a:rPr sz="2000" spc="-3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ahoma"/>
                <a:cs typeface="Tahoma"/>
              </a:rPr>
              <a:t>файлов),</a:t>
            </a:r>
            <a:endParaRPr sz="2000">
              <a:latin typeface="Tahoma"/>
              <a:cs typeface="Tahoma"/>
            </a:endParaRPr>
          </a:p>
          <a:p>
            <a:pPr marL="437515" indent="-286385">
              <a:lnSpc>
                <a:spcPct val="100000"/>
              </a:lnSpc>
              <a:spcBef>
                <a:spcPts val="975"/>
              </a:spcBef>
              <a:buSzPct val="50000"/>
              <a:buFont typeface="Microsoft Sans Serif"/>
              <a:buChar char="•"/>
              <a:tabLst>
                <a:tab pos="437515" algn="l"/>
              </a:tabLst>
            </a:pP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среднее</a:t>
            </a:r>
            <a:r>
              <a:rPr sz="2000" spc="-4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число</a:t>
            </a:r>
            <a:r>
              <a:rPr sz="2000" spc="-2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строк</a:t>
            </a:r>
            <a:r>
              <a:rPr sz="2000" spc="-2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12121"/>
                </a:solidFill>
                <a:latin typeface="Tahoma"/>
                <a:cs typeface="Tahoma"/>
              </a:rPr>
              <a:t>для</a:t>
            </a:r>
            <a:r>
              <a:rPr sz="2000" spc="-3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ahoma"/>
                <a:cs typeface="Tahoma"/>
              </a:rPr>
              <a:t>модулей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5525" y="191515"/>
            <a:ext cx="685545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0" dirty="0"/>
              <a:t>РАЗМЕРНО</a:t>
            </a:r>
            <a:r>
              <a:rPr sz="2700" spc="-100" dirty="0"/>
              <a:t> </a:t>
            </a:r>
            <a:r>
              <a:rPr sz="2700" dirty="0"/>
              <a:t>—</a:t>
            </a:r>
            <a:r>
              <a:rPr sz="2700" spc="-140" dirty="0"/>
              <a:t> </a:t>
            </a:r>
            <a:r>
              <a:rPr sz="2700" spc="-70" dirty="0"/>
              <a:t>ОРИЕНТИРОВАННЫЕ</a:t>
            </a:r>
            <a:r>
              <a:rPr sz="2700" spc="-80" dirty="0"/>
              <a:t> </a:t>
            </a:r>
            <a:r>
              <a:rPr sz="2700" spc="-55" dirty="0"/>
              <a:t>МЕТРИКИ</a:t>
            </a:r>
            <a:endParaRPr sz="2700"/>
          </a:p>
        </p:txBody>
      </p:sp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РАЗМЕРНО</a:t>
            </a:r>
            <a:r>
              <a:rPr sz="2800" spc="-135" dirty="0"/>
              <a:t> </a:t>
            </a:r>
            <a:r>
              <a:rPr sz="2800" dirty="0"/>
              <a:t>—</a:t>
            </a:r>
            <a:r>
              <a:rPr sz="2800" spc="-114" dirty="0"/>
              <a:t> </a:t>
            </a:r>
            <a:r>
              <a:rPr sz="2800" spc="-10" dirty="0"/>
              <a:t>ОРИЕНТИРОВАННЫЕ</a:t>
            </a:r>
            <a:r>
              <a:rPr sz="2800" spc="-95" dirty="0"/>
              <a:t> </a:t>
            </a:r>
            <a:r>
              <a:rPr sz="2800" spc="-10" dirty="0"/>
              <a:t>МЕТРИКИ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789" y="999210"/>
            <a:ext cx="7637145" cy="30740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Показатели: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общие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трудозатраты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(в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человеко-месяцах,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человеко-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часах);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объем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программы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(в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тысячах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строках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исходного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КLOC);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стоимость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разработки;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объем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документации;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ошибки,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обнаруженные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течение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года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эксплуатации;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людей,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работавших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над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изделием;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Microsoft Sans Serif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срок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разработки.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21065" y="6203696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latin typeface="Arial"/>
                <a:cs typeface="Arial"/>
              </a:rPr>
              <a:t>39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7471" y="991361"/>
            <a:ext cx="6964045" cy="48907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670300">
              <a:lnSpc>
                <a:spcPct val="100000"/>
              </a:lnSpc>
              <a:spcBef>
                <a:spcPts val="71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Длина</a:t>
            </a:r>
            <a:r>
              <a:rPr sz="1800" b="1" spc="-1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Cambria"/>
                <a:cs typeface="Cambria"/>
              </a:rPr>
              <a:t>[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тыс.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002B78"/>
                </a:solidFill>
                <a:latin typeface="Cambria"/>
                <a:cs typeface="Cambria"/>
              </a:rPr>
              <a:t>LOC]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ts val="2070"/>
              </a:lnSpc>
              <a:spcBef>
                <a:spcPts val="615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Производительность</a:t>
            </a:r>
            <a:r>
              <a:rPr sz="1800" b="1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002B78"/>
                </a:solidFill>
                <a:latin typeface="Tahoma"/>
                <a:cs typeface="Tahoma"/>
              </a:rPr>
              <a:t>=</a:t>
            </a:r>
            <a:endParaRPr sz="1800">
              <a:latin typeface="Tahoma"/>
              <a:cs typeface="Tahoma"/>
            </a:endParaRPr>
          </a:p>
          <a:p>
            <a:pPr marL="3670300">
              <a:lnSpc>
                <a:spcPts val="2070"/>
              </a:lnSpc>
            </a:pP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Затраты</a:t>
            </a:r>
            <a:r>
              <a:rPr sz="1800" b="1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Cambria"/>
                <a:cs typeface="Cambria"/>
              </a:rPr>
              <a:t>[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чел.-мес.</a:t>
            </a:r>
            <a:r>
              <a:rPr sz="1800" b="1" spc="-10" dirty="0">
                <a:solidFill>
                  <a:srgbClr val="002B78"/>
                </a:solidFill>
                <a:latin typeface="Cambria"/>
                <a:cs typeface="Cambria"/>
              </a:rPr>
              <a:t>]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ambria"/>
              <a:cs typeface="Cambria"/>
            </a:endParaRPr>
          </a:p>
          <a:p>
            <a:pPr marL="2755900">
              <a:lnSpc>
                <a:spcPct val="100000"/>
              </a:lnSpc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Ошибки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Cambria"/>
                <a:cs typeface="Cambria"/>
              </a:rPr>
              <a:t>[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Единиц</a:t>
            </a:r>
            <a:r>
              <a:rPr sz="1800" b="1" spc="-10" dirty="0">
                <a:solidFill>
                  <a:srgbClr val="002B78"/>
                </a:solidFill>
                <a:latin typeface="Cambria"/>
                <a:cs typeface="Cambria"/>
              </a:rPr>
              <a:t>]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Качество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002B78"/>
                </a:solidFill>
                <a:latin typeface="Tahoma"/>
                <a:cs typeface="Tahoma"/>
              </a:rPr>
              <a:t>=</a:t>
            </a:r>
            <a:endParaRPr sz="1800">
              <a:latin typeface="Tahoma"/>
              <a:cs typeface="Tahoma"/>
            </a:endParaRPr>
          </a:p>
          <a:p>
            <a:pPr marL="2755900">
              <a:lnSpc>
                <a:spcPct val="100000"/>
              </a:lnSpc>
              <a:spcBef>
                <a:spcPts val="254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Длина</a:t>
            </a:r>
            <a:r>
              <a:rPr sz="1800" b="1" spc="-1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Cambria"/>
                <a:cs typeface="Cambria"/>
              </a:rPr>
              <a:t>[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тыс.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002B78"/>
                </a:solidFill>
                <a:latin typeface="Cambria"/>
                <a:cs typeface="Cambria"/>
              </a:rPr>
              <a:t>LOC]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Cambria"/>
              <a:cs typeface="Cambria"/>
            </a:endParaRPr>
          </a:p>
          <a:p>
            <a:pPr marL="3937000">
              <a:lnSpc>
                <a:spcPct val="100000"/>
              </a:lnSpc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Стоимость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Cambria"/>
                <a:cs typeface="Cambria"/>
              </a:rPr>
              <a:t>[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Тыс.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002B78"/>
                </a:solidFill>
                <a:latin typeface="Tahoma"/>
                <a:cs typeface="Tahoma"/>
              </a:rPr>
              <a:t>руб.</a:t>
            </a:r>
            <a:r>
              <a:rPr sz="1800" b="1" spc="-20" dirty="0">
                <a:solidFill>
                  <a:srgbClr val="002B78"/>
                </a:solidFill>
                <a:latin typeface="Cambria"/>
                <a:cs typeface="Cambria"/>
              </a:rPr>
              <a:t>]</a:t>
            </a:r>
            <a:endParaRPr sz="1800">
              <a:latin typeface="Cambria"/>
              <a:cs typeface="Cambria"/>
            </a:endParaRPr>
          </a:p>
          <a:p>
            <a:pPr marL="79375">
              <a:lnSpc>
                <a:spcPct val="100000"/>
              </a:lnSpc>
              <a:spcBef>
                <a:spcPts val="615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Удельная</a:t>
            </a:r>
            <a:r>
              <a:rPr sz="1800" b="1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Стоимость</a:t>
            </a:r>
            <a:r>
              <a:rPr sz="1800" b="1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002B78"/>
                </a:solidFill>
                <a:latin typeface="Tahoma"/>
                <a:cs typeface="Tahoma"/>
              </a:rPr>
              <a:t>=</a:t>
            </a:r>
            <a:endParaRPr sz="1800">
              <a:latin typeface="Tahoma"/>
              <a:cs typeface="Tahoma"/>
            </a:endParaRPr>
          </a:p>
          <a:p>
            <a:pPr marL="4652645">
              <a:lnSpc>
                <a:spcPct val="100000"/>
              </a:lnSpc>
              <a:spcBef>
                <a:spcPts val="25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Длина</a:t>
            </a:r>
            <a:r>
              <a:rPr sz="1800" b="1" spc="-1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Cambria"/>
                <a:cs typeface="Cambria"/>
              </a:rPr>
              <a:t>[LOC]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mbria"/>
              <a:cs typeface="Cambria"/>
            </a:endParaRPr>
          </a:p>
          <a:p>
            <a:pPr marL="4585335">
              <a:lnSpc>
                <a:spcPct val="100000"/>
              </a:lnSpc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Страниц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Документа</a:t>
            </a:r>
            <a:endParaRPr sz="1800">
              <a:latin typeface="Tahoma"/>
              <a:cs typeface="Tahoma"/>
            </a:endParaRPr>
          </a:p>
          <a:p>
            <a:pPr marL="79375">
              <a:lnSpc>
                <a:spcPct val="100000"/>
              </a:lnSpc>
              <a:spcBef>
                <a:spcPts val="43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Документированность</a:t>
            </a:r>
            <a:r>
              <a:rPr sz="1800" b="1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002B78"/>
                </a:solidFill>
                <a:latin typeface="Tahoma"/>
                <a:cs typeface="Tahoma"/>
              </a:rPr>
              <a:t>=</a:t>
            </a:r>
            <a:endParaRPr sz="1800">
              <a:latin typeface="Tahoma"/>
              <a:cs typeface="Tahoma"/>
            </a:endParaRPr>
          </a:p>
          <a:p>
            <a:pPr marL="4718050">
              <a:lnSpc>
                <a:spcPct val="100000"/>
              </a:lnSpc>
              <a:spcBef>
                <a:spcPts val="254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Длина</a:t>
            </a:r>
            <a:r>
              <a:rPr sz="1800" b="1" spc="-1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2B78"/>
                </a:solidFill>
                <a:latin typeface="Cambria"/>
                <a:cs typeface="Cambria"/>
              </a:rPr>
              <a:t>[</a:t>
            </a: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тыс.</a:t>
            </a:r>
            <a:r>
              <a:rPr sz="1800" b="1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002B78"/>
                </a:solidFill>
                <a:latin typeface="Cambria"/>
                <a:cs typeface="Cambria"/>
              </a:rPr>
              <a:t>LOC]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614" y="188722"/>
            <a:ext cx="7405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РАЗМЕРНО</a:t>
            </a:r>
            <a:r>
              <a:rPr sz="2800" spc="-135" dirty="0"/>
              <a:t> </a:t>
            </a:r>
            <a:r>
              <a:rPr sz="2800" dirty="0"/>
              <a:t>—</a:t>
            </a:r>
            <a:r>
              <a:rPr sz="2800" spc="-114" dirty="0"/>
              <a:t> </a:t>
            </a:r>
            <a:r>
              <a:rPr sz="2800" spc="-10" dirty="0"/>
              <a:t>ОРИЕНТИРОВАННЫЕ</a:t>
            </a:r>
            <a:r>
              <a:rPr sz="2800" spc="-95" dirty="0"/>
              <a:t> </a:t>
            </a:r>
            <a:r>
              <a:rPr sz="2800" spc="-10" dirty="0"/>
              <a:t>МЕТРИКИ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038600" y="152400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>
                <a:moveTo>
                  <a:pt x="0" y="0"/>
                </a:moveTo>
                <a:lnTo>
                  <a:pt x="374446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95600" y="274320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>
                <a:moveTo>
                  <a:pt x="0" y="0"/>
                </a:moveTo>
                <a:lnTo>
                  <a:pt x="374446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67200" y="411480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>
                <a:moveTo>
                  <a:pt x="0" y="0"/>
                </a:moveTo>
                <a:lnTo>
                  <a:pt x="374446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22064" y="541020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>
                <a:moveTo>
                  <a:pt x="0" y="0"/>
                </a:moveTo>
                <a:lnTo>
                  <a:pt x="37444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39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1789" y="963549"/>
            <a:ext cx="7985759" cy="453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1461770" indent="-71755">
              <a:lnSpc>
                <a:spcPct val="147800"/>
              </a:lnSpc>
              <a:spcBef>
                <a:spcPts val="100"/>
              </a:spcBef>
            </a:pPr>
            <a:r>
              <a:rPr sz="1800" dirty="0">
                <a:solidFill>
                  <a:srgbClr val="212121"/>
                </a:solidFill>
                <a:latin typeface="Tahoma"/>
                <a:cs typeface="Tahoma"/>
              </a:rPr>
              <a:t>Различают</a:t>
            </a:r>
            <a:r>
              <a:rPr sz="1800" spc="-2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12121"/>
                </a:solidFill>
                <a:latin typeface="Tahoma"/>
                <a:cs typeface="Tahoma"/>
              </a:rPr>
              <a:t>логические</a:t>
            </a:r>
            <a:r>
              <a:rPr sz="1800" spc="-2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12121"/>
                </a:solidFill>
                <a:latin typeface="Tahoma"/>
                <a:cs typeface="Tahoma"/>
              </a:rPr>
              <a:t>и</a:t>
            </a:r>
            <a:r>
              <a:rPr sz="1800" spc="-2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12121"/>
                </a:solidFill>
                <a:latin typeface="Tahoma"/>
                <a:cs typeface="Tahoma"/>
              </a:rPr>
              <a:t>физические</a:t>
            </a:r>
            <a:r>
              <a:rPr sz="1800" spc="-4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12121"/>
                </a:solidFill>
                <a:latin typeface="Tahoma"/>
                <a:cs typeface="Tahoma"/>
              </a:rPr>
              <a:t>строки</a:t>
            </a:r>
            <a:r>
              <a:rPr sz="1800" spc="-2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Tahoma"/>
                <a:cs typeface="Tahoma"/>
              </a:rPr>
              <a:t>кода.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«физических»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строк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SLOC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(используемые</a:t>
            </a:r>
            <a:endParaRPr sz="1800">
              <a:latin typeface="Tahoma"/>
              <a:cs typeface="Tahoma"/>
            </a:endParaRPr>
          </a:p>
          <a:p>
            <a:pPr marL="355600" marR="391795">
              <a:lnSpc>
                <a:spcPct val="12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аббревиатуры LOC, SLOC,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KLOC,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KSLOC,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DSLOC) –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определяется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как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общее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число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строк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исходного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кода,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включая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комментарии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пустые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строки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(при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измерении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показателя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пустых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строк,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как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правило,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вводится</a:t>
            </a:r>
            <a:r>
              <a:rPr sz="18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ограничение</a:t>
            </a:r>
            <a:r>
              <a:rPr sz="1800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подсчете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учитывается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число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пустых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строк, которое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не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превышает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25%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общего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числа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строк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измеряемом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блоке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кода).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Tahoma"/>
              <a:cs typeface="Tahoma"/>
            </a:endParaRPr>
          </a:p>
          <a:p>
            <a:pPr marL="355600" marR="5080" indent="-343535">
              <a:lnSpc>
                <a:spcPct val="120000"/>
              </a:lnSpc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«логических»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строк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кода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SLOC</a:t>
            </a:r>
            <a:r>
              <a:rPr sz="18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(используемые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аббревиатуры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LSI,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DSI,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KDSI,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где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«SI»</a:t>
            </a:r>
            <a:r>
              <a:rPr sz="1800" spc="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source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instructions)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–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определяется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как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команд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зависит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от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используемого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языка программирования.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1614" y="188722"/>
            <a:ext cx="7405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РАЗМЕРНО</a:t>
            </a:r>
            <a:r>
              <a:rPr sz="2800" spc="-135" dirty="0"/>
              <a:t> </a:t>
            </a:r>
            <a:r>
              <a:rPr sz="2800" dirty="0"/>
              <a:t>—</a:t>
            </a:r>
            <a:r>
              <a:rPr sz="2800" spc="-114" dirty="0"/>
              <a:t> </a:t>
            </a:r>
            <a:r>
              <a:rPr sz="2800" spc="-10" dirty="0"/>
              <a:t>ОРИЕНТИРОВАННЫЕ</a:t>
            </a:r>
            <a:r>
              <a:rPr sz="2800" spc="-95" dirty="0"/>
              <a:t> </a:t>
            </a:r>
            <a:r>
              <a:rPr sz="2800" spc="-10" dirty="0"/>
              <a:t>МЕТРИКИ</a:t>
            </a:r>
            <a:endParaRPr sz="2800"/>
          </a:p>
        </p:txBody>
      </p:sp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21065" y="6203696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latin typeface="Arial"/>
                <a:cs typeface="Arial"/>
              </a:rPr>
              <a:t>41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1127861"/>
            <a:ext cx="7905115" cy="356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3447415" indent="-320675">
              <a:lnSpc>
                <a:spcPct val="120000"/>
              </a:lnSpc>
              <a:spcBef>
                <a:spcPts val="100"/>
              </a:spcBef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Размерно-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ориентированные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метрики: </a:t>
            </a:r>
            <a:r>
              <a:rPr sz="2000" dirty="0">
                <a:latin typeface="Tahoma"/>
                <a:cs typeface="Tahoma"/>
              </a:rPr>
              <a:t>основаны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на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объективных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данных </a:t>
            </a:r>
            <a:r>
              <a:rPr sz="2000" dirty="0">
                <a:latin typeface="Tahoma"/>
                <a:cs typeface="Tahoma"/>
              </a:rPr>
              <a:t>просты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 легко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вычислимы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Недостатки:</a:t>
            </a:r>
            <a:endParaRPr sz="2000">
              <a:latin typeface="Tahoma"/>
              <a:cs typeface="Tahoma"/>
            </a:endParaRPr>
          </a:p>
          <a:p>
            <a:pPr marL="332740" marR="1835785">
              <a:lnSpc>
                <a:spcPct val="120000"/>
              </a:lnSpc>
            </a:pPr>
            <a:r>
              <a:rPr sz="2000" dirty="0">
                <a:latin typeface="Tahoma"/>
                <a:cs typeface="Tahoma"/>
              </a:rPr>
              <a:t>зависят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от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языка </a:t>
            </a:r>
            <a:r>
              <a:rPr sz="2000" spc="-10" dirty="0">
                <a:latin typeface="Tahoma"/>
                <a:cs typeface="Tahoma"/>
              </a:rPr>
              <a:t>программирования </a:t>
            </a:r>
            <a:r>
              <a:rPr sz="2000" dirty="0">
                <a:latin typeface="Tahoma"/>
                <a:cs typeface="Tahoma"/>
              </a:rPr>
              <a:t>трудновыполнимы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на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начальной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стадии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проекта</a:t>
            </a:r>
            <a:endParaRPr sz="2000">
              <a:latin typeface="Tahoma"/>
              <a:cs typeface="Tahoma"/>
            </a:endParaRPr>
          </a:p>
          <a:p>
            <a:pPr marL="33274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ahoma"/>
                <a:cs typeface="Tahoma"/>
              </a:rPr>
              <a:t>не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приспособлены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к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непроцедурным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языкам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программирования</a:t>
            </a:r>
            <a:endParaRPr sz="2000">
              <a:latin typeface="Tahoma"/>
              <a:cs typeface="Tahoma"/>
            </a:endParaRPr>
          </a:p>
          <a:p>
            <a:pPr marL="160020" marR="383540" indent="-147955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Метод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LOC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является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только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оценочным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методом,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который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надо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принимать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сведению,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но не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опираться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его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результаты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оценках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614" y="188722"/>
            <a:ext cx="7405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РАЗМЕРНО</a:t>
            </a:r>
            <a:r>
              <a:rPr sz="2800" spc="-135" dirty="0"/>
              <a:t> </a:t>
            </a:r>
            <a:r>
              <a:rPr sz="2800" dirty="0"/>
              <a:t>—</a:t>
            </a:r>
            <a:r>
              <a:rPr sz="2800" spc="-114" dirty="0"/>
              <a:t> </a:t>
            </a:r>
            <a:r>
              <a:rPr sz="2800" spc="-10" dirty="0"/>
              <a:t>ОРИЕНТИРОВАННЫЕ</a:t>
            </a:r>
            <a:r>
              <a:rPr sz="2800" spc="-95" dirty="0"/>
              <a:t> </a:t>
            </a:r>
            <a:r>
              <a:rPr sz="2800" spc="-10" dirty="0"/>
              <a:t>МЕТРИКИ</a:t>
            </a:r>
            <a:endParaRPr sz="2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334120" y="6065871"/>
            <a:ext cx="195580" cy="154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55"/>
              </a:lnSpc>
            </a:pPr>
            <a:r>
              <a:rPr sz="900" spc="-25" dirty="0">
                <a:latin typeface="Georgia"/>
                <a:cs typeface="Georgia"/>
              </a:rPr>
              <a:t>16</a:t>
            </a:r>
            <a:endParaRPr sz="900">
              <a:latin typeface="Georgia"/>
              <a:cs typeface="Georgia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 marL="224154" marR="1753235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sz="2800" b="1" spc="-4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ТАБЛИЦА.</a:t>
                      </a:r>
                      <a:r>
                        <a:rPr sz="2800" b="1" spc="-10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3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СОДЕРЖАНИЕ</a:t>
                      </a:r>
                      <a:r>
                        <a:rPr sz="2800" b="1" spc="-8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ОСНОВНЫХ </a:t>
                      </a:r>
                      <a:r>
                        <a:rPr sz="2800" b="1" spc="-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ПРОЦЕССОВ</a:t>
                      </a:r>
                      <a:r>
                        <a:rPr sz="2800" b="1" spc="-9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ЖЦ</a:t>
                      </a:r>
                      <a:r>
                        <a:rPr sz="2800" b="1" spc="-6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ПО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ИС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(ISO/IEC</a:t>
                      </a:r>
                      <a:r>
                        <a:rPr sz="2800" b="1" spc="-4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12207)</a:t>
                      </a:r>
                      <a:endParaRPr sz="2800">
                        <a:latin typeface="Corbel"/>
                        <a:cs typeface="Corbel"/>
                      </a:endParaRPr>
                    </a:p>
                  </a:txBody>
                  <a:tcPr marL="0" marR="0" marT="27305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7650" y="2189226"/>
          <a:ext cx="8643619" cy="3942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1840">
                <a:tc>
                  <a:txBody>
                    <a:bodyPr/>
                    <a:lstStyle/>
                    <a:p>
                      <a:pPr algn="ctr">
                        <a:lnSpc>
                          <a:spcPts val="1905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Процесс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471170" marR="465455" algn="ctr">
                        <a:lnSpc>
                          <a:spcPct val="100000"/>
                        </a:lnSpc>
                      </a:pPr>
                      <a:r>
                        <a:rPr sz="1600" spc="-20" dirty="0">
                          <a:latin typeface="Corbel"/>
                          <a:cs typeface="Corbel"/>
                        </a:rPr>
                        <a:t>(Исполнитель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процесса)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5722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Действия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spc="-20" dirty="0">
                          <a:latin typeface="Corbel"/>
                          <a:cs typeface="Corbel"/>
                        </a:rPr>
                        <a:t>Вход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5532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Результат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0320" marR="10033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Поставка</a:t>
                      </a:r>
                      <a:r>
                        <a:rPr sz="1600" spc="-7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(разработчик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ИС)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14300" indent="-93345">
                        <a:lnSpc>
                          <a:spcPct val="100000"/>
                        </a:lnSpc>
                        <a:buChar char="·"/>
                        <a:tabLst>
                          <a:tab pos="114300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Инициирование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 marR="299085" indent="86360">
                        <a:lnSpc>
                          <a:spcPct val="100000"/>
                        </a:lnSpc>
                        <a:buChar char="·"/>
                        <a:tabLst>
                          <a:tab pos="107314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Ответ</a:t>
                      </a:r>
                      <a:r>
                        <a:rPr sz="16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на</a:t>
                      </a:r>
                      <a:r>
                        <a:rPr sz="16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заявочные предложения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 marR="33655" indent="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Подготовка</a:t>
                      </a:r>
                      <a:r>
                        <a:rPr sz="16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договора</a:t>
                      </a:r>
                      <a:r>
                        <a:rPr sz="16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·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Планирование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исполнения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14935" indent="-9398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·"/>
                        <a:tabLst>
                          <a:tab pos="114935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Поставка</a:t>
                      </a:r>
                      <a:r>
                        <a:rPr sz="1600" spc="-7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1590" marR="182880" indent="80010">
                        <a:lnSpc>
                          <a:spcPct val="100000"/>
                        </a:lnSpc>
                        <a:spcBef>
                          <a:spcPts val="950"/>
                        </a:spcBef>
                        <a:buChar char="·"/>
                        <a:tabLst>
                          <a:tab pos="101600" algn="l"/>
                        </a:tabLst>
                      </a:pPr>
                      <a:r>
                        <a:rPr sz="1600" spc="-20" dirty="0">
                          <a:latin typeface="Corbel"/>
                          <a:cs typeface="Corbel"/>
                        </a:rPr>
                        <a:t>Техническое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задание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на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15570" indent="-93980">
                        <a:lnSpc>
                          <a:spcPct val="100000"/>
                        </a:lnSpc>
                        <a:buChar char="·"/>
                        <a:tabLst>
                          <a:tab pos="115570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Решение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руководства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об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участии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в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разработке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196215" indent="93980">
                        <a:lnSpc>
                          <a:spcPct val="100000"/>
                        </a:lnSpc>
                        <a:buChar char="·"/>
                        <a:tabLst>
                          <a:tab pos="115570" algn="l"/>
                        </a:tabLst>
                      </a:pPr>
                      <a:r>
                        <a:rPr sz="1600" spc="-35" dirty="0">
                          <a:latin typeface="Corbel"/>
                          <a:cs typeface="Corbel"/>
                        </a:rPr>
                        <a:t>Результаты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тендера</a:t>
                      </a:r>
                      <a:r>
                        <a:rPr sz="16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· 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Техническое</a:t>
                      </a:r>
                      <a:r>
                        <a:rPr sz="16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задание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на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15570" indent="-93980">
                        <a:lnSpc>
                          <a:spcPct val="100000"/>
                        </a:lnSpc>
                        <a:buChar char="·"/>
                        <a:tabLst>
                          <a:tab pos="11557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План</a:t>
                      </a:r>
                      <a:r>
                        <a:rPr sz="16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управления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проектом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254000" indent="9398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·"/>
                        <a:tabLst>
                          <a:tab pos="115570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Разработанная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 ИС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и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документация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1590" marR="128270" indent="93345">
                        <a:lnSpc>
                          <a:spcPct val="100000"/>
                        </a:lnSpc>
                        <a:spcBef>
                          <a:spcPts val="950"/>
                        </a:spcBef>
                        <a:buChar char="·"/>
                        <a:tabLst>
                          <a:tab pos="114935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Решение</a:t>
                      </a:r>
                      <a:r>
                        <a:rPr sz="16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об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участии</a:t>
                      </a:r>
                      <a:r>
                        <a:rPr sz="1600" spc="-6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в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разработке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15570" indent="-93980">
                        <a:lnSpc>
                          <a:spcPct val="100000"/>
                        </a:lnSpc>
                        <a:buChar char="·"/>
                        <a:tabLst>
                          <a:tab pos="115570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Коммерческие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предложения/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конкурсная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заявка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149225" indent="87630">
                        <a:lnSpc>
                          <a:spcPct val="100000"/>
                        </a:lnSpc>
                        <a:buChar char="·"/>
                        <a:tabLst>
                          <a:tab pos="10922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Договор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на</a:t>
                      </a:r>
                      <a:r>
                        <a:rPr sz="16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поставку/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разработку</a:t>
                      </a:r>
                      <a:r>
                        <a:rPr sz="1600" spc="-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·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 План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управления</a:t>
                      </a:r>
                      <a:r>
                        <a:rPr sz="1600" spc="-7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проектом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15570" indent="-93980">
                        <a:lnSpc>
                          <a:spcPct val="100000"/>
                        </a:lnSpc>
                        <a:buChar char="·"/>
                        <a:tabLst>
                          <a:tab pos="115570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Реализация/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корректировка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07950" indent="-8636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·"/>
                        <a:tabLst>
                          <a:tab pos="10795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Акт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приемно-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сдаточных</a:t>
                      </a:r>
                      <a:r>
                        <a:rPr sz="1600" spc="-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испытаний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3041" y="1188796"/>
            <a:ext cx="7113905" cy="35477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103505">
              <a:lnSpc>
                <a:spcPct val="95100"/>
              </a:lnSpc>
              <a:spcBef>
                <a:spcPts val="225"/>
              </a:spcBef>
            </a:pP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Данная</a:t>
            </a:r>
            <a:r>
              <a:rPr sz="2000" spc="-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метрика</a:t>
            </a:r>
            <a:r>
              <a:rPr sz="20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ПО</a:t>
            </a:r>
            <a:r>
              <a:rPr sz="2000" spc="3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была</a:t>
            </a:r>
            <a:r>
              <a:rPr sz="2000" spc="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разработана</a:t>
            </a:r>
            <a:r>
              <a:rPr sz="20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в</a:t>
            </a:r>
            <a:r>
              <a:rPr sz="2000" spc="4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противовес</a:t>
            </a:r>
            <a:r>
              <a:rPr sz="2000" spc="1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LOC</a:t>
            </a:r>
            <a:r>
              <a:rPr sz="2000" spc="2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585858"/>
                </a:solidFill>
                <a:latin typeface="Tahoma"/>
                <a:cs typeface="Tahoma"/>
              </a:rPr>
              <a:t>в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70-х</a:t>
            </a:r>
            <a:r>
              <a:rPr sz="2000" spc="2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года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прошлого</a:t>
            </a:r>
            <a:r>
              <a:rPr sz="2000" spc="3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столетия</a:t>
            </a:r>
            <a:r>
              <a:rPr sz="2000" spc="2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А.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Дж.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Альбректом</a:t>
            </a:r>
            <a:r>
              <a:rPr sz="2000" spc="4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85858"/>
                </a:solidFill>
                <a:latin typeface="Tahoma"/>
                <a:cs typeface="Tahoma"/>
              </a:rPr>
              <a:t>для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компании</a:t>
            </a:r>
            <a:r>
              <a:rPr sz="20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IBM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585858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12700" marR="144780">
              <a:lnSpc>
                <a:spcPts val="2280"/>
              </a:lnSpc>
              <a:spcBef>
                <a:spcPts val="1650"/>
              </a:spcBef>
            </a:pP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Методика не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зависит</a:t>
            </a:r>
            <a:r>
              <a:rPr sz="2000" spc="2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от</a:t>
            </a:r>
            <a:r>
              <a:rPr sz="2000" spc="4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языка</a:t>
            </a:r>
            <a:r>
              <a:rPr sz="2000" spc="3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программирования и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Tahoma"/>
                <a:cs typeface="Tahoma"/>
              </a:rPr>
              <a:t>среды разработки.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ts val="2280"/>
              </a:lnSpc>
              <a:spcBef>
                <a:spcPts val="1600"/>
              </a:spcBef>
            </a:pP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Вместо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подсчета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Tahoma"/>
                <a:cs typeface="Tahoma"/>
              </a:rPr>
              <a:t>LOC-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оценки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рассматривается</a:t>
            </a:r>
            <a:r>
              <a:rPr sz="2000" spc="3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не</a:t>
            </a:r>
            <a:r>
              <a:rPr sz="2000" spc="7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размер,</a:t>
            </a:r>
            <a:r>
              <a:rPr sz="2000" spc="4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585858"/>
                </a:solidFill>
                <a:latin typeface="Tahoma"/>
                <a:cs typeface="Tahoma"/>
              </a:rPr>
              <a:t>а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функциональность</a:t>
            </a:r>
            <a:r>
              <a:rPr sz="2000" spc="3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или</a:t>
            </a:r>
            <a:r>
              <a:rPr sz="2000" spc="7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полезность</a:t>
            </a:r>
            <a:r>
              <a:rPr sz="2000" spc="5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Tahoma"/>
                <a:cs typeface="Tahoma"/>
              </a:rPr>
              <a:t>продукта.</a:t>
            </a:r>
            <a:endParaRPr sz="2000">
              <a:latin typeface="Tahoma"/>
              <a:cs typeface="Tahoma"/>
            </a:endParaRPr>
          </a:p>
          <a:p>
            <a:pPr marL="12700" marR="114935">
              <a:lnSpc>
                <a:spcPts val="2280"/>
              </a:lnSpc>
              <a:spcBef>
                <a:spcPts val="1610"/>
              </a:spcBef>
            </a:pP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Сущность</a:t>
            </a:r>
            <a:r>
              <a:rPr sz="2000" spc="3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ее</a:t>
            </a:r>
            <a:r>
              <a:rPr sz="2000" spc="4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состоит</a:t>
            </a:r>
            <a:r>
              <a:rPr sz="2000" spc="3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в</a:t>
            </a:r>
            <a:r>
              <a:rPr sz="2000" spc="6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том,</a:t>
            </a:r>
            <a:r>
              <a:rPr sz="2000" spc="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что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программа</a:t>
            </a:r>
            <a:r>
              <a:rPr sz="20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разделяется</a:t>
            </a:r>
            <a:r>
              <a:rPr sz="20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85858"/>
                </a:solidFill>
                <a:latin typeface="Tahoma"/>
                <a:cs typeface="Tahoma"/>
              </a:rPr>
              <a:t>на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классы</a:t>
            </a:r>
            <a:r>
              <a:rPr sz="2000" spc="3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компонентов</a:t>
            </a:r>
            <a:r>
              <a:rPr sz="20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по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формату</a:t>
            </a:r>
            <a:r>
              <a:rPr sz="20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и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85858"/>
                </a:solidFill>
                <a:latin typeface="Tahoma"/>
                <a:cs typeface="Tahoma"/>
              </a:rPr>
              <a:t>типу</a:t>
            </a:r>
            <a:r>
              <a:rPr sz="2000" spc="4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Tahoma"/>
                <a:cs typeface="Tahoma"/>
              </a:rPr>
              <a:t>логических операций.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183591"/>
            <a:ext cx="8092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8370" algn="l"/>
              </a:tabLst>
            </a:pPr>
            <a:r>
              <a:rPr sz="2200" spc="-10" dirty="0"/>
              <a:t>МЕТОДОЛОГИЯ</a:t>
            </a:r>
            <a:r>
              <a:rPr sz="2200" dirty="0"/>
              <a:t>	ОЦЕНИВАНИЯ</a:t>
            </a:r>
            <a:r>
              <a:rPr sz="2200" spc="-120" dirty="0"/>
              <a:t> </a:t>
            </a:r>
            <a:r>
              <a:rPr sz="2200" spc="-10" dirty="0"/>
              <a:t>ФУНКЦИОНАЛЬНОГО</a:t>
            </a:r>
            <a:r>
              <a:rPr sz="2200" spc="-114" dirty="0"/>
              <a:t> </a:t>
            </a:r>
            <a:r>
              <a:rPr sz="2200" spc="-10" dirty="0"/>
              <a:t>РАЗМЕРА</a:t>
            </a:r>
            <a:endParaRPr sz="2200"/>
          </a:p>
        </p:txBody>
      </p:sp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3041" y="1326845"/>
            <a:ext cx="6889750" cy="2922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Косвенно</a:t>
            </a:r>
            <a:r>
              <a:rPr sz="2000" spc="18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измеряют</a:t>
            </a:r>
            <a:r>
              <a:rPr sz="2000" spc="1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программный</a:t>
            </a:r>
            <a:r>
              <a:rPr sz="2000" spc="18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продукт</a:t>
            </a:r>
            <a:r>
              <a:rPr sz="2000" spc="18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1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процесс</a:t>
            </a:r>
            <a:r>
              <a:rPr sz="2000" spc="18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его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разработки.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Используется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5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информационных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характеристик.</a:t>
            </a:r>
            <a:endParaRPr sz="2000">
              <a:latin typeface="Tahoma"/>
              <a:cs typeface="Tahoma"/>
            </a:endParaRPr>
          </a:p>
          <a:p>
            <a:pPr marL="306070" indent="-29337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0607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внешних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вводов.</a:t>
            </a:r>
            <a:endParaRPr sz="2000">
              <a:latin typeface="Tahoma"/>
              <a:cs typeface="Tahoma"/>
            </a:endParaRPr>
          </a:p>
          <a:p>
            <a:pPr marL="306070" indent="-29337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0607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внешних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выводов.</a:t>
            </a:r>
            <a:endParaRPr sz="2000">
              <a:latin typeface="Tahoma"/>
              <a:cs typeface="Tahoma"/>
            </a:endParaRPr>
          </a:p>
          <a:p>
            <a:pPr marL="306070" indent="-29337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0607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внешних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запросов.</a:t>
            </a:r>
            <a:endParaRPr sz="2000">
              <a:latin typeface="Tahoma"/>
              <a:cs typeface="Tahoma"/>
            </a:endParaRPr>
          </a:p>
          <a:p>
            <a:pPr marL="302895" indent="-29019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02895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внутренних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логических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файлов.</a:t>
            </a:r>
            <a:endParaRPr sz="2000">
              <a:latin typeface="Tahoma"/>
              <a:cs typeface="Tahoma"/>
            </a:endParaRPr>
          </a:p>
          <a:p>
            <a:pPr marL="306070" indent="-29337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06070" algn="l"/>
              </a:tabLst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Количество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внешних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интерфейсных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файлов.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183591"/>
            <a:ext cx="8092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8370" algn="l"/>
              </a:tabLst>
            </a:pPr>
            <a:r>
              <a:rPr sz="2200" spc="-10" dirty="0"/>
              <a:t>МЕТОДОЛОГИЯ</a:t>
            </a:r>
            <a:r>
              <a:rPr sz="2200" dirty="0"/>
              <a:t>	ОЦЕНИВАНИЯ</a:t>
            </a:r>
            <a:r>
              <a:rPr sz="2200" spc="-120" dirty="0"/>
              <a:t> </a:t>
            </a:r>
            <a:r>
              <a:rPr sz="2200" spc="-10" dirty="0"/>
              <a:t>ФУНКЦИОНАЛЬНОГО</a:t>
            </a:r>
            <a:r>
              <a:rPr sz="2200" spc="-114" dirty="0"/>
              <a:t> </a:t>
            </a:r>
            <a:r>
              <a:rPr sz="2200" spc="-10" dirty="0"/>
              <a:t>РАЗМЕРА</a:t>
            </a:r>
            <a:endParaRPr sz="2200"/>
          </a:p>
        </p:txBody>
      </p:sp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332" y="1835266"/>
            <a:ext cx="8005957" cy="24893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80059" y="4637532"/>
            <a:ext cx="7571740" cy="1533525"/>
            <a:chOff x="480059" y="4637532"/>
            <a:chExt cx="7571740" cy="15335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0" y="4672584"/>
              <a:ext cx="7505703" cy="1399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059" y="4637532"/>
              <a:ext cx="7469124" cy="15331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691" y="4690872"/>
              <a:ext cx="7429500" cy="13228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83691" y="4690871"/>
            <a:ext cx="7429500" cy="1323340"/>
          </a:xfrm>
          <a:prstGeom prst="rect">
            <a:avLst/>
          </a:prstGeom>
          <a:ln w="9144">
            <a:solidFill>
              <a:srgbClr val="B6DCDF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91440" marR="327025">
              <a:lnSpc>
                <a:spcPct val="98400"/>
              </a:lnSpc>
              <a:spcBef>
                <a:spcPts val="395"/>
              </a:spcBef>
            </a:pPr>
            <a:r>
              <a:rPr sz="2000" dirty="0">
                <a:latin typeface="Tahoma"/>
                <a:cs typeface="Tahoma"/>
              </a:rPr>
              <a:t>Вводы,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выводы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запросы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относят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к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категории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транзакция. </a:t>
            </a:r>
            <a:r>
              <a:rPr sz="2100" spc="-55" dirty="0">
                <a:latin typeface="Tahoma"/>
                <a:cs typeface="Tahoma"/>
              </a:rPr>
              <a:t>Транзакция</a:t>
            </a:r>
            <a:r>
              <a:rPr sz="2100" spc="-9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—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это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элементарный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процесс,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различаемый </a:t>
            </a:r>
            <a:r>
              <a:rPr sz="2000" dirty="0">
                <a:latin typeface="Tahoma"/>
                <a:cs typeface="Tahoma"/>
              </a:rPr>
              <a:t>пользователем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перемещающий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между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внешней </a:t>
            </a:r>
            <a:r>
              <a:rPr sz="2000" dirty="0">
                <a:latin typeface="Tahoma"/>
                <a:cs typeface="Tahoma"/>
              </a:rPr>
              <a:t>средой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программным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приложением.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3540" y="183591"/>
            <a:ext cx="8092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8370" algn="l"/>
              </a:tabLst>
            </a:pPr>
            <a:r>
              <a:rPr sz="2200" spc="-10" dirty="0"/>
              <a:t>МЕТОДОЛОГИЯ</a:t>
            </a:r>
            <a:r>
              <a:rPr sz="2200" dirty="0"/>
              <a:t>	ОЦЕНИВАНИЯ</a:t>
            </a:r>
            <a:r>
              <a:rPr sz="2200" spc="-120" dirty="0"/>
              <a:t> </a:t>
            </a:r>
            <a:r>
              <a:rPr sz="2200" spc="-10" dirty="0"/>
              <a:t>ФУНКЦИОНАЛЬНОГО</a:t>
            </a:r>
            <a:r>
              <a:rPr sz="2200" spc="-114" dirty="0"/>
              <a:t> </a:t>
            </a:r>
            <a:r>
              <a:rPr sz="2200" spc="-10" dirty="0"/>
              <a:t>РАЗМЕРА</a:t>
            </a:r>
            <a:endParaRPr sz="2200"/>
          </a:p>
        </p:txBody>
      </p:sp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3780" y="1326845"/>
            <a:ext cx="7560945" cy="3502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Внешний</a:t>
            </a:r>
            <a:r>
              <a:rPr sz="2000" b="1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ввод</a:t>
            </a:r>
            <a:r>
              <a:rPr sz="2000" b="1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(EI,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external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inputs)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элементарный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процесс,</a:t>
            </a:r>
            <a:endParaRPr sz="2000">
              <a:latin typeface="Tahoma"/>
              <a:cs typeface="Tahoma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перемещающий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данные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внешней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среды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приложение.</a:t>
            </a:r>
            <a:endParaRPr sz="2000">
              <a:latin typeface="Tahoma"/>
              <a:cs typeface="Tahoma"/>
            </a:endParaRPr>
          </a:p>
          <a:p>
            <a:pPr marL="354965" marR="78105" indent="-3429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Внешний</a:t>
            </a:r>
            <a:r>
              <a:rPr sz="2000" b="1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вывод</a:t>
            </a:r>
            <a:r>
              <a:rPr sz="2000" b="1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(EO,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external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outputs)—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элементарный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процесс,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перемещающий</a:t>
            </a:r>
            <a:r>
              <a:rPr sz="2000" spc="-8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данные,</a:t>
            </a:r>
            <a:r>
              <a:rPr sz="2000" spc="-7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вычисленные</a:t>
            </a:r>
            <a:r>
              <a:rPr sz="2000" spc="-6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в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приложении,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во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внешнюю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среду.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Кроме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того,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этом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процессе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могут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обновляться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внутренние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логические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файлы.</a:t>
            </a:r>
            <a:endParaRPr sz="2000">
              <a:latin typeface="Tahoma"/>
              <a:cs typeface="Tahoma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Внешний</a:t>
            </a:r>
            <a:r>
              <a:rPr sz="2000" b="1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запрос</a:t>
            </a:r>
            <a:r>
              <a:rPr sz="2000" b="1" spc="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(EQ,external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inquiries)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элементарный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процесс,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работающий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как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вводимыми,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так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выводимыми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данными.</a:t>
            </a:r>
            <a:r>
              <a:rPr sz="2000" spc="-7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Его</a:t>
            </a:r>
            <a:r>
              <a:rPr sz="20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результат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данные,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возвращаемые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из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внутренних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логических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файлов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внешних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интерфейсных файлов.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183591"/>
            <a:ext cx="8092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8370" algn="l"/>
              </a:tabLst>
            </a:pPr>
            <a:r>
              <a:rPr sz="2200" spc="-10" dirty="0"/>
              <a:t>МЕТОДОЛОГИЯ</a:t>
            </a:r>
            <a:r>
              <a:rPr sz="2200" dirty="0"/>
              <a:t>	ОЦЕНИВАНИЯ</a:t>
            </a:r>
            <a:r>
              <a:rPr sz="2200" spc="-120" dirty="0"/>
              <a:t> </a:t>
            </a:r>
            <a:r>
              <a:rPr sz="2200" spc="-10" dirty="0"/>
              <a:t>ФУНКЦИОНАЛЬНОГО</a:t>
            </a:r>
            <a:r>
              <a:rPr sz="2200" spc="-114" dirty="0"/>
              <a:t> </a:t>
            </a:r>
            <a:r>
              <a:rPr sz="2200" spc="-10" dirty="0"/>
              <a:t>РАЗМЕРА</a:t>
            </a:r>
            <a:endParaRPr sz="2200"/>
          </a:p>
        </p:txBody>
      </p:sp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</a:pPr>
            <a:r>
              <a:rPr dirty="0"/>
              <a:t>Внутренние</a:t>
            </a:r>
            <a:r>
              <a:rPr spc="-50" dirty="0"/>
              <a:t> </a:t>
            </a:r>
            <a:r>
              <a:rPr dirty="0"/>
              <a:t>логические</a:t>
            </a:r>
            <a:r>
              <a:rPr spc="-40" dirty="0"/>
              <a:t> </a:t>
            </a:r>
            <a:r>
              <a:rPr dirty="0"/>
              <a:t>файлы</a:t>
            </a:r>
            <a:r>
              <a:rPr spc="-30" dirty="0"/>
              <a:t> </a:t>
            </a:r>
            <a:r>
              <a:rPr dirty="0"/>
              <a:t>(ILFs)</a:t>
            </a:r>
            <a:r>
              <a:rPr spc="-40" dirty="0"/>
              <a:t> </a:t>
            </a:r>
            <a:r>
              <a:rPr dirty="0"/>
              <a:t>—</a:t>
            </a:r>
            <a:r>
              <a:rPr spc="-30" dirty="0"/>
              <a:t> </a:t>
            </a:r>
            <a:r>
              <a:rPr spc="-10" dirty="0"/>
              <a:t>выделяемые </a:t>
            </a:r>
            <a:r>
              <a:rPr dirty="0"/>
              <a:t>пользователем</a:t>
            </a:r>
            <a:r>
              <a:rPr spc="-80" dirty="0"/>
              <a:t> </a:t>
            </a:r>
            <a:r>
              <a:rPr dirty="0"/>
              <a:t>логически</a:t>
            </a:r>
            <a:r>
              <a:rPr spc="-45" dirty="0"/>
              <a:t> </a:t>
            </a:r>
            <a:r>
              <a:rPr dirty="0"/>
              <a:t>связанные</a:t>
            </a:r>
            <a:r>
              <a:rPr spc="-40" dirty="0"/>
              <a:t> </a:t>
            </a:r>
            <a:r>
              <a:rPr dirty="0"/>
              <a:t>группы</a:t>
            </a:r>
            <a:r>
              <a:rPr spc="-35" dirty="0"/>
              <a:t> </a:t>
            </a:r>
            <a:r>
              <a:rPr dirty="0"/>
              <a:t>данных</a:t>
            </a:r>
            <a:r>
              <a:rPr spc="-50" dirty="0"/>
              <a:t> </a:t>
            </a:r>
            <a:r>
              <a:rPr dirty="0"/>
              <a:t>или</a:t>
            </a:r>
            <a:r>
              <a:rPr spc="-15" dirty="0"/>
              <a:t> </a:t>
            </a:r>
            <a:r>
              <a:rPr spc="-10" dirty="0"/>
              <a:t>блоки </a:t>
            </a:r>
            <a:r>
              <a:rPr dirty="0"/>
              <a:t>управляющей</a:t>
            </a:r>
            <a:r>
              <a:rPr spc="-85" dirty="0"/>
              <a:t> </a:t>
            </a:r>
            <a:r>
              <a:rPr dirty="0"/>
              <a:t>информации,</a:t>
            </a:r>
            <a:r>
              <a:rPr spc="-90" dirty="0"/>
              <a:t> </a:t>
            </a:r>
            <a:r>
              <a:rPr dirty="0"/>
              <a:t>которые</a:t>
            </a:r>
            <a:r>
              <a:rPr spc="-75" dirty="0"/>
              <a:t> </a:t>
            </a:r>
            <a:r>
              <a:rPr dirty="0"/>
              <a:t>поддерживаются</a:t>
            </a:r>
            <a:r>
              <a:rPr spc="-85" dirty="0"/>
              <a:t> </a:t>
            </a:r>
            <a:r>
              <a:rPr spc="-10" dirty="0"/>
              <a:t>внутри продукта.</a:t>
            </a:r>
          </a:p>
          <a:p>
            <a:pPr marL="355600" marR="5080" indent="-343535">
              <a:lnSpc>
                <a:spcPct val="100000"/>
              </a:lnSpc>
              <a:spcBef>
                <a:spcPts val="480"/>
              </a:spcBef>
            </a:pPr>
            <a:r>
              <a:rPr dirty="0"/>
              <a:t>Внешние</a:t>
            </a:r>
            <a:r>
              <a:rPr spc="-45" dirty="0"/>
              <a:t> </a:t>
            </a:r>
            <a:r>
              <a:rPr dirty="0"/>
              <a:t>интерфейсные</a:t>
            </a:r>
            <a:r>
              <a:rPr spc="-30" dirty="0"/>
              <a:t> </a:t>
            </a:r>
            <a:r>
              <a:rPr dirty="0"/>
              <a:t>файлы</a:t>
            </a:r>
            <a:r>
              <a:rPr spc="-30" dirty="0"/>
              <a:t> </a:t>
            </a:r>
            <a:r>
              <a:rPr dirty="0"/>
              <a:t>(EIFs)</a:t>
            </a:r>
            <a:r>
              <a:rPr spc="-30" dirty="0"/>
              <a:t> </a:t>
            </a:r>
            <a:r>
              <a:rPr dirty="0"/>
              <a:t>—</a:t>
            </a:r>
            <a:r>
              <a:rPr spc="-20" dirty="0"/>
              <a:t> </a:t>
            </a:r>
            <a:r>
              <a:rPr spc="-10" dirty="0"/>
              <a:t>выделяемые </a:t>
            </a:r>
            <a:r>
              <a:rPr dirty="0"/>
              <a:t>пользователем</a:t>
            </a:r>
            <a:r>
              <a:rPr spc="-80" dirty="0"/>
              <a:t> </a:t>
            </a:r>
            <a:r>
              <a:rPr dirty="0"/>
              <a:t>логически</a:t>
            </a:r>
            <a:r>
              <a:rPr spc="-45" dirty="0"/>
              <a:t> </a:t>
            </a:r>
            <a:r>
              <a:rPr dirty="0"/>
              <a:t>связанные</a:t>
            </a:r>
            <a:r>
              <a:rPr spc="-40" dirty="0"/>
              <a:t> </a:t>
            </a:r>
            <a:r>
              <a:rPr dirty="0"/>
              <a:t>группы</a:t>
            </a:r>
            <a:r>
              <a:rPr spc="-35" dirty="0"/>
              <a:t> </a:t>
            </a:r>
            <a:r>
              <a:rPr dirty="0"/>
              <a:t>данных</a:t>
            </a:r>
            <a:r>
              <a:rPr spc="-50" dirty="0"/>
              <a:t> </a:t>
            </a:r>
            <a:r>
              <a:rPr dirty="0"/>
              <a:t>или</a:t>
            </a:r>
            <a:r>
              <a:rPr spc="-15" dirty="0"/>
              <a:t> </a:t>
            </a:r>
            <a:r>
              <a:rPr spc="-10" dirty="0"/>
              <a:t>блоки </a:t>
            </a:r>
            <a:r>
              <a:rPr dirty="0"/>
              <a:t>управляющей</a:t>
            </a:r>
            <a:r>
              <a:rPr spc="-75" dirty="0"/>
              <a:t> </a:t>
            </a:r>
            <a:r>
              <a:rPr dirty="0"/>
              <a:t>информации,</a:t>
            </a:r>
            <a:r>
              <a:rPr spc="-70" dirty="0"/>
              <a:t> </a:t>
            </a:r>
            <a:r>
              <a:rPr dirty="0"/>
              <a:t>на</a:t>
            </a:r>
            <a:r>
              <a:rPr spc="-30" dirty="0"/>
              <a:t> </a:t>
            </a:r>
            <a:r>
              <a:rPr dirty="0"/>
              <a:t>которые</a:t>
            </a:r>
            <a:r>
              <a:rPr spc="-40" dirty="0"/>
              <a:t> </a:t>
            </a:r>
            <a:r>
              <a:rPr dirty="0"/>
              <a:t>ссылается</a:t>
            </a:r>
            <a:r>
              <a:rPr spc="-50" dirty="0"/>
              <a:t> </a:t>
            </a:r>
            <a:r>
              <a:rPr dirty="0"/>
              <a:t>продукт,</a:t>
            </a:r>
            <a:r>
              <a:rPr spc="-40" dirty="0"/>
              <a:t> </a:t>
            </a:r>
            <a:r>
              <a:rPr spc="-25" dirty="0"/>
              <a:t>но </a:t>
            </a:r>
            <a:r>
              <a:rPr dirty="0"/>
              <a:t>которые</a:t>
            </a:r>
            <a:r>
              <a:rPr spc="-45" dirty="0"/>
              <a:t> </a:t>
            </a:r>
            <a:r>
              <a:rPr dirty="0"/>
              <a:t>поддерживаются</a:t>
            </a:r>
            <a:r>
              <a:rPr spc="-55" dirty="0"/>
              <a:t> </a:t>
            </a:r>
            <a:r>
              <a:rPr dirty="0"/>
              <a:t>вне</a:t>
            </a:r>
            <a:r>
              <a:rPr spc="-25" dirty="0"/>
              <a:t> </a:t>
            </a:r>
            <a:r>
              <a:rPr spc="-10" dirty="0"/>
              <a:t>продукта.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183591"/>
            <a:ext cx="8092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8370" algn="l"/>
              </a:tabLst>
            </a:pPr>
            <a:r>
              <a:rPr sz="2200" spc="-10" dirty="0"/>
              <a:t>МЕТОДОЛОГИЯ</a:t>
            </a:r>
            <a:r>
              <a:rPr sz="2200" dirty="0"/>
              <a:t>	ОЦЕНИВАНИЯ</a:t>
            </a:r>
            <a:r>
              <a:rPr sz="2200" spc="-120" dirty="0"/>
              <a:t> </a:t>
            </a:r>
            <a:r>
              <a:rPr sz="2200" spc="-10" dirty="0"/>
              <a:t>ФУНКЦИОНАЛЬНОГО</a:t>
            </a:r>
            <a:r>
              <a:rPr sz="2200" spc="-114" dirty="0"/>
              <a:t> </a:t>
            </a:r>
            <a:r>
              <a:rPr sz="2200" spc="-10" dirty="0"/>
              <a:t>РАЗМЕРА</a:t>
            </a:r>
            <a:endParaRPr sz="2200"/>
          </a:p>
        </p:txBody>
      </p:sp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7445" y="1022350"/>
            <a:ext cx="714819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Каждой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характеристике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ставится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соответствие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сложность,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этого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назначается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низкий,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средний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высокий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ранг,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затем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формируется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числовая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оценка</a:t>
            </a:r>
            <a:r>
              <a:rPr sz="20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ранга.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1827" y="2462910"/>
          <a:ext cx="7743190" cy="3288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8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3685">
                <a:tc rowSpan="2">
                  <a:txBody>
                    <a:bodyPr/>
                    <a:lstStyle/>
                    <a:p>
                      <a:pPr marL="65405">
                        <a:lnSpc>
                          <a:spcPts val="2115"/>
                        </a:lnSpc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Имя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 характеристики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905" algn="ctr">
                        <a:lnSpc>
                          <a:spcPts val="2060"/>
                        </a:lnSpc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Ранг,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latin typeface="Tahoma"/>
                          <a:cs typeface="Tahoma"/>
                        </a:rPr>
                        <a:t>сложность,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количество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060"/>
                        </a:lnSpc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Низкий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060"/>
                        </a:lnSpc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Средний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060"/>
                        </a:lnSpc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Высокий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060"/>
                        </a:lnSpc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Итого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65405" marR="1832610">
                        <a:lnSpc>
                          <a:spcPts val="212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Внешние вводы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 х 3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 x 4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 x 6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=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?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5405">
                        <a:lnSpc>
                          <a:spcPts val="206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Внешние</a:t>
                      </a:r>
                      <a:r>
                        <a:rPr sz="1800" spc="-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выводы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06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х 4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06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x 5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06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х 7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06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=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?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65405" marR="1832610">
                        <a:lnSpc>
                          <a:spcPts val="212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Внешние запросы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 x 3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 x 4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 x 6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=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?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65405" marR="27495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Внутренние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логические файлы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 x 7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 x 10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 x 15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=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?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65405">
                        <a:lnSpc>
                          <a:spcPts val="214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Внешние</a:t>
                      </a:r>
                      <a:r>
                        <a:rPr sz="18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интерфейсные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65405">
                        <a:lnSpc>
                          <a:spcPts val="208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файлы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x 5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x 7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4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?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x 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10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66675">
                        <a:lnSpc>
                          <a:spcPts val="208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=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=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?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685">
                <a:tc gridSpan="4">
                  <a:txBody>
                    <a:bodyPr/>
                    <a:lstStyle/>
                    <a:p>
                      <a:pPr marL="65405">
                        <a:lnSpc>
                          <a:spcPts val="206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Общее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количество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06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=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?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183591"/>
            <a:ext cx="8092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8370" algn="l"/>
              </a:tabLst>
            </a:pPr>
            <a:r>
              <a:rPr sz="2200" spc="-10" dirty="0"/>
              <a:t>МЕТОДОЛОГИЯ</a:t>
            </a:r>
            <a:r>
              <a:rPr sz="2200" dirty="0"/>
              <a:t>	ОЦЕНИВАНИЯ</a:t>
            </a:r>
            <a:r>
              <a:rPr sz="2200" spc="-120" dirty="0"/>
              <a:t> </a:t>
            </a:r>
            <a:r>
              <a:rPr sz="2200" spc="-10" dirty="0"/>
              <a:t>ФУНКЦИОНАЛЬНОГО</a:t>
            </a:r>
            <a:r>
              <a:rPr sz="2200" spc="-114" dirty="0"/>
              <a:t> </a:t>
            </a:r>
            <a:r>
              <a:rPr sz="2200" spc="-10" dirty="0"/>
              <a:t>РАЗМЕРА</a:t>
            </a:r>
            <a:endParaRPr sz="2200"/>
          </a:p>
        </p:txBody>
      </p:sp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5650" y="1670050"/>
          <a:ext cx="7277100" cy="419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7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170">
                <a:tc>
                  <a:txBody>
                    <a:bodyPr/>
                    <a:lstStyle/>
                    <a:p>
                      <a:pPr marL="427990" marR="305435" indent="-116205">
                        <a:lnSpc>
                          <a:spcPts val="2120"/>
                        </a:lnSpc>
                        <a:spcBef>
                          <a:spcPts val="9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Информационная характеристика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9505">
                        <a:lnSpc>
                          <a:spcPts val="2115"/>
                        </a:lnSpc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Элементы</a:t>
                      </a:r>
                      <a:r>
                        <a:rPr sz="1800" b="1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данных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890">
                <a:tc>
                  <a:txBody>
                    <a:bodyPr/>
                    <a:lstStyle/>
                    <a:p>
                      <a:pPr marL="68580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Внешние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Вводы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marR="672465">
                        <a:lnSpc>
                          <a:spcPct val="992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Поля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ввода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данных,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сообщения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об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ошибках,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вычисляемые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значения, кнопки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6695">
                <a:tc>
                  <a:txBody>
                    <a:bodyPr/>
                    <a:lstStyle/>
                    <a:p>
                      <a:pPr marL="68580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Внешние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Выводы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marR="185420">
                        <a:lnSpc>
                          <a:spcPct val="994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Поля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данных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в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отчетах,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вычисляемые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значения,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сообщения об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ошибках,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заголовки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столбцов,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которые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читаются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из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внутреннего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файла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7610">
                <a:tc>
                  <a:txBody>
                    <a:bodyPr/>
                    <a:lstStyle/>
                    <a:p>
                      <a:pPr marL="68580">
                        <a:lnSpc>
                          <a:spcPts val="212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Внешние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Запросы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marR="723265">
                        <a:lnSpc>
                          <a:spcPct val="9940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Вводимые элементы: 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поле,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используемое</a:t>
                      </a:r>
                      <a:r>
                        <a:rPr sz="18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для поиска,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щелчок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мыши.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Выводимые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элементы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—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отображаемые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на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экране 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поля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251" y="946861"/>
            <a:ext cx="3706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Примеры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элементов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данных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183591"/>
            <a:ext cx="8092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8370" algn="l"/>
              </a:tabLst>
            </a:pPr>
            <a:r>
              <a:rPr sz="2200" spc="-10" dirty="0"/>
              <a:t>МЕТОДОЛОГИЯ</a:t>
            </a:r>
            <a:r>
              <a:rPr sz="2200" dirty="0"/>
              <a:t>	ОЦЕНИВАНИЯ</a:t>
            </a:r>
            <a:r>
              <a:rPr sz="2200" spc="-120" dirty="0"/>
              <a:t> </a:t>
            </a:r>
            <a:r>
              <a:rPr sz="2200" spc="-10" dirty="0"/>
              <a:t>ФУНКЦИОНАЛЬНОГО</a:t>
            </a:r>
            <a:r>
              <a:rPr sz="2200" spc="-114" dirty="0"/>
              <a:t> </a:t>
            </a:r>
            <a:r>
              <a:rPr sz="2200" spc="-10" dirty="0"/>
              <a:t>РАЗМЕРА</a:t>
            </a:r>
            <a:endParaRPr sz="2200"/>
          </a:p>
        </p:txBody>
      </p:sp>
    </p:spTree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329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dirty="0"/>
              <a:t>Правила</a:t>
            </a:r>
            <a:r>
              <a:rPr spc="-35" dirty="0"/>
              <a:t> </a:t>
            </a:r>
            <a:r>
              <a:rPr dirty="0"/>
              <a:t>учета</a:t>
            </a:r>
            <a:r>
              <a:rPr spc="-10" dirty="0"/>
              <a:t> </a:t>
            </a:r>
            <a:r>
              <a:rPr dirty="0"/>
              <a:t>элементов данных</a:t>
            </a:r>
            <a:r>
              <a:rPr spc="-85" dirty="0"/>
              <a:t> </a:t>
            </a:r>
            <a:r>
              <a:rPr spc="-25" dirty="0"/>
              <a:t>GUI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3537584"/>
            <a:ext cx="7133590" cy="200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54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GUI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для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обслуживания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клиентов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может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иметь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поля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Имя,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Адрес,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Город,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Страна,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Почтовый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Индекс,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Телефон,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Email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434"/>
              </a:spcBef>
              <a:tabLst>
                <a:tab pos="1279525" algn="l"/>
              </a:tabLst>
            </a:pP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Таким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образом,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имеется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7</a:t>
            </a:r>
            <a:r>
              <a:rPr sz="1800" spc="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полей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или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семь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элементов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данных.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Восьмым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элементом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данных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может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быть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командная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кнопка (добавить,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	изменить,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удалить).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этом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случае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каждый</a:t>
            </a:r>
            <a:r>
              <a:rPr sz="1800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внешних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вводов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Добавить,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Изменить,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Удалить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будет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состоять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из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02B78"/>
                </a:solidFill>
                <a:latin typeface="Tahoma"/>
                <a:cs typeface="Tahoma"/>
              </a:rPr>
              <a:t>8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элементов</a:t>
            </a:r>
            <a:r>
              <a:rPr sz="18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данных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(7</a:t>
            </a:r>
            <a:r>
              <a:rPr sz="18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полей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плюс</a:t>
            </a:r>
            <a:r>
              <a:rPr sz="1800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2B78"/>
                </a:solidFill>
                <a:latin typeface="Tahoma"/>
                <a:cs typeface="Tahoma"/>
              </a:rPr>
              <a:t>командная</a:t>
            </a:r>
            <a:r>
              <a:rPr sz="18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2B78"/>
                </a:solidFill>
                <a:latin typeface="Tahoma"/>
                <a:cs typeface="Tahoma"/>
              </a:rPr>
              <a:t>кнопка).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390" y="1306322"/>
            <a:ext cx="7082544" cy="18986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49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0143" y="1232153"/>
            <a:ext cx="6871334" cy="272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solidFill>
                  <a:srgbClr val="808080"/>
                </a:solidFill>
                <a:latin typeface="Tahoma"/>
                <a:cs typeface="Tahoma"/>
              </a:rPr>
              <a:t>Ранг</a:t>
            </a:r>
            <a:r>
              <a:rPr sz="2400" b="1" spc="-114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808080"/>
                </a:solidFill>
                <a:latin typeface="Tahoma"/>
                <a:cs typeface="Tahoma"/>
              </a:rPr>
              <a:t>и</a:t>
            </a:r>
            <a:r>
              <a:rPr sz="2400" b="1" spc="-114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400" b="1" spc="-70" dirty="0">
                <a:solidFill>
                  <a:srgbClr val="808080"/>
                </a:solidFill>
                <a:latin typeface="Tahoma"/>
                <a:cs typeface="Tahoma"/>
              </a:rPr>
              <a:t>оценка</a:t>
            </a:r>
            <a:r>
              <a:rPr sz="2400" b="1" spc="-85" dirty="0">
                <a:solidFill>
                  <a:srgbClr val="808080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808080"/>
                </a:solidFill>
                <a:latin typeface="Tahoma"/>
                <a:cs typeface="Tahoma"/>
              </a:rPr>
              <a:t>сложности</a:t>
            </a:r>
            <a:endParaRPr sz="2400">
              <a:latin typeface="Tahoma"/>
              <a:cs typeface="Tahoma"/>
            </a:endParaRPr>
          </a:p>
          <a:p>
            <a:pPr marL="215900" indent="-183515">
              <a:lnSpc>
                <a:spcPct val="100000"/>
              </a:lnSpc>
              <a:spcBef>
                <a:spcPts val="2070"/>
              </a:spcBef>
            </a:pPr>
            <a:r>
              <a:rPr sz="1800" dirty="0">
                <a:latin typeface="Tahoma"/>
                <a:cs typeface="Tahoma"/>
              </a:rPr>
              <a:t>Сложность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данных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определяется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по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следующим</a:t>
            </a:r>
            <a:r>
              <a:rPr sz="1800" spc="-7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показателям:</a:t>
            </a:r>
            <a:endParaRPr sz="1800">
              <a:latin typeface="Tahoma"/>
              <a:cs typeface="Tahoma"/>
            </a:endParaRPr>
          </a:p>
          <a:p>
            <a:pPr marL="502284" marR="5080" indent="-28702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Tahoma"/>
                <a:cs typeface="Tahoma"/>
              </a:rPr>
              <a:t>DET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(data element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type)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—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неповторяемое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уникальное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поле </a:t>
            </a:r>
            <a:r>
              <a:rPr sz="1800" dirty="0">
                <a:latin typeface="Tahoma"/>
                <a:cs typeface="Tahoma"/>
              </a:rPr>
              <a:t>данных,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например, Имя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Клиента — 1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DET;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Адрес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Клиента </a:t>
            </a:r>
            <a:r>
              <a:rPr sz="1800" dirty="0">
                <a:latin typeface="Tahoma"/>
                <a:cs typeface="Tahoma"/>
              </a:rPr>
              <a:t>(индекс,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страна,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область,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район,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город,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улица,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дом,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корпус, </a:t>
            </a:r>
            <a:r>
              <a:rPr sz="1800" dirty="0">
                <a:latin typeface="Tahoma"/>
                <a:cs typeface="Tahoma"/>
              </a:rPr>
              <a:t>квартира) — 9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DET's</a:t>
            </a:r>
            <a:endParaRPr sz="1800">
              <a:latin typeface="Tahoma"/>
              <a:cs typeface="Tahoma"/>
            </a:endParaRPr>
          </a:p>
          <a:p>
            <a:pPr marL="502284" marR="732790" indent="-28702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Tahoma"/>
                <a:cs typeface="Tahoma"/>
              </a:rPr>
              <a:t>RET</a:t>
            </a:r>
            <a:r>
              <a:rPr sz="1800" spc="-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(record element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type)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—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логическая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группа</a:t>
            </a:r>
            <a:r>
              <a:rPr sz="1800" spc="-10" dirty="0">
                <a:latin typeface="Tahoma"/>
                <a:cs typeface="Tahoma"/>
              </a:rPr>
              <a:t> данных, </a:t>
            </a:r>
            <a:r>
              <a:rPr sz="1800" dirty="0">
                <a:latin typeface="Tahoma"/>
                <a:cs typeface="Tahoma"/>
              </a:rPr>
              <a:t>например,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адрес,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паспорт,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телефонный</a:t>
            </a:r>
            <a:r>
              <a:rPr sz="1800" spc="-10" dirty="0">
                <a:latin typeface="Tahoma"/>
                <a:cs typeface="Tahoma"/>
              </a:rPr>
              <a:t> номер.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50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183591"/>
            <a:ext cx="8092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8370" algn="l"/>
              </a:tabLst>
            </a:pPr>
            <a:r>
              <a:rPr sz="2200" spc="-10" dirty="0"/>
              <a:t>МЕТОДОЛОГИЯ</a:t>
            </a:r>
            <a:r>
              <a:rPr sz="2200" dirty="0"/>
              <a:t>	ОЦЕНИВАНИЯ</a:t>
            </a:r>
            <a:r>
              <a:rPr sz="2200" spc="-120" dirty="0"/>
              <a:t> </a:t>
            </a:r>
            <a:r>
              <a:rPr sz="2200" spc="-10" dirty="0"/>
              <a:t>ФУНКЦИОНАЛЬНОГО</a:t>
            </a:r>
            <a:r>
              <a:rPr sz="2200" spc="-114" dirty="0"/>
              <a:t> </a:t>
            </a:r>
            <a:r>
              <a:rPr sz="2200" spc="-10" dirty="0"/>
              <a:t>РАЗМЕРА</a:t>
            </a:r>
            <a:endParaRPr sz="2200"/>
          </a:p>
        </p:txBody>
      </p:sp>
    </p:spTree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329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dirty="0"/>
              <a:t>РАНГ</a:t>
            </a:r>
            <a:r>
              <a:rPr spc="-25" dirty="0"/>
              <a:t> </a:t>
            </a:r>
            <a:r>
              <a:rPr dirty="0"/>
              <a:t>И</a:t>
            </a:r>
            <a:r>
              <a:rPr spc="-15" dirty="0"/>
              <a:t> </a:t>
            </a:r>
            <a:r>
              <a:rPr dirty="0"/>
              <a:t>ОЦЕНКА</a:t>
            </a:r>
            <a:r>
              <a:rPr spc="-10" dirty="0"/>
              <a:t> СЛОЖНОСТИ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2172" y="946150"/>
            <a:ext cx="2028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Внешних</a:t>
            </a:r>
            <a:r>
              <a:rPr sz="1800" b="1" spc="-1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входов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172" y="2592146"/>
            <a:ext cx="2223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Внешних</a:t>
            </a:r>
            <a:r>
              <a:rPr sz="1800" b="1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выходов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2172" y="4239005"/>
            <a:ext cx="2273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2B78"/>
                </a:solidFill>
                <a:latin typeface="Tahoma"/>
                <a:cs typeface="Tahoma"/>
              </a:rPr>
              <a:t>Внешних</a:t>
            </a:r>
            <a:r>
              <a:rPr sz="1800" b="1" spc="-10" dirty="0">
                <a:solidFill>
                  <a:srgbClr val="002B78"/>
                </a:solidFill>
                <a:latin typeface="Tahoma"/>
                <a:cs typeface="Tahoma"/>
              </a:rPr>
              <a:t> запросов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045" y="4830454"/>
            <a:ext cx="6422458" cy="81354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" y="1219200"/>
            <a:ext cx="6865620" cy="11978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8011" y="3037707"/>
            <a:ext cx="6423884" cy="66418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51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600455"/>
            <a:ext cx="1315720" cy="244475"/>
          </a:xfrm>
          <a:custGeom>
            <a:avLst/>
            <a:gdLst/>
            <a:ahLst/>
            <a:cxnLst/>
            <a:rect l="l" t="t" r="r" b="b"/>
            <a:pathLst>
              <a:path w="1315720" h="244475">
                <a:moveTo>
                  <a:pt x="0" y="244094"/>
                </a:moveTo>
                <a:lnTo>
                  <a:pt x="1315466" y="244094"/>
                </a:lnTo>
                <a:lnTo>
                  <a:pt x="1315466" y="0"/>
                </a:lnTo>
                <a:lnTo>
                  <a:pt x="0" y="0"/>
                </a:lnTo>
                <a:lnTo>
                  <a:pt x="0" y="244094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0" y="85725"/>
          <a:ext cx="8891270" cy="6375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3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2475">
                <a:tc>
                  <a:txBody>
                    <a:bodyPr/>
                    <a:lstStyle/>
                    <a:p>
                      <a:pPr marL="272415" marR="266700" indent="240665">
                        <a:lnSpc>
                          <a:spcPts val="1920"/>
                        </a:lnSpc>
                        <a:spcBef>
                          <a:spcPts val="45"/>
                        </a:spcBef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Процесс 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(Исполнитель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447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процесса)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Действия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63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20" dirty="0">
                          <a:latin typeface="Corbel"/>
                          <a:cs typeface="Corbel"/>
                        </a:rPr>
                        <a:t>Вход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63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Результат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63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·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 Подготовка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solidFill>
                      <a:srgbClr val="E7E8EA"/>
                    </a:solidFill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0955" marR="254000" indent="80010">
                        <a:lnSpc>
                          <a:spcPct val="100000"/>
                        </a:lnSpc>
                        <a:spcBef>
                          <a:spcPts val="1185"/>
                        </a:spcBef>
                        <a:buChar char="·"/>
                        <a:tabLst>
                          <a:tab pos="100965" algn="l"/>
                        </a:tabLst>
                      </a:pPr>
                      <a:r>
                        <a:rPr sz="1600" spc="-20" dirty="0">
                          <a:latin typeface="Corbel"/>
                          <a:cs typeface="Corbel"/>
                        </a:rPr>
                        <a:t>Техническое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задание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на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 marR="254000" indent="80010">
                        <a:lnSpc>
                          <a:spcPct val="100000"/>
                        </a:lnSpc>
                        <a:buChar char="·"/>
                        <a:tabLst>
                          <a:tab pos="100965" algn="l"/>
                        </a:tabLst>
                      </a:pPr>
                      <a:r>
                        <a:rPr sz="1600" spc="-20" dirty="0">
                          <a:latin typeface="Corbel"/>
                          <a:cs typeface="Corbel"/>
                        </a:rPr>
                        <a:t>Техническое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задание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на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ИС,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30" dirty="0">
                          <a:latin typeface="Corbel"/>
                          <a:cs typeface="Corbel"/>
                        </a:rPr>
                        <a:t>модель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ЖЦ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14935" indent="-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Подсистемы</a:t>
                      </a:r>
                      <a:r>
                        <a:rPr sz="1600" spc="-6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 marR="790575" indent="8636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·"/>
                        <a:tabLst>
                          <a:tab pos="107314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Спецификации требования</a:t>
                      </a:r>
                      <a:r>
                        <a:rPr sz="1600" spc="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к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компонентам</a:t>
                      </a:r>
                      <a:r>
                        <a:rPr sz="16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ПО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07314" indent="-86360">
                        <a:lnSpc>
                          <a:spcPct val="100000"/>
                        </a:lnSpc>
                        <a:buChar char="·"/>
                        <a:tabLst>
                          <a:tab pos="107314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Архитектура</a:t>
                      </a:r>
                      <a:r>
                        <a:rPr sz="16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ПО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14935" indent="-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Материалы</a:t>
                      </a:r>
                      <a:r>
                        <a:rPr sz="16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детального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проектирования</a:t>
                      </a:r>
                      <a:r>
                        <a:rPr sz="1600" spc="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ПО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 marR="203200" indent="93980">
                        <a:lnSpc>
                          <a:spcPct val="100000"/>
                        </a:lnSpc>
                        <a:buChar char="·"/>
                        <a:tabLst>
                          <a:tab pos="114935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План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 интеграции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ПО,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тесты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 marR="259715" indent="86360">
                        <a:lnSpc>
                          <a:spcPct val="100000"/>
                        </a:lnSpc>
                        <a:buChar char="·"/>
                        <a:tabLst>
                          <a:tab pos="107314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Архитектура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ИС,</a:t>
                      </a:r>
                      <a:r>
                        <a:rPr sz="16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ПО,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документация</a:t>
                      </a:r>
                      <a:r>
                        <a:rPr sz="16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на</a:t>
                      </a:r>
                      <a:r>
                        <a:rPr sz="1600" spc="-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ИС,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тесты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rowSpan="17">
                  <a:txBody>
                    <a:bodyPr/>
                    <a:lstStyle/>
                    <a:p>
                      <a:pPr marL="21590" marR="441959" indent="93345">
                        <a:lnSpc>
                          <a:spcPct val="100000"/>
                        </a:lnSpc>
                        <a:spcBef>
                          <a:spcPts val="945"/>
                        </a:spcBef>
                        <a:buChar char="·"/>
                        <a:tabLst>
                          <a:tab pos="114935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Используемая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30" dirty="0">
                          <a:latin typeface="Corbel"/>
                          <a:cs typeface="Corbel"/>
                        </a:rPr>
                        <a:t>модель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ЖЦ,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стандарты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разработки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15570" indent="-93980">
                        <a:lnSpc>
                          <a:spcPct val="100000"/>
                        </a:lnSpc>
                        <a:buChar char="·"/>
                        <a:tabLst>
                          <a:tab pos="11557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План</a:t>
                      </a:r>
                      <a:r>
                        <a:rPr sz="16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работ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64135" indent="86360">
                        <a:lnSpc>
                          <a:spcPct val="100000"/>
                        </a:lnSpc>
                        <a:buChar char="·"/>
                        <a:tabLst>
                          <a:tab pos="10795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Состав</a:t>
                      </a:r>
                      <a:r>
                        <a:rPr sz="1600" spc="-5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подсистем,</a:t>
                      </a:r>
                      <a:r>
                        <a:rPr sz="1600" spc="-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компоненты оборудования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275590" indent="86360">
                        <a:lnSpc>
                          <a:spcPct val="100000"/>
                        </a:lnSpc>
                        <a:buChar char="·"/>
                        <a:tabLst>
                          <a:tab pos="107950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Спецификации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требования</a:t>
                      </a:r>
                      <a:r>
                        <a:rPr sz="1600" spc="-6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к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компонентам</a:t>
                      </a:r>
                      <a:r>
                        <a:rPr sz="16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ПО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07950" indent="-86360">
                        <a:lnSpc>
                          <a:spcPct val="100000"/>
                        </a:lnSpc>
                        <a:buChar char="·"/>
                        <a:tabLst>
                          <a:tab pos="10795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Состав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компонентов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 ПО,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85788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интерфейсы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с</a:t>
                      </a:r>
                      <a:r>
                        <a:rPr sz="16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БД,</a:t>
                      </a:r>
                      <a:r>
                        <a:rPr sz="1600" spc="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план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интеграции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ПО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464820" indent="93980">
                        <a:lnSpc>
                          <a:spcPct val="100000"/>
                        </a:lnSpc>
                        <a:buChar char="·"/>
                        <a:tabLst>
                          <a:tab pos="11557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Проект</a:t>
                      </a:r>
                      <a:r>
                        <a:rPr sz="16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БД,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спецификации интерфейсов</a:t>
                      </a:r>
                      <a:r>
                        <a:rPr sz="1600" spc="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между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компонентами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ПО,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 требования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к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тестам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499745" indent="80010">
                        <a:lnSpc>
                          <a:spcPct val="100000"/>
                        </a:lnSpc>
                        <a:buChar char="·"/>
                        <a:tabLst>
                          <a:tab pos="101600" algn="l"/>
                        </a:tabLst>
                      </a:pPr>
                      <a:r>
                        <a:rPr sz="1600" spc="-25" dirty="0">
                          <a:latin typeface="Corbel"/>
                          <a:cs typeface="Corbel"/>
                        </a:rPr>
                        <a:t>Тексты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модулей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ПО,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акты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автономного</a:t>
                      </a:r>
                      <a:r>
                        <a:rPr sz="16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тестирования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107950" indent="-86360">
                        <a:lnSpc>
                          <a:spcPct val="100000"/>
                        </a:lnSpc>
                        <a:buChar char="·"/>
                        <a:tabLst>
                          <a:tab pos="10795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Оценка</a:t>
                      </a:r>
                      <a:r>
                        <a:rPr sz="1600" spc="-6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соответствия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комплекса</a:t>
                      </a:r>
                      <a:r>
                        <a:rPr sz="1600" spc="-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ПО</a:t>
                      </a:r>
                      <a:r>
                        <a:rPr sz="16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требованиям</a:t>
                      </a:r>
                      <a:r>
                        <a:rPr sz="1600" spc="-9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ТЗ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191770" indent="86360">
                        <a:lnSpc>
                          <a:spcPct val="100000"/>
                        </a:lnSpc>
                        <a:buChar char="·"/>
                        <a:tabLst>
                          <a:tab pos="107950" algn="l"/>
                        </a:tabLst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Оценка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соответствия</a:t>
                      </a:r>
                      <a:r>
                        <a:rPr sz="16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ПО,</a:t>
                      </a:r>
                      <a:r>
                        <a:rPr sz="16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БД,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технического</a:t>
                      </a:r>
                      <a:r>
                        <a:rPr sz="1600" spc="-5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комплекса</a:t>
                      </a:r>
                      <a:r>
                        <a:rPr sz="16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и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1590" marR="40576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2414270" algn="l"/>
                        </a:tabLst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комплекта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документации требованиям</a:t>
                      </a:r>
                      <a:r>
                        <a:rPr sz="1600" spc="-10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ТЗ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	</a:t>
                      </a:r>
                      <a:r>
                        <a:rPr sz="1350" spc="-37" baseline="55555" dirty="0">
                          <a:latin typeface="Georgia"/>
                          <a:cs typeface="Georgia"/>
                        </a:rPr>
                        <a:t>17</a:t>
                      </a:r>
                      <a:endParaRPr sz="1350" baseline="55555">
                        <a:latin typeface="Georgia"/>
                        <a:cs typeface="Georgia"/>
                      </a:endParaRPr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·</a:t>
                      </a:r>
                      <a:r>
                        <a:rPr sz="1600" spc="-8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Анализ</a:t>
                      </a:r>
                      <a:r>
                        <a:rPr sz="1600" spc="-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требований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к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·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Проектирование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архитектуры</a:t>
                      </a:r>
                      <a:r>
                        <a:rPr sz="16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·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Разработка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требований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к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ПО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·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Проектирование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Разработка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(разработчик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ИС)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архитектуры</a:t>
                      </a:r>
                      <a:r>
                        <a:rPr sz="16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ПО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·</a:t>
                      </a:r>
                      <a:r>
                        <a:rPr sz="1600" spc="-5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Детальное</a:t>
                      </a:r>
                      <a:endParaRPr sz="1600">
                        <a:latin typeface="Corbel"/>
                        <a:cs typeface="Corbel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проектирование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 ПО 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·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Кодирование</a:t>
                      </a:r>
                      <a:r>
                        <a:rPr sz="1600" spc="-7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50" dirty="0">
                          <a:latin typeface="Corbel"/>
                          <a:cs typeface="Corbel"/>
                        </a:rPr>
                        <a:t>и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тестирование</a:t>
                      </a:r>
                      <a:r>
                        <a:rPr sz="1600" spc="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ПО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·</a:t>
                      </a:r>
                      <a:r>
                        <a:rPr sz="16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Интеграция</a:t>
                      </a:r>
                      <a:r>
                        <a:rPr sz="16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ПО</a:t>
                      </a:r>
                      <a:r>
                        <a:rPr sz="1600" spc="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60" dirty="0">
                          <a:latin typeface="Corbel"/>
                          <a:cs typeface="Corbel"/>
                        </a:rPr>
                        <a:t>и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квалификационное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тестирование</a:t>
                      </a:r>
                      <a:r>
                        <a:rPr sz="1600" spc="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ПО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dirty="0">
                          <a:latin typeface="Corbel"/>
                          <a:cs typeface="Corbel"/>
                        </a:rPr>
                        <a:t>·</a:t>
                      </a:r>
                      <a:r>
                        <a:rPr sz="16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10" dirty="0">
                          <a:latin typeface="Corbel"/>
                          <a:cs typeface="Corbel"/>
                        </a:rPr>
                        <a:t>Интеграция</a:t>
                      </a:r>
                      <a:r>
                        <a:rPr sz="1600" dirty="0">
                          <a:latin typeface="Corbel"/>
                          <a:cs typeface="Corbel"/>
                        </a:rPr>
                        <a:t> ИС</a:t>
                      </a:r>
                      <a:r>
                        <a:rPr sz="16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60" dirty="0">
                          <a:latin typeface="Corbel"/>
                          <a:cs typeface="Corbel"/>
                        </a:rPr>
                        <a:t>и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квалификационное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rbel"/>
                          <a:cs typeface="Corbel"/>
                        </a:rPr>
                        <a:t>тестирование</a:t>
                      </a:r>
                      <a:r>
                        <a:rPr sz="1600" spc="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spc="-25" dirty="0">
                          <a:latin typeface="Corbel"/>
                          <a:cs typeface="Corbel"/>
                        </a:rPr>
                        <a:t>ИС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015" marB="0">
                    <a:lnL w="12700">
                      <a:solidFill>
                        <a:srgbClr val="1A315F"/>
                      </a:solidFill>
                      <a:prstDash val="solid"/>
                    </a:lnL>
                    <a:lnR w="12700">
                      <a:solidFill>
                        <a:srgbClr val="1A315F"/>
                      </a:solidFill>
                      <a:prstDash val="solid"/>
                    </a:lnR>
                    <a:lnT w="12700">
                      <a:solidFill>
                        <a:srgbClr val="1A315F"/>
                      </a:solidFill>
                      <a:prstDash val="solid"/>
                    </a:lnT>
                    <a:lnB w="12700">
                      <a:solidFill>
                        <a:srgbClr val="1A315F"/>
                      </a:solidFill>
                      <a:prstDash val="solid"/>
                    </a:lnB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9126" y="1256233"/>
            <a:ext cx="651192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Расчет</a:t>
            </a:r>
            <a:r>
              <a:rPr sz="2000" b="1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количества</a:t>
            </a:r>
            <a:r>
              <a:rPr sz="2000" b="1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функциональных</a:t>
            </a:r>
            <a:r>
              <a:rPr sz="2000" b="1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002B78"/>
                </a:solidFill>
                <a:latin typeface="Tahoma"/>
                <a:cs typeface="Tahoma"/>
              </a:rPr>
              <a:t>указателей</a:t>
            </a:r>
            <a:endParaRPr sz="2000">
              <a:latin typeface="Tahoma"/>
              <a:cs typeface="Tahoma"/>
            </a:endParaRPr>
          </a:p>
          <a:p>
            <a:pPr marR="67310" algn="ctr">
              <a:lnSpc>
                <a:spcPct val="100000"/>
              </a:lnSpc>
            </a:pP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FP</a:t>
            </a:r>
            <a:r>
              <a:rPr sz="2000" b="1" spc="-2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02B78"/>
                </a:solidFill>
                <a:latin typeface="Tahoma"/>
                <a:cs typeface="Tahoma"/>
              </a:rPr>
              <a:t>(Function</a:t>
            </a:r>
            <a:r>
              <a:rPr sz="2000" b="1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002B78"/>
                </a:solidFill>
                <a:latin typeface="Tahoma"/>
                <a:cs typeface="Tahoma"/>
              </a:rPr>
              <a:t>Points)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9506" y="2407310"/>
            <a:ext cx="5077959" cy="5864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6955" y="3525725"/>
            <a:ext cx="70675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где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100" spc="-25" dirty="0">
                <a:solidFill>
                  <a:srgbClr val="002B78"/>
                </a:solidFill>
                <a:latin typeface="Tahoma"/>
                <a:cs typeface="Tahoma"/>
              </a:rPr>
              <a:t>F</a:t>
            </a:r>
            <a:r>
              <a:rPr sz="2100" spc="-37" baseline="-19841" dirty="0">
                <a:solidFill>
                  <a:srgbClr val="002B78"/>
                </a:solidFill>
                <a:latin typeface="Tahoma"/>
                <a:cs typeface="Tahoma"/>
              </a:rPr>
              <a:t>i</a:t>
            </a:r>
            <a:endParaRPr sz="2100" baseline="-19841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52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0314" y="3539490"/>
            <a:ext cx="50603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—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коэффициенты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регулировки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сложности.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677" y="4613224"/>
            <a:ext cx="753046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Каждый</a:t>
            </a:r>
            <a:r>
              <a:rPr sz="2000" spc="-6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коэффициент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может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принимать</a:t>
            </a:r>
            <a:r>
              <a:rPr sz="2000" spc="-5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следующие</a:t>
            </a:r>
            <a:r>
              <a:rPr sz="2000" spc="-4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значения: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0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нет влияния,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1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случайное,</a:t>
            </a:r>
            <a:r>
              <a:rPr sz="2000" spc="-3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2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- небольшое,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3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- среднее,</a:t>
            </a:r>
            <a:r>
              <a:rPr sz="2000" spc="-3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4</a:t>
            </a:r>
            <a:r>
              <a:rPr sz="2000" spc="-2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02B78"/>
                </a:solidFill>
                <a:latin typeface="Tahoma"/>
                <a:cs typeface="Tahoma"/>
              </a:rPr>
              <a:t>-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важное,</a:t>
            </a:r>
            <a:r>
              <a:rPr sz="2000" spc="-40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5</a:t>
            </a:r>
            <a:r>
              <a:rPr sz="2000" spc="-5" dirty="0">
                <a:solidFill>
                  <a:srgbClr val="002B7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2B78"/>
                </a:solidFill>
                <a:latin typeface="Tahoma"/>
                <a:cs typeface="Tahoma"/>
              </a:rPr>
              <a:t>-</a:t>
            </a:r>
            <a:r>
              <a:rPr sz="2000" spc="-10" dirty="0">
                <a:solidFill>
                  <a:srgbClr val="002B78"/>
                </a:solidFill>
                <a:latin typeface="Tahoma"/>
                <a:cs typeface="Tahoma"/>
              </a:rPr>
              <a:t> основное.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3540" y="183591"/>
            <a:ext cx="8092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8370" algn="l"/>
              </a:tabLst>
            </a:pPr>
            <a:r>
              <a:rPr sz="2200" spc="-10" dirty="0"/>
              <a:t>МЕТОДОЛОГИЯ</a:t>
            </a:r>
            <a:r>
              <a:rPr sz="2200" dirty="0"/>
              <a:t>	ОЦЕНИВАНИЯ</a:t>
            </a:r>
            <a:r>
              <a:rPr sz="2200" spc="-120" dirty="0"/>
              <a:t> </a:t>
            </a:r>
            <a:r>
              <a:rPr sz="2200" spc="-10" dirty="0"/>
              <a:t>ФУНКЦИОНАЛЬНОГО</a:t>
            </a:r>
            <a:r>
              <a:rPr sz="2200" spc="-114" dirty="0"/>
              <a:t> </a:t>
            </a:r>
            <a:r>
              <a:rPr sz="2200" spc="-10" dirty="0"/>
              <a:t>РАЗМЕРА</a:t>
            </a:r>
            <a:endParaRPr sz="2200"/>
          </a:p>
        </p:txBody>
      </p:sp>
    </p:spTree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2935" y="1320443"/>
            <a:ext cx="6551142" cy="35784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183591"/>
            <a:ext cx="8092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8370" algn="l"/>
              </a:tabLst>
            </a:pPr>
            <a:r>
              <a:rPr sz="2200" spc="-10" dirty="0"/>
              <a:t>МЕТОДОЛОГИЯ</a:t>
            </a:r>
            <a:r>
              <a:rPr sz="2200" dirty="0"/>
              <a:t>	ОЦЕНИВАНИЯ</a:t>
            </a:r>
            <a:r>
              <a:rPr sz="2200" spc="-120" dirty="0"/>
              <a:t> </a:t>
            </a:r>
            <a:r>
              <a:rPr sz="2200" spc="-10" dirty="0"/>
              <a:t>ФУНКЦИОНАЛЬНОГО</a:t>
            </a:r>
            <a:r>
              <a:rPr sz="2200" spc="-114" dirty="0"/>
              <a:t> </a:t>
            </a:r>
            <a:r>
              <a:rPr sz="2200" spc="-10" dirty="0"/>
              <a:t>РАЗМЕРА</a:t>
            </a:r>
            <a:endParaRPr sz="2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53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0"/>
            <a:ext cx="9142475" cy="7437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1100" y="1353308"/>
            <a:ext cx="5797296" cy="44698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200" y="1371600"/>
            <a:ext cx="5716524" cy="438912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14437" y="1366837"/>
          <a:ext cx="5802630" cy="4382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005">
                <a:tc>
                  <a:txBody>
                    <a:bodyPr/>
                    <a:lstStyle/>
                    <a:p>
                      <a:pPr algn="ctr">
                        <a:lnSpc>
                          <a:spcPts val="2135"/>
                        </a:lnSpc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Язык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635" algn="ctr">
                        <a:lnSpc>
                          <a:spcPts val="2085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программирования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5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Количество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операторов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на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один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FP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Ассемблер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С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128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Фортран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106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Паскаль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С++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64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Java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Ada95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49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Visual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Basic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Visual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С+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Delphi(Pascal)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Smalltalk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HTML3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LISP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64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Prolog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64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54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9376" y="6522882"/>
            <a:ext cx="1872614" cy="14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®</a:t>
            </a:r>
            <a:r>
              <a:rPr sz="800" spc="-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2020.</a:t>
            </a:r>
            <a:r>
              <a:rPr sz="800" spc="-35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БГУИР.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ADADAD"/>
                </a:solidFill>
                <a:latin typeface="Verdana"/>
                <a:cs typeface="Verdana"/>
              </a:rPr>
              <a:t>All rights </a:t>
            </a:r>
            <a:r>
              <a:rPr sz="800" spc="-10" dirty="0">
                <a:solidFill>
                  <a:srgbClr val="ADADAD"/>
                </a:solidFill>
                <a:latin typeface="Verdana"/>
                <a:cs typeface="Verdana"/>
              </a:rPr>
              <a:t>reserved.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183591"/>
            <a:ext cx="8092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8370" algn="l"/>
              </a:tabLst>
            </a:pPr>
            <a:r>
              <a:rPr sz="2200" spc="-10" dirty="0"/>
              <a:t>МЕТОДОЛОГИЯ</a:t>
            </a:r>
            <a:r>
              <a:rPr sz="2200" dirty="0"/>
              <a:t>	ОЦЕНИВАНИЯ</a:t>
            </a:r>
            <a:r>
              <a:rPr sz="2200" spc="-120" dirty="0"/>
              <a:t> </a:t>
            </a:r>
            <a:r>
              <a:rPr sz="2200" spc="-10" dirty="0"/>
              <a:t>ФУНКЦИОНАЛЬНОГО</a:t>
            </a:r>
            <a:r>
              <a:rPr sz="2200" spc="-114" dirty="0"/>
              <a:t> </a:t>
            </a:r>
            <a:r>
              <a:rPr sz="2200" spc="-10" dirty="0"/>
              <a:t>РАЗМЕРА</a:t>
            </a:r>
            <a:endParaRPr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9993" y="2091042"/>
            <a:ext cx="7623175" cy="318516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28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2400" b="1" spc="-10" dirty="0">
                <a:solidFill>
                  <a:srgbClr val="1A315F"/>
                </a:solidFill>
                <a:latin typeface="Corbel"/>
                <a:cs typeface="Corbel"/>
              </a:rPr>
              <a:t>Стратегия</a:t>
            </a:r>
            <a:r>
              <a:rPr sz="2400" b="1" spc="-60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2000" b="1" i="1" dirty="0">
                <a:solidFill>
                  <a:srgbClr val="1A315F"/>
                </a:solidFill>
                <a:latin typeface="Corbel"/>
                <a:cs typeface="Corbel"/>
              </a:rPr>
              <a:t>(искусство</a:t>
            </a:r>
            <a:r>
              <a:rPr sz="2000" b="1" i="1" spc="-35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2000" b="1" i="1" spc="-10" dirty="0">
                <a:solidFill>
                  <a:srgbClr val="1A315F"/>
                </a:solidFill>
                <a:latin typeface="Corbel"/>
                <a:cs typeface="Corbel"/>
              </a:rPr>
              <a:t>полководца)</a:t>
            </a:r>
            <a:r>
              <a:rPr sz="2000" b="1" i="1" spc="-50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24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ПО</a:t>
            </a:r>
            <a:endParaRPr sz="2400">
              <a:latin typeface="Corbel"/>
              <a:cs typeface="Corbel"/>
            </a:endParaRPr>
          </a:p>
          <a:p>
            <a:pPr marL="12700" marR="488950">
              <a:lnSpc>
                <a:spcPct val="100400"/>
              </a:lnSpc>
              <a:spcBef>
                <a:spcPts val="1165"/>
              </a:spcBef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–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порядок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следования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содержания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основных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этапов разработки</a:t>
            </a:r>
            <a:endParaRPr sz="24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119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2400" b="1" spc="-10" dirty="0">
                <a:solidFill>
                  <a:srgbClr val="1A315F"/>
                </a:solidFill>
                <a:latin typeface="Corbel"/>
                <a:cs typeface="Corbel"/>
              </a:rPr>
              <a:t>Методология</a:t>
            </a:r>
            <a:endParaRPr sz="2400">
              <a:latin typeface="Corbel"/>
              <a:cs typeface="Corbel"/>
            </a:endParaRPr>
          </a:p>
          <a:p>
            <a:pPr marL="12700" marR="5080">
              <a:lnSpc>
                <a:spcPts val="2860"/>
              </a:lnSpc>
              <a:spcBef>
                <a:spcPts val="1290"/>
              </a:spcBef>
            </a:pPr>
            <a:r>
              <a:rPr sz="2400" dirty="0">
                <a:solidFill>
                  <a:srgbClr val="2C2C2F"/>
                </a:solidFill>
                <a:latin typeface="Microsoft Sans Serif"/>
                <a:cs typeface="Microsoft Sans Serif"/>
              </a:rPr>
              <a:t>-</a:t>
            </a:r>
            <a:r>
              <a:rPr sz="2400" spc="-55" dirty="0">
                <a:solidFill>
                  <a:srgbClr val="2C2C2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совокупность</a:t>
            </a:r>
            <a:r>
              <a:rPr sz="2400" spc="-9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методов,</a:t>
            </a:r>
            <a:r>
              <a:rPr sz="24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правил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принципов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управления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процессом</a:t>
            </a:r>
            <a:r>
              <a:rPr sz="2400" spc="3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разработки,</a:t>
            </a:r>
            <a:r>
              <a:rPr sz="24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которые</a:t>
            </a:r>
            <a:r>
              <a:rPr sz="24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делают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её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более</a:t>
            </a:r>
            <a:endParaRPr sz="2400">
              <a:latin typeface="Corbel"/>
              <a:cs typeface="Corbel"/>
            </a:endParaRPr>
          </a:p>
          <a:p>
            <a:pPr marL="12700">
              <a:lnSpc>
                <a:spcPts val="2785"/>
              </a:lnSpc>
            </a:pP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эффективной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83185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655"/>
              </a:spcBef>
            </a:pPr>
            <a:r>
              <a:rPr sz="3200" b="1" dirty="0">
                <a:solidFill>
                  <a:srgbClr val="FFFFFF"/>
                </a:solidFill>
                <a:latin typeface="Corbel"/>
                <a:cs typeface="Corbel"/>
              </a:rPr>
              <a:t>2.</a:t>
            </a:r>
            <a:r>
              <a:rPr sz="3200" b="1" spc="-1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b="1" spc="-40" dirty="0">
                <a:solidFill>
                  <a:srgbClr val="FFFFFF"/>
                </a:solidFill>
                <a:latin typeface="Corbel"/>
                <a:cs typeface="Corbel"/>
              </a:rPr>
              <a:t>СТРАТЕГИИ</a:t>
            </a:r>
            <a:r>
              <a:rPr sz="3200" b="1" spc="-5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orbel"/>
                <a:cs typeface="Corbel"/>
              </a:rPr>
              <a:t>РАЗРАБОТКИ</a:t>
            </a:r>
            <a:endParaRPr sz="3200">
              <a:latin typeface="Corbel"/>
              <a:cs typeface="Corbel"/>
            </a:endParaRPr>
          </a:p>
          <a:p>
            <a:pPr marL="186055">
              <a:lnSpc>
                <a:spcPct val="100000"/>
              </a:lnSpc>
            </a:pPr>
            <a:r>
              <a:rPr sz="3200" b="1" spc="-35" dirty="0">
                <a:solidFill>
                  <a:srgbClr val="FFFFFF"/>
                </a:solidFill>
                <a:latin typeface="Corbel"/>
                <a:cs typeface="Corbel"/>
              </a:rPr>
              <a:t>ПРОГРАММНОГО</a:t>
            </a:r>
            <a:r>
              <a:rPr sz="3200" b="1" spc="-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orbel"/>
                <a:cs typeface="Corbel"/>
              </a:rPr>
              <a:t>ОБЕСПЕЧЕНИЯ</a:t>
            </a:r>
            <a:endParaRPr sz="32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83185" rIns="0" bIns="0" rtlCol="0">
            <a:spAutoFit/>
          </a:bodyPr>
          <a:lstStyle/>
          <a:p>
            <a:pPr marL="186055" marR="895350">
              <a:lnSpc>
                <a:spcPct val="100000"/>
              </a:lnSpc>
              <a:spcBef>
                <a:spcPts val="655"/>
              </a:spcBef>
            </a:pPr>
            <a:r>
              <a:rPr sz="3200" b="1" dirty="0">
                <a:latin typeface="Corbel"/>
                <a:cs typeface="Corbel"/>
              </a:rPr>
              <a:t>2.</a:t>
            </a:r>
            <a:r>
              <a:rPr sz="3200" b="1" spc="-40" dirty="0">
                <a:latin typeface="Corbel"/>
                <a:cs typeface="Corbel"/>
              </a:rPr>
              <a:t> </a:t>
            </a:r>
            <a:r>
              <a:rPr sz="3200" b="1" dirty="0">
                <a:latin typeface="Corbel"/>
                <a:cs typeface="Corbel"/>
              </a:rPr>
              <a:t>БАЗОВЫЕ</a:t>
            </a:r>
            <a:r>
              <a:rPr sz="3200" b="1" spc="-155" dirty="0">
                <a:latin typeface="Corbel"/>
                <a:cs typeface="Corbel"/>
              </a:rPr>
              <a:t> </a:t>
            </a:r>
            <a:r>
              <a:rPr sz="3200" b="1" spc="-40" dirty="0">
                <a:latin typeface="Corbel"/>
                <a:cs typeface="Corbel"/>
              </a:rPr>
              <a:t>СТРАТЕГИИ</a:t>
            </a:r>
            <a:r>
              <a:rPr sz="3200" b="1" spc="-55" dirty="0">
                <a:latin typeface="Corbel"/>
                <a:cs typeface="Corbel"/>
              </a:rPr>
              <a:t> </a:t>
            </a:r>
            <a:r>
              <a:rPr sz="3200" b="1" spc="-60" dirty="0">
                <a:latin typeface="Corbel"/>
                <a:cs typeface="Corbel"/>
              </a:rPr>
              <a:t>РАЗРАБОТКИ </a:t>
            </a:r>
            <a:r>
              <a:rPr sz="3200" b="1" spc="-35" dirty="0">
                <a:latin typeface="Corbel"/>
                <a:cs typeface="Corbel"/>
              </a:rPr>
              <a:t>ПРОГРАММНОГО</a:t>
            </a:r>
            <a:r>
              <a:rPr sz="3200" b="1" spc="-85" dirty="0">
                <a:latin typeface="Corbel"/>
                <a:cs typeface="Corbel"/>
              </a:rPr>
              <a:t> </a:t>
            </a:r>
            <a:r>
              <a:rPr sz="3200" b="1" spc="-10" dirty="0">
                <a:latin typeface="Corbel"/>
                <a:cs typeface="Corbel"/>
              </a:rPr>
              <a:t>ОБЕСПЕЧЕНИЯ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1893" y="1777833"/>
            <a:ext cx="2646045" cy="1790064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370"/>
              </a:spcBef>
              <a:buClr>
                <a:srgbClr val="4590B8"/>
              </a:buClr>
              <a:buSzPct val="91071"/>
              <a:buFont typeface="Segoe UI Symbol"/>
              <a:buChar char="◾"/>
              <a:tabLst>
                <a:tab pos="316865" algn="l"/>
              </a:tabLst>
            </a:pPr>
            <a:r>
              <a:rPr sz="2800" spc="-10" dirty="0">
                <a:solidFill>
                  <a:srgbClr val="3C3C3C"/>
                </a:solidFill>
                <a:latin typeface="Corbel"/>
                <a:cs typeface="Corbel"/>
              </a:rPr>
              <a:t>Каскадная</a:t>
            </a:r>
            <a:endParaRPr sz="28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1270"/>
              </a:spcBef>
              <a:buClr>
                <a:srgbClr val="4590B8"/>
              </a:buClr>
              <a:buSzPct val="91071"/>
              <a:buFont typeface="Segoe UI Symbol"/>
              <a:buChar char="◾"/>
              <a:tabLst>
                <a:tab pos="316865" algn="l"/>
              </a:tabLst>
            </a:pPr>
            <a:r>
              <a:rPr sz="2800" spc="-10" dirty="0">
                <a:solidFill>
                  <a:srgbClr val="3C3C3C"/>
                </a:solidFill>
                <a:latin typeface="Corbel"/>
                <a:cs typeface="Corbel"/>
              </a:rPr>
              <a:t>Инкрементная</a:t>
            </a:r>
            <a:endParaRPr sz="28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1275"/>
              </a:spcBef>
              <a:buClr>
                <a:srgbClr val="4590B8"/>
              </a:buClr>
              <a:buSzPct val="91071"/>
              <a:buFont typeface="Segoe UI Symbol"/>
              <a:buChar char="◾"/>
              <a:tabLst>
                <a:tab pos="316865" algn="l"/>
              </a:tabLst>
            </a:pPr>
            <a:r>
              <a:rPr sz="2800" spc="-10" dirty="0">
                <a:solidFill>
                  <a:srgbClr val="3C3C3C"/>
                </a:solidFill>
                <a:latin typeface="Corbel"/>
                <a:cs typeface="Corbel"/>
              </a:rPr>
              <a:t>Эволюционная</a:t>
            </a:r>
            <a:endParaRPr sz="2800">
              <a:latin typeface="Corbel"/>
              <a:cs typeface="Corbe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97351" y="3355339"/>
            <a:ext cx="4578350" cy="290512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Определяются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характеристиками:</a:t>
            </a:r>
            <a:endParaRPr sz="2400">
              <a:latin typeface="Corbel"/>
              <a:cs typeface="Corbel"/>
            </a:endParaRPr>
          </a:p>
          <a:p>
            <a:pPr marL="240665" indent="-236854">
              <a:lnSpc>
                <a:spcPct val="100000"/>
              </a:lnSpc>
              <a:spcBef>
                <a:spcPts val="1080"/>
              </a:spcBef>
              <a:buClr>
                <a:srgbClr val="4590B8"/>
              </a:buClr>
              <a:buSzPct val="85416"/>
              <a:buFont typeface="Segoe UI Symbol"/>
              <a:buChar char="◾"/>
              <a:tabLst>
                <a:tab pos="240665" algn="l"/>
              </a:tabLst>
            </a:pP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проекта</a:t>
            </a:r>
            <a:endParaRPr sz="2400">
              <a:latin typeface="Corbel"/>
              <a:cs typeface="Corbel"/>
            </a:endParaRPr>
          </a:p>
          <a:p>
            <a:pPr marL="240665" indent="-236854">
              <a:lnSpc>
                <a:spcPct val="100000"/>
              </a:lnSpc>
              <a:spcBef>
                <a:spcPts val="1080"/>
              </a:spcBef>
              <a:buClr>
                <a:srgbClr val="4590B8"/>
              </a:buClr>
              <a:buSzPct val="85416"/>
              <a:buFont typeface="Segoe UI Symbol"/>
              <a:buChar char="◾"/>
              <a:tabLst>
                <a:tab pos="240665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программному</a:t>
            </a:r>
            <a:endParaRPr sz="2400">
              <a:latin typeface="Corbel"/>
              <a:cs typeface="Corbel"/>
            </a:endParaRPr>
          </a:p>
          <a:p>
            <a:pPr marL="241300">
              <a:lnSpc>
                <a:spcPct val="100000"/>
              </a:lnSpc>
            </a:pP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продукту</a:t>
            </a:r>
            <a:endParaRPr sz="2400">
              <a:latin typeface="Corbel"/>
              <a:cs typeface="Corbel"/>
            </a:endParaRPr>
          </a:p>
          <a:p>
            <a:pPr marL="240665" indent="-236854">
              <a:lnSpc>
                <a:spcPct val="100000"/>
              </a:lnSpc>
              <a:spcBef>
                <a:spcPts val="1070"/>
              </a:spcBef>
              <a:buClr>
                <a:srgbClr val="4590B8"/>
              </a:buClr>
              <a:buSzPct val="85416"/>
              <a:buFont typeface="Segoe UI Symbol"/>
              <a:buChar char="◾"/>
              <a:tabLst>
                <a:tab pos="240665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команды</a:t>
            </a:r>
            <a:r>
              <a:rPr sz="2400" spc="-1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разработчиков</a:t>
            </a:r>
            <a:endParaRPr sz="2400">
              <a:latin typeface="Corbel"/>
              <a:cs typeface="Corbel"/>
            </a:endParaRPr>
          </a:p>
          <a:p>
            <a:pPr marL="240665" indent="-236854">
              <a:lnSpc>
                <a:spcPct val="100000"/>
              </a:lnSpc>
              <a:spcBef>
                <a:spcPts val="1080"/>
              </a:spcBef>
              <a:buClr>
                <a:srgbClr val="4590B8"/>
              </a:buClr>
              <a:buSzPct val="85416"/>
              <a:buFont typeface="Segoe UI Symbol"/>
              <a:buChar char="◾"/>
              <a:tabLst>
                <a:tab pos="240665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команды</a:t>
            </a:r>
            <a:r>
              <a:rPr sz="2400" spc="-1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пользователей.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3200" b="1" spc="-10" dirty="0">
                <a:solidFill>
                  <a:srgbClr val="FFFFFF"/>
                </a:solidFill>
                <a:latin typeface="Corbel"/>
                <a:cs typeface="Corbel"/>
              </a:rPr>
              <a:t>КАСКАДНАЯ</a:t>
            </a:r>
            <a:r>
              <a:rPr sz="3200" b="1" spc="-1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orbel"/>
                <a:cs typeface="Corbel"/>
              </a:rPr>
              <a:t>СТРАТЕГИЯ</a:t>
            </a:r>
            <a:endParaRPr sz="3200">
              <a:latin typeface="Corbel"/>
              <a:cs typeface="Corbe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1329055" algn="l"/>
              </a:tabLst>
            </a:pPr>
            <a:r>
              <a:rPr sz="3200" b="1" spc="-10" dirty="0">
                <a:solidFill>
                  <a:srgbClr val="FFFFFF"/>
                </a:solidFill>
                <a:latin typeface="Corbel"/>
                <a:cs typeface="Corbel"/>
              </a:rPr>
              <a:t>(1970,</a:t>
            </a:r>
            <a:r>
              <a:rPr sz="3200" b="1" dirty="0">
                <a:solidFill>
                  <a:srgbClr val="FFFFFF"/>
                </a:solidFill>
                <a:latin typeface="Corbel"/>
                <a:cs typeface="Corbel"/>
              </a:rPr>
              <a:t>	УИНСТОН</a:t>
            </a:r>
            <a:r>
              <a:rPr sz="3200" b="1" spc="-1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orbel"/>
                <a:cs typeface="Corbel"/>
              </a:rPr>
              <a:t>РОЙС)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342" y="2072061"/>
            <a:ext cx="7233284" cy="3780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800" b="1" spc="-10" dirty="0">
                <a:solidFill>
                  <a:srgbClr val="3C3C3C"/>
                </a:solidFill>
                <a:latin typeface="Corbel"/>
                <a:cs typeface="Corbel"/>
              </a:rPr>
              <a:t>Характеристика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:</a:t>
            </a:r>
            <a:endParaRPr sz="2400">
              <a:latin typeface="Corbel"/>
              <a:cs typeface="Corbel"/>
            </a:endParaRPr>
          </a:p>
          <a:p>
            <a:pPr marL="218440" marR="5080" indent="-216535">
              <a:lnSpc>
                <a:spcPct val="100000"/>
              </a:lnSpc>
              <a:spcBef>
                <a:spcPts val="630"/>
              </a:spcBef>
              <a:buClr>
                <a:srgbClr val="4590B8"/>
              </a:buClr>
              <a:buSzPct val="79166"/>
              <a:buFont typeface="Segoe UI Symbol"/>
              <a:buChar char="⚫"/>
              <a:tabLst>
                <a:tab pos="218440" algn="l"/>
              </a:tabLst>
            </a:pP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последовательное</a:t>
            </a:r>
            <a:r>
              <a:rPr sz="24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выполнение</a:t>
            </a:r>
            <a:r>
              <a:rPr sz="24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входящих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ее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состав этапов;</a:t>
            </a:r>
            <a:endParaRPr sz="2400">
              <a:latin typeface="Corbel"/>
              <a:cs typeface="Corbel"/>
            </a:endParaRPr>
          </a:p>
          <a:p>
            <a:pPr marL="218440" marR="369570" indent="-21653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79166"/>
              <a:buFont typeface="Segoe UI Symbol"/>
              <a:buChar char="⚫"/>
              <a:tabLst>
                <a:tab pos="218440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окончание</a:t>
            </a:r>
            <a:r>
              <a:rPr sz="24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каждого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предыдущего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этапа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до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начала последующего;</a:t>
            </a:r>
            <a:endParaRPr sz="2400">
              <a:latin typeface="Corbel"/>
              <a:cs typeface="Corbel"/>
            </a:endParaRPr>
          </a:p>
          <a:p>
            <a:pPr marL="217804" indent="-215900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79166"/>
              <a:buFont typeface="Segoe UI Symbol"/>
              <a:buChar char="⚫"/>
              <a:tabLst>
                <a:tab pos="217804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отсутствие</a:t>
            </a:r>
            <a:r>
              <a:rPr sz="2400" spc="-10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(или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определенным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ограничением)</a:t>
            </a:r>
            <a:endParaRPr sz="2400">
              <a:latin typeface="Corbel"/>
              <a:cs typeface="Corbel"/>
            </a:endParaRPr>
          </a:p>
          <a:p>
            <a:pPr marL="21844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возврата</a:t>
            </a:r>
            <a:r>
              <a:rPr sz="2400" spc="-114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</a:t>
            </a:r>
            <a:r>
              <a:rPr sz="24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предыдущим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этапам;</a:t>
            </a:r>
            <a:endParaRPr sz="2400">
              <a:latin typeface="Corbel"/>
              <a:cs typeface="Corbel"/>
            </a:endParaRPr>
          </a:p>
          <a:p>
            <a:pPr marL="218440" marR="68580" indent="-21653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79166"/>
              <a:buFont typeface="Segoe UI Symbol"/>
              <a:buChar char="⚫"/>
              <a:tabLst>
                <a:tab pos="218440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наличие</a:t>
            </a:r>
            <a:r>
              <a:rPr sz="24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результата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только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400" spc="434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после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завершения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всех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этапов.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99288" y="600455"/>
            <a:ext cx="8288020" cy="1434465"/>
            <a:chOff x="399288" y="600455"/>
            <a:chExt cx="8288020" cy="1434465"/>
          </a:xfrm>
        </p:grpSpPr>
        <p:sp>
          <p:nvSpPr>
            <p:cNvPr id="6" name="object 6"/>
            <p:cNvSpPr/>
            <p:nvPr/>
          </p:nvSpPr>
          <p:spPr>
            <a:xfrm>
              <a:off x="448056" y="600455"/>
              <a:ext cx="8239125" cy="1259205"/>
            </a:xfrm>
            <a:custGeom>
              <a:avLst/>
              <a:gdLst/>
              <a:ahLst/>
              <a:cxnLst/>
              <a:rect l="l" t="t" r="r" b="b"/>
              <a:pathLst>
                <a:path w="8239125" h="1259205">
                  <a:moveTo>
                    <a:pt x="8238744" y="0"/>
                  </a:moveTo>
                  <a:lnTo>
                    <a:pt x="0" y="0"/>
                  </a:lnTo>
                  <a:lnTo>
                    <a:pt x="0" y="1258824"/>
                  </a:lnTo>
                  <a:lnTo>
                    <a:pt x="8238744" y="1258824"/>
                  </a:lnTo>
                  <a:lnTo>
                    <a:pt x="8238744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288" y="647699"/>
              <a:ext cx="5375148" cy="899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288" y="1135379"/>
              <a:ext cx="3454908" cy="8991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8055" y="737743"/>
            <a:ext cx="823912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835" marR="3268979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Corbel"/>
                <a:cs typeface="Corbel"/>
              </a:rPr>
              <a:t>КАСКАДНАЯ</a:t>
            </a:r>
            <a:r>
              <a:rPr sz="3200" b="1" spc="-135" dirty="0">
                <a:latin typeface="Corbel"/>
                <a:cs typeface="Corbel"/>
              </a:rPr>
              <a:t> </a:t>
            </a:r>
            <a:r>
              <a:rPr sz="3200" b="1" spc="-45" dirty="0">
                <a:latin typeface="Corbel"/>
                <a:cs typeface="Corbel"/>
              </a:rPr>
              <a:t>СТРАТЕГИЯ: </a:t>
            </a:r>
            <a:r>
              <a:rPr sz="3200" b="1" spc="-10" dirty="0">
                <a:latin typeface="Corbel"/>
                <a:cs typeface="Corbel"/>
              </a:rPr>
              <a:t>ДОСТОИНСТВА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768" y="2058797"/>
            <a:ext cx="6890384" cy="164338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509"/>
              </a:spcBef>
              <a:buClr>
                <a:srgbClr val="4590B8"/>
              </a:buClr>
              <a:buSzPct val="91666"/>
              <a:buAutoNum type="arabicPeriod"/>
              <a:tabLst>
                <a:tab pos="469265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Простота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применения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стратегии</a:t>
            </a:r>
            <a:endParaRPr sz="2400">
              <a:latin typeface="Corbel"/>
              <a:cs typeface="Corbel"/>
            </a:endParaRPr>
          </a:p>
          <a:p>
            <a:pPr marL="469265" marR="5080" indent="-457200">
              <a:lnSpc>
                <a:spcPct val="100000"/>
              </a:lnSpc>
              <a:spcBef>
                <a:spcPts val="409"/>
              </a:spcBef>
              <a:buClr>
                <a:srgbClr val="4590B8"/>
              </a:buClr>
              <a:buSzPct val="91666"/>
              <a:buAutoNum type="arabicPeriod"/>
              <a:tabLst>
                <a:tab pos="469265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Простота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планирования,</a:t>
            </a:r>
            <a:r>
              <a:rPr sz="24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контроля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управления проектом</a:t>
            </a:r>
            <a:endParaRPr sz="24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395"/>
              </a:spcBef>
              <a:buClr>
                <a:srgbClr val="4590B8"/>
              </a:buClr>
              <a:buSzPct val="91666"/>
              <a:buAutoNum type="arabicPeriod"/>
              <a:tabLst>
                <a:tab pos="469265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Доступность</a:t>
            </a:r>
            <a:r>
              <a:rPr sz="2400" spc="-9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для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понимания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заказчиками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17576" y="600455"/>
            <a:ext cx="8269605" cy="1434465"/>
            <a:chOff x="417576" y="600455"/>
            <a:chExt cx="8269605" cy="1434465"/>
          </a:xfrm>
        </p:grpSpPr>
        <p:sp>
          <p:nvSpPr>
            <p:cNvPr id="6" name="object 6"/>
            <p:cNvSpPr/>
            <p:nvPr/>
          </p:nvSpPr>
          <p:spPr>
            <a:xfrm>
              <a:off x="448056" y="600455"/>
              <a:ext cx="8239125" cy="1259205"/>
            </a:xfrm>
            <a:custGeom>
              <a:avLst/>
              <a:gdLst/>
              <a:ahLst/>
              <a:cxnLst/>
              <a:rect l="l" t="t" r="r" b="b"/>
              <a:pathLst>
                <a:path w="8239125" h="1259205">
                  <a:moveTo>
                    <a:pt x="8238744" y="0"/>
                  </a:moveTo>
                  <a:lnTo>
                    <a:pt x="0" y="0"/>
                  </a:lnTo>
                  <a:lnTo>
                    <a:pt x="0" y="1258824"/>
                  </a:lnTo>
                  <a:lnTo>
                    <a:pt x="8238744" y="1258824"/>
                  </a:lnTo>
                  <a:lnTo>
                    <a:pt x="8238744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576" y="1135379"/>
              <a:ext cx="7962900" cy="89916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8055" y="1225118"/>
            <a:ext cx="82391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Corbel"/>
                <a:cs typeface="Corbel"/>
              </a:rPr>
              <a:t>КАСКАДНАЯ</a:t>
            </a:r>
            <a:r>
              <a:rPr sz="3200" b="1" spc="-155" dirty="0">
                <a:latin typeface="Corbel"/>
                <a:cs typeface="Corbel"/>
              </a:rPr>
              <a:t> </a:t>
            </a:r>
            <a:r>
              <a:rPr sz="3200" b="1" spc="-40" dirty="0">
                <a:latin typeface="Corbel"/>
                <a:cs typeface="Corbel"/>
              </a:rPr>
              <a:t>СТРАТЕГИЯ:</a:t>
            </a:r>
            <a:r>
              <a:rPr sz="3200" b="1" spc="-65" dirty="0">
                <a:latin typeface="Corbel"/>
                <a:cs typeface="Corbel"/>
              </a:rPr>
              <a:t> </a:t>
            </a:r>
            <a:r>
              <a:rPr sz="3200" b="1" spc="-10" dirty="0">
                <a:latin typeface="Corbel"/>
                <a:cs typeface="Corbel"/>
              </a:rPr>
              <a:t>НЕДОСТАТКИ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641" y="2073986"/>
            <a:ext cx="8020684" cy="347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72771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518159" algn="l"/>
              </a:tabLst>
            </a:pPr>
            <a:r>
              <a:rPr sz="2200" dirty="0">
                <a:solidFill>
                  <a:srgbClr val="4590B8"/>
                </a:solidFill>
                <a:latin typeface="Corbel"/>
                <a:cs typeface="Corbel"/>
              </a:rPr>
              <a:t>	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Сложность</a:t>
            </a:r>
            <a:r>
              <a:rPr sz="24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полного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формулирования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в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начале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процесса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невозможность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их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динамического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изменения</a:t>
            </a:r>
            <a:r>
              <a:rPr sz="2400" spc="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z="2400" spc="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протяжении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ЖЦ</a:t>
            </a:r>
            <a:endParaRPr sz="2400">
              <a:latin typeface="Corbel"/>
              <a:cs typeface="Corbel"/>
            </a:endParaRPr>
          </a:p>
          <a:p>
            <a:pPr marL="518159" indent="-505459">
              <a:lnSpc>
                <a:spcPct val="100000"/>
              </a:lnSpc>
              <a:spcBef>
                <a:spcPts val="409"/>
              </a:spcBef>
              <a:buClr>
                <a:srgbClr val="4590B8"/>
              </a:buClr>
              <a:buSzPct val="91666"/>
              <a:buAutoNum type="arabicPeriod"/>
              <a:tabLst>
                <a:tab pos="518159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Линейность</a:t>
            </a:r>
            <a:r>
              <a:rPr sz="2400" spc="-9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структуры</a:t>
            </a:r>
            <a:r>
              <a:rPr sz="24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процесса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endParaRPr sz="2400">
              <a:latin typeface="Corbel"/>
              <a:cs typeface="Corbel"/>
            </a:endParaRPr>
          </a:p>
          <a:p>
            <a:pPr marL="469900" marR="1270635" indent="-45720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469900" algn="l"/>
                <a:tab pos="530225" algn="l"/>
              </a:tabLst>
            </a:pPr>
            <a:r>
              <a:rPr sz="2200" dirty="0">
                <a:solidFill>
                  <a:srgbClr val="4590B8"/>
                </a:solidFill>
                <a:latin typeface="Corbel"/>
                <a:cs typeface="Corbel"/>
              </a:rPr>
              <a:t>	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Непригодность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промежуточных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продуктов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для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использования</a:t>
            </a:r>
            <a:endParaRPr sz="24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395"/>
              </a:spcBef>
              <a:buClr>
                <a:srgbClr val="4590B8"/>
              </a:buClr>
              <a:buSzPct val="91666"/>
              <a:buAutoNum type="arabicPeriod"/>
              <a:tabLst>
                <a:tab pos="469265" algn="l"/>
              </a:tabLst>
            </a:pP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Недостаточное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участие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пользователя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 процессе</a:t>
            </a:r>
            <a:endParaRPr sz="2400">
              <a:latin typeface="Corbel"/>
              <a:cs typeface="Corbe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ПС –</a:t>
            </a:r>
            <a:r>
              <a:rPr sz="24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невозможность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предварительной</a:t>
            </a:r>
            <a:endParaRPr sz="2400">
              <a:latin typeface="Corbel"/>
              <a:cs typeface="Corbel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оценки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пользователем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качества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программного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средства.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5052" y="5343855"/>
            <a:ext cx="4411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операторов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перехода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отсутствует.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2220" y="2360676"/>
            <a:ext cx="2412492" cy="26228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12484" y="5229225"/>
            <a:ext cx="2168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Эдсгер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Вибе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Дейкстра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180" y="118871"/>
            <a:ext cx="6353556" cy="123139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0818" y="265252"/>
            <a:ext cx="5650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8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40" y="1183975"/>
            <a:ext cx="5577840" cy="420878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384"/>
              </a:spcBef>
            </a:pPr>
            <a:r>
              <a:rPr sz="2600" spc="-3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Этапы:</a:t>
            </a:r>
            <a:r>
              <a:rPr sz="2600" spc="-114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600" spc="-4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структурный</a:t>
            </a:r>
            <a:r>
              <a:rPr sz="2600" spc="-105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600" spc="-1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подход</a:t>
            </a:r>
            <a:endParaRPr sz="2600">
              <a:latin typeface="Franklin Gothic Medium"/>
              <a:cs typeface="Franklin Gothic Medium"/>
            </a:endParaRPr>
          </a:p>
          <a:p>
            <a:pPr marL="396875">
              <a:lnSpc>
                <a:spcPct val="100000"/>
              </a:lnSpc>
              <a:spcBef>
                <a:spcPts val="215"/>
              </a:spcBef>
            </a:pPr>
            <a:r>
              <a:rPr sz="2000" i="1" dirty="0">
                <a:solidFill>
                  <a:srgbClr val="4471C4"/>
                </a:solidFill>
                <a:latin typeface="Franklin Gothic Medium"/>
                <a:cs typeface="Franklin Gothic Medium"/>
              </a:rPr>
              <a:t>(70-е</a:t>
            </a:r>
            <a:r>
              <a:rPr sz="2000" i="1" spc="-7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годы</a:t>
            </a:r>
            <a:r>
              <a:rPr sz="2000" i="1" spc="-65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4471C4"/>
                </a:solidFill>
                <a:latin typeface="Franklin Gothic Medium"/>
                <a:cs typeface="Franklin Gothic Medium"/>
              </a:rPr>
              <a:t>XX</a:t>
            </a:r>
            <a:r>
              <a:rPr sz="2000" i="1" spc="-7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10" dirty="0">
                <a:solidFill>
                  <a:srgbClr val="4471C4"/>
                </a:solidFill>
                <a:latin typeface="Franklin Gothic Medium"/>
                <a:cs typeface="Franklin Gothic Medium"/>
              </a:rPr>
              <a:t>века)</a:t>
            </a:r>
            <a:endParaRPr sz="2000">
              <a:latin typeface="Franklin Gothic Medium"/>
              <a:cs typeface="Franklin Gothic Medium"/>
            </a:endParaRPr>
          </a:p>
          <a:p>
            <a:pPr marL="299085" marR="458470" indent="-287020">
              <a:lnSpc>
                <a:spcPct val="94000"/>
              </a:lnSpc>
              <a:spcBef>
                <a:spcPts val="1545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«О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вреде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использования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операторов GOTO»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(GOTO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statement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considered </a:t>
            </a:r>
            <a:r>
              <a:rPr sz="2400" dirty="0">
                <a:latin typeface="Calibri"/>
                <a:cs typeface="Calibri"/>
              </a:rPr>
              <a:t>harmful,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1968)</a:t>
            </a:r>
            <a:endParaRPr sz="2400">
              <a:latin typeface="Calibri"/>
              <a:cs typeface="Calibri"/>
            </a:endParaRPr>
          </a:p>
          <a:p>
            <a:pPr marL="299085" marR="892175" indent="-287020">
              <a:lnSpc>
                <a:spcPct val="94000"/>
              </a:lnSpc>
              <a:spcBef>
                <a:spcPts val="1005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Для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записи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любой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программы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в </a:t>
            </a:r>
            <a:r>
              <a:rPr sz="2400" dirty="0">
                <a:latin typeface="Calibri"/>
                <a:cs typeface="Calibri"/>
              </a:rPr>
              <a:t>принципе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достаточно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только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трех </a:t>
            </a:r>
            <a:r>
              <a:rPr sz="2400" dirty="0">
                <a:latin typeface="Calibri"/>
                <a:cs typeface="Calibri"/>
              </a:rPr>
              <a:t>конструкций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управления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–</a:t>
            </a:r>
            <a:endParaRPr sz="2400">
              <a:latin typeface="Calibri"/>
              <a:cs typeface="Calibri"/>
            </a:endParaRPr>
          </a:p>
          <a:p>
            <a:pPr marL="299085" marR="5080">
              <a:lnSpc>
                <a:spcPct val="94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последовательного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выполнения, </a:t>
            </a:r>
            <a:r>
              <a:rPr sz="2400" dirty="0">
                <a:latin typeface="Calibri"/>
                <a:cs typeface="Calibri"/>
              </a:rPr>
              <a:t>ветвления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цикла.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То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есть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теоретически необходимость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использовании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61594" rIns="0" bIns="0" rtlCol="0">
            <a:spAutoFit/>
          </a:bodyPr>
          <a:lstStyle/>
          <a:p>
            <a:pPr marL="141605" marR="633095">
              <a:lnSpc>
                <a:spcPct val="100000"/>
              </a:lnSpc>
              <a:spcBef>
                <a:spcPts val="484"/>
              </a:spcBef>
            </a:pPr>
            <a:r>
              <a:rPr sz="3600" b="1" spc="-10" dirty="0">
                <a:latin typeface="Corbel"/>
                <a:cs typeface="Corbel"/>
              </a:rPr>
              <a:t>КАСКАДНАЯ</a:t>
            </a:r>
            <a:r>
              <a:rPr sz="3600" b="1" spc="-135" dirty="0">
                <a:latin typeface="Corbel"/>
                <a:cs typeface="Corbel"/>
              </a:rPr>
              <a:t> </a:t>
            </a:r>
            <a:r>
              <a:rPr sz="3600" b="1" spc="-55" dirty="0">
                <a:latin typeface="Corbel"/>
                <a:cs typeface="Corbel"/>
              </a:rPr>
              <a:t>СТРАТЕГИЯ:</a:t>
            </a:r>
            <a:r>
              <a:rPr sz="3600" b="1" spc="-114" dirty="0">
                <a:latin typeface="Corbel"/>
                <a:cs typeface="Corbel"/>
              </a:rPr>
              <a:t> </a:t>
            </a:r>
            <a:r>
              <a:rPr sz="3600" b="1" spc="-10" dirty="0">
                <a:latin typeface="Corbel"/>
                <a:cs typeface="Corbel"/>
              </a:rPr>
              <a:t>ОБЛАСТЬ ПРИМЕНЕНИЯ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343" y="2087877"/>
            <a:ext cx="8105775" cy="44653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370"/>
              </a:spcBef>
              <a:buClr>
                <a:srgbClr val="4590B8"/>
              </a:buClr>
              <a:buSzPct val="90909"/>
              <a:buAutoNum type="arabicPeriod"/>
              <a:tabLst>
                <a:tab pos="469265" algn="l"/>
              </a:tabLst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Проекты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с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четкими,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неизменяемыми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 в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течение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ЖЦ</a:t>
            </a:r>
            <a:endParaRPr sz="2200">
              <a:latin typeface="Corbel"/>
              <a:cs typeface="Corbel"/>
            </a:endParaRPr>
          </a:p>
          <a:p>
            <a:pPr marL="469265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требованиями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понятной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реализацией.</a:t>
            </a:r>
            <a:endParaRPr sz="22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865"/>
              </a:spcBef>
              <a:buClr>
                <a:srgbClr val="4590B8"/>
              </a:buClr>
              <a:buSzPct val="90909"/>
              <a:buAutoNum type="arabicPeriod" startAt="2"/>
              <a:tabLst>
                <a:tab pos="469265" algn="l"/>
              </a:tabLst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Проекты</a:t>
            </a:r>
            <a:r>
              <a:rPr sz="22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невысокой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сложности,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например:</a:t>
            </a:r>
            <a:endParaRPr sz="2200">
              <a:latin typeface="Corbel"/>
              <a:cs typeface="Corbel"/>
            </a:endParaRPr>
          </a:p>
          <a:p>
            <a:pPr marL="806450" lvl="1" indent="-457200">
              <a:lnSpc>
                <a:spcPct val="100000"/>
              </a:lnSpc>
              <a:spcBef>
                <a:spcPts val="865"/>
              </a:spcBef>
              <a:buClr>
                <a:srgbClr val="4590B8"/>
              </a:buClr>
              <a:buSzPct val="90909"/>
              <a:buFont typeface="Segoe UI Symbol"/>
              <a:buChar char="◾"/>
              <a:tabLst>
                <a:tab pos="806450" algn="l"/>
              </a:tabLst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создание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программного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средства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системы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такого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же</a:t>
            </a:r>
            <a:endParaRPr sz="2200">
              <a:latin typeface="Corbel"/>
              <a:cs typeface="Corbel"/>
            </a:endParaRPr>
          </a:p>
          <a:p>
            <a:pPr marL="80645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типа,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как</a:t>
            </a:r>
            <a:r>
              <a:rPr sz="22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уже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разрабатывались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разработчиками;</a:t>
            </a:r>
            <a:endParaRPr sz="2200">
              <a:latin typeface="Corbel"/>
              <a:cs typeface="Corbel"/>
            </a:endParaRPr>
          </a:p>
          <a:p>
            <a:pPr marL="806450" lvl="1" indent="-457200">
              <a:lnSpc>
                <a:spcPct val="100000"/>
              </a:lnSpc>
              <a:spcBef>
                <a:spcPts val="865"/>
              </a:spcBef>
              <a:buClr>
                <a:srgbClr val="4590B8"/>
              </a:buClr>
              <a:buSzPct val="90909"/>
              <a:buFont typeface="Segoe UI Symbol"/>
              <a:buChar char="◾"/>
              <a:tabLst>
                <a:tab pos="806450" algn="l"/>
              </a:tabLst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создание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новой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версии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уже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существующего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программного</a:t>
            </a:r>
            <a:endParaRPr sz="2200">
              <a:latin typeface="Corbel"/>
              <a:cs typeface="Corbel"/>
            </a:endParaRPr>
          </a:p>
          <a:p>
            <a:pPr marL="806450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средства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системы;</a:t>
            </a:r>
            <a:endParaRPr sz="2200">
              <a:latin typeface="Corbel"/>
              <a:cs typeface="Corbel"/>
            </a:endParaRPr>
          </a:p>
          <a:p>
            <a:pPr marL="806450" marR="1392555" lvl="1" indent="-457834">
              <a:lnSpc>
                <a:spcPct val="110000"/>
              </a:lnSpc>
              <a:spcBef>
                <a:spcPts val="600"/>
              </a:spcBef>
              <a:buChar char="◾"/>
              <a:tabLst>
                <a:tab pos="806450" algn="l"/>
                <a:tab pos="861060" algn="l"/>
              </a:tabLst>
            </a:pPr>
            <a:r>
              <a:rPr sz="2000" dirty="0">
                <a:solidFill>
                  <a:srgbClr val="4590B8"/>
                </a:solidFill>
                <a:latin typeface="Segoe UI Symbol"/>
                <a:cs typeface="Segoe UI Symbol"/>
              </a:rPr>
              <a:t>	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перенос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уже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существующего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продукта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новую платформу.</a:t>
            </a:r>
            <a:endParaRPr sz="22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865"/>
              </a:spcBef>
              <a:buClr>
                <a:srgbClr val="4590B8"/>
              </a:buClr>
              <a:buSzPct val="90909"/>
              <a:buAutoNum type="arabicPeriod" startAt="2"/>
              <a:tabLst>
                <a:tab pos="469265" algn="l"/>
              </a:tabLst>
            </a:pP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качестве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составной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части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30" dirty="0">
                <a:solidFill>
                  <a:srgbClr val="3C3C3C"/>
                </a:solidFill>
                <a:latin typeface="Corbel"/>
                <a:cs typeface="Corbel"/>
              </a:rPr>
              <a:t>моделей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ЖЦ,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реализующих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другие</a:t>
            </a:r>
            <a:endParaRPr sz="2200">
              <a:latin typeface="Corbel"/>
              <a:cs typeface="Corbel"/>
            </a:endParaRPr>
          </a:p>
          <a:p>
            <a:pPr marL="469265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стратегии</a:t>
            </a:r>
            <a:r>
              <a:rPr sz="22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22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при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выполнении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больших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проектов.</a:t>
            </a:r>
            <a:endParaRPr sz="22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37795" rIns="0" bIns="0" rtlCol="0">
            <a:spAutoFit/>
          </a:bodyPr>
          <a:lstStyle/>
          <a:p>
            <a:pPr marL="282575" marR="1686560">
              <a:lnSpc>
                <a:spcPct val="100000"/>
              </a:lnSpc>
              <a:spcBef>
                <a:spcPts val="1085"/>
              </a:spcBef>
            </a:pPr>
            <a:r>
              <a:rPr sz="3600" b="1" dirty="0">
                <a:latin typeface="Corbel"/>
                <a:cs typeface="Corbel"/>
              </a:rPr>
              <a:t>ИНКРЕМЕНТНАЯ</a:t>
            </a:r>
            <a:r>
              <a:rPr sz="3600" b="1" spc="-170" dirty="0">
                <a:latin typeface="Corbel"/>
                <a:cs typeface="Corbel"/>
              </a:rPr>
              <a:t> </a:t>
            </a:r>
            <a:r>
              <a:rPr sz="3600" b="1" spc="-50" dirty="0">
                <a:latin typeface="Corbel"/>
                <a:cs typeface="Corbel"/>
              </a:rPr>
              <a:t>СТРАТЕГИЯ: </a:t>
            </a:r>
            <a:r>
              <a:rPr sz="3600" b="1" spc="-10" dirty="0">
                <a:latin typeface="Corbel"/>
                <a:cs typeface="Corbel"/>
              </a:rPr>
              <a:t>ХАРАКТЕРИСТИКА</a:t>
            </a:r>
            <a:endParaRPr sz="3600">
              <a:latin typeface="Corbel"/>
              <a:cs typeface="Corbe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5815" y="4885944"/>
            <a:ext cx="2189988" cy="6797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7743" y="2164537"/>
            <a:ext cx="7487284" cy="318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 indent="-215900">
              <a:lnSpc>
                <a:spcPct val="100000"/>
              </a:lnSpc>
              <a:spcBef>
                <a:spcPts val="100"/>
              </a:spcBef>
              <a:buClr>
                <a:srgbClr val="4590B8"/>
              </a:buClr>
              <a:buSzPct val="79166"/>
              <a:buFont typeface="Segoe UI Symbol"/>
              <a:buChar char="⚫"/>
              <a:tabLst>
                <a:tab pos="217804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многократное</a:t>
            </a:r>
            <a:r>
              <a:rPr sz="2400" spc="-10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выполнение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этапов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с</a:t>
            </a:r>
            <a:endParaRPr sz="2400">
              <a:latin typeface="Corbel"/>
              <a:cs typeface="Corbel"/>
            </a:endParaRPr>
          </a:p>
          <a:p>
            <a:pPr marL="217804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запланированным</a:t>
            </a:r>
            <a:r>
              <a:rPr sz="24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улучшением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результата;</a:t>
            </a:r>
            <a:endParaRPr sz="2400">
              <a:latin typeface="Corbel"/>
              <a:cs typeface="Corbel"/>
            </a:endParaRPr>
          </a:p>
          <a:p>
            <a:pPr marL="217804" marR="5080" indent="-21653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79166"/>
              <a:buFont typeface="Segoe UI Symbol"/>
              <a:buChar char="⚫"/>
              <a:tabLst>
                <a:tab pos="217804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полное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определение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всех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программному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средству</a:t>
            </a:r>
            <a:r>
              <a:rPr sz="24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(системе)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начале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процесса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разработки;</a:t>
            </a:r>
            <a:endParaRPr sz="2400">
              <a:latin typeface="Corbel"/>
              <a:cs typeface="Corbel"/>
            </a:endParaRPr>
          </a:p>
          <a:p>
            <a:pPr marL="217804" marR="226060" indent="-205740">
              <a:lnSpc>
                <a:spcPct val="100000"/>
              </a:lnSpc>
              <a:spcBef>
                <a:spcPts val="600"/>
              </a:spcBef>
              <a:buSzPct val="79166"/>
              <a:buFont typeface="Segoe UI Symbol"/>
              <a:buChar char="⚫"/>
              <a:tabLst>
                <a:tab pos="217804" algn="l"/>
                <a:tab pos="278130" algn="l"/>
              </a:tabLst>
            </a:pPr>
            <a:r>
              <a:rPr sz="2400" dirty="0">
                <a:solidFill>
                  <a:srgbClr val="4590B8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полный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набор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реализуется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постепенно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в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соответствии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 планом</a:t>
            </a:r>
            <a:r>
              <a:rPr sz="2400" spc="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последовательных</a:t>
            </a:r>
            <a:r>
              <a:rPr sz="24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циклах разработки.</a:t>
            </a:r>
            <a:endParaRPr sz="24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Результат</a:t>
            </a:r>
            <a:r>
              <a:rPr sz="24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каждого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цикла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называется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инкрементом.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23189" rIns="0" bIns="0" rtlCol="0">
            <a:spAutoFit/>
          </a:bodyPr>
          <a:lstStyle/>
          <a:p>
            <a:pPr marL="224154" marR="2562225">
              <a:lnSpc>
                <a:spcPct val="100000"/>
              </a:lnSpc>
              <a:spcBef>
                <a:spcPts val="969"/>
              </a:spcBef>
            </a:pPr>
            <a:r>
              <a:rPr sz="3200" b="1" spc="-10" dirty="0">
                <a:latin typeface="Corbel"/>
                <a:cs typeface="Corbel"/>
              </a:rPr>
              <a:t>ИНКРЕМЕНТНАЯ</a:t>
            </a:r>
            <a:r>
              <a:rPr sz="3200" b="1" spc="-110" dirty="0">
                <a:latin typeface="Corbel"/>
                <a:cs typeface="Corbel"/>
              </a:rPr>
              <a:t> </a:t>
            </a:r>
            <a:r>
              <a:rPr sz="3200" b="1" spc="-45" dirty="0">
                <a:latin typeface="Corbel"/>
                <a:cs typeface="Corbel"/>
              </a:rPr>
              <a:t>СТРАТЕГИЯ </a:t>
            </a:r>
            <a:r>
              <a:rPr sz="3200" b="1" spc="-10" dirty="0">
                <a:latin typeface="Corbel"/>
                <a:cs typeface="Corbel"/>
              </a:rPr>
              <a:t>РАЗРАБОТКИ</a:t>
            </a:r>
            <a:endParaRPr sz="3200">
              <a:latin typeface="Corbel"/>
              <a:cs typeface="Corbe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775" y="2156460"/>
            <a:ext cx="7696200" cy="312267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48055" y="600455"/>
            <a:ext cx="8239125" cy="1394460"/>
            <a:chOff x="448055" y="600455"/>
            <a:chExt cx="8239125" cy="1394460"/>
          </a:xfrm>
        </p:grpSpPr>
        <p:sp>
          <p:nvSpPr>
            <p:cNvPr id="6" name="object 6"/>
            <p:cNvSpPr/>
            <p:nvPr/>
          </p:nvSpPr>
          <p:spPr>
            <a:xfrm>
              <a:off x="448055" y="600455"/>
              <a:ext cx="8239125" cy="1259205"/>
            </a:xfrm>
            <a:custGeom>
              <a:avLst/>
              <a:gdLst/>
              <a:ahLst/>
              <a:cxnLst/>
              <a:rect l="l" t="t" r="r" b="b"/>
              <a:pathLst>
                <a:path w="8239125" h="1259205">
                  <a:moveTo>
                    <a:pt x="8238744" y="0"/>
                  </a:moveTo>
                  <a:lnTo>
                    <a:pt x="0" y="0"/>
                  </a:lnTo>
                  <a:lnTo>
                    <a:pt x="0" y="1258824"/>
                  </a:lnTo>
                  <a:lnTo>
                    <a:pt x="8238744" y="1258824"/>
                  </a:lnTo>
                  <a:lnTo>
                    <a:pt x="8238744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03" y="608075"/>
              <a:ext cx="6178296" cy="8991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203" y="1095755"/>
              <a:ext cx="3454908" cy="8991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8055" y="698119"/>
            <a:ext cx="823912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marR="2375535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Corbel"/>
                <a:cs typeface="Corbel"/>
              </a:rPr>
              <a:t>ИНКРЕМЕНТНАЯ</a:t>
            </a:r>
            <a:r>
              <a:rPr sz="3200" b="1" spc="-70" dirty="0">
                <a:latin typeface="Corbel"/>
                <a:cs typeface="Corbel"/>
              </a:rPr>
              <a:t> </a:t>
            </a:r>
            <a:r>
              <a:rPr sz="3200" b="1" spc="-45" dirty="0">
                <a:latin typeface="Corbel"/>
                <a:cs typeface="Corbel"/>
              </a:rPr>
              <a:t>СТРАТЕГИЯ: </a:t>
            </a:r>
            <a:r>
              <a:rPr sz="3200" b="1" spc="-10" dirty="0">
                <a:latin typeface="Corbel"/>
                <a:cs typeface="Corbel"/>
              </a:rPr>
              <a:t>ДОСТОИНСТВА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340" y="2032457"/>
            <a:ext cx="8159115" cy="4447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5"/>
              </a:spcBef>
              <a:buClr>
                <a:srgbClr val="4590B8"/>
              </a:buClr>
              <a:buSzPct val="90000"/>
              <a:buAutoNum type="arabicPeriod"/>
              <a:tabLst>
                <a:tab pos="469265" algn="l"/>
              </a:tabLst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Возможность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получения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 функционального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продукта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после</a:t>
            </a:r>
            <a:endParaRPr sz="2000">
              <a:latin typeface="Corbel"/>
              <a:cs typeface="Corbel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реализации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каждого</a:t>
            </a:r>
            <a:r>
              <a:rPr sz="20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инкремента</a:t>
            </a:r>
            <a:endParaRPr sz="2000">
              <a:latin typeface="Corbel"/>
              <a:cs typeface="Corbel"/>
            </a:endParaRPr>
          </a:p>
          <a:p>
            <a:pPr marL="520065" indent="-5073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000"/>
              <a:buAutoNum type="arabicPeriod" startAt="2"/>
              <a:tabLst>
                <a:tab pos="52006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Короткая</a:t>
            </a:r>
            <a:r>
              <a:rPr sz="20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продолжительность</a:t>
            </a:r>
            <a:r>
              <a:rPr sz="20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создания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инкремента</a:t>
            </a:r>
            <a:endParaRPr sz="20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000"/>
              <a:buAutoNum type="arabicPeriod" startAt="2"/>
              <a:tabLst>
                <a:tab pos="469265" algn="l"/>
              </a:tabLst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Предотвращение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реализации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громоздких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спецификаций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endParaRPr sz="2000">
              <a:latin typeface="Corbel"/>
              <a:cs typeface="Corbel"/>
            </a:endParaRPr>
          </a:p>
          <a:p>
            <a:pPr marL="469265" marR="943610" indent="-457200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000"/>
              <a:buAutoNum type="arabicPeriod" startAt="2"/>
              <a:tabLst>
                <a:tab pos="469265" algn="l"/>
              </a:tabLst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Стабильность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во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время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создания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определенного инкремента</a:t>
            </a:r>
            <a:endParaRPr sz="20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000"/>
              <a:buAutoNum type="arabicPeriod" startAt="2"/>
              <a:tabLst>
                <a:tab pos="469265" algn="l"/>
              </a:tabLst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Возможность</a:t>
            </a:r>
            <a:r>
              <a:rPr sz="20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учета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изменившихся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endParaRPr sz="20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000"/>
              <a:buAutoNum type="arabicPeriod" startAt="2"/>
              <a:tabLst>
                <a:tab pos="46926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Снижение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рисков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по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сравнению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каскадной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стратегией</a:t>
            </a:r>
            <a:endParaRPr sz="2000">
              <a:latin typeface="Corbel"/>
              <a:cs typeface="Corbel"/>
            </a:endParaRPr>
          </a:p>
          <a:p>
            <a:pPr marL="520065" indent="-507365">
              <a:lnSpc>
                <a:spcPct val="100000"/>
              </a:lnSpc>
              <a:spcBef>
                <a:spcPts val="605"/>
              </a:spcBef>
              <a:buClr>
                <a:srgbClr val="4590B8"/>
              </a:buClr>
              <a:buSzPct val="90000"/>
              <a:buAutoNum type="arabicPeriod" startAt="2"/>
              <a:tabLst>
                <a:tab pos="52006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Включение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процесс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пользователей,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что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позволяет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оценить</a:t>
            </a:r>
            <a:endParaRPr sz="2000">
              <a:latin typeface="Corbel"/>
              <a:cs typeface="Corbel"/>
            </a:endParaRPr>
          </a:p>
          <a:p>
            <a:pPr marL="469265" marR="562610">
              <a:lnSpc>
                <a:spcPct val="100000"/>
              </a:lnSpc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функциональные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возможности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продукта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более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ранних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этапах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20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конечном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итоге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приводит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повышению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качества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программного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продукта,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снижению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затрат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времени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его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разработку.</a:t>
            </a:r>
            <a:endParaRPr sz="20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208915" rIns="0" bIns="0" rtlCol="0">
            <a:spAutoFit/>
          </a:bodyPr>
          <a:lstStyle/>
          <a:p>
            <a:pPr marL="43180" marR="2625090">
              <a:lnSpc>
                <a:spcPct val="100000"/>
              </a:lnSpc>
              <a:spcBef>
                <a:spcPts val="1645"/>
              </a:spcBef>
            </a:pPr>
            <a:r>
              <a:rPr sz="3200" b="1" spc="-10" dirty="0">
                <a:latin typeface="Corbel"/>
                <a:cs typeface="Corbel"/>
              </a:rPr>
              <a:t>ИНКРЕМЕНТНАЯ</a:t>
            </a:r>
            <a:r>
              <a:rPr sz="3200" b="1" spc="-70" dirty="0">
                <a:latin typeface="Corbel"/>
                <a:cs typeface="Corbel"/>
              </a:rPr>
              <a:t> </a:t>
            </a:r>
            <a:r>
              <a:rPr sz="3200" b="1" spc="-45" dirty="0">
                <a:latin typeface="Corbel"/>
                <a:cs typeface="Corbel"/>
              </a:rPr>
              <a:t>СТРАТЕГИЯ: </a:t>
            </a:r>
            <a:r>
              <a:rPr sz="3200" b="1" spc="-10" dirty="0">
                <a:latin typeface="Corbel"/>
                <a:cs typeface="Corbel"/>
              </a:rPr>
              <a:t>НЕДОСТАТКИ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6542" y="2036191"/>
            <a:ext cx="8239759" cy="4479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899160" indent="-457200">
              <a:lnSpc>
                <a:spcPct val="100000"/>
              </a:lnSpc>
              <a:spcBef>
                <a:spcPts val="95"/>
              </a:spcBef>
              <a:buClr>
                <a:srgbClr val="4590B8"/>
              </a:buClr>
              <a:buSzPct val="90909"/>
              <a:buAutoNum type="arabicPeriod"/>
              <a:tabLst>
                <a:tab pos="469900" algn="l"/>
              </a:tabLst>
            </a:pP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Необходимость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полного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функционального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определения системы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программного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средства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начале</a:t>
            </a:r>
            <a:r>
              <a:rPr sz="22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ЖЦ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для</a:t>
            </a:r>
            <a:endParaRPr sz="2200">
              <a:latin typeface="Corbel"/>
              <a:cs typeface="Corbel"/>
            </a:endParaRPr>
          </a:p>
          <a:p>
            <a:pPr marL="469900">
              <a:lnSpc>
                <a:spcPct val="100000"/>
              </a:lnSpc>
            </a:pP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обеспечения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планирования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инкрементов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2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управления</a:t>
            </a:r>
            <a:endParaRPr sz="2200">
              <a:latin typeface="Corbel"/>
              <a:cs typeface="Corbel"/>
            </a:endParaRPr>
          </a:p>
          <a:p>
            <a:pPr marL="469900">
              <a:lnSpc>
                <a:spcPct val="100000"/>
              </a:lnSpc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проектом</a:t>
            </a:r>
            <a:endParaRPr sz="22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1130"/>
              </a:spcBef>
              <a:buClr>
                <a:srgbClr val="4590B8"/>
              </a:buClr>
              <a:buSzPct val="90909"/>
              <a:buAutoNum type="arabicPeriod" startAt="2"/>
              <a:tabLst>
                <a:tab pos="469265" algn="l"/>
              </a:tabLst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Возможность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текущего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изменения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2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к</a:t>
            </a:r>
            <a:r>
              <a:rPr sz="22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системе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endParaRPr sz="2200">
              <a:latin typeface="Corbel"/>
              <a:cs typeface="Corbel"/>
            </a:endParaRPr>
          </a:p>
          <a:p>
            <a:pPr marL="469900">
              <a:lnSpc>
                <a:spcPct val="100000"/>
              </a:lnSpc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программному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средству,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которые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уже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реализованы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в</a:t>
            </a:r>
            <a:endParaRPr sz="2200">
              <a:latin typeface="Corbel"/>
              <a:cs typeface="Corbel"/>
            </a:endParaRPr>
          </a:p>
          <a:p>
            <a:pPr marL="469900">
              <a:lnSpc>
                <a:spcPct val="100000"/>
              </a:lnSpc>
            </a:pP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предыдущих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инкрементах</a:t>
            </a:r>
            <a:endParaRPr sz="22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1130"/>
              </a:spcBef>
              <a:buClr>
                <a:srgbClr val="4590B8"/>
              </a:buClr>
              <a:buSzPct val="90909"/>
              <a:buAutoNum type="arabicPeriod" startAt="3"/>
              <a:tabLst>
                <a:tab pos="469265" algn="l"/>
              </a:tabLst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Сложность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планирования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распределения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работ;</a:t>
            </a:r>
            <a:endParaRPr sz="22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1130"/>
              </a:spcBef>
              <a:buClr>
                <a:srgbClr val="4590B8"/>
              </a:buClr>
              <a:buSzPct val="90909"/>
              <a:buAutoNum type="arabicPeriod" startAt="3"/>
              <a:tabLst>
                <a:tab pos="469265" algn="l"/>
              </a:tabLst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Проявление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человеческого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фактора,</a:t>
            </a:r>
            <a:r>
              <a:rPr sz="22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связанного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с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тенденцией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к</a:t>
            </a:r>
            <a:endParaRPr sz="2200">
              <a:latin typeface="Corbel"/>
              <a:cs typeface="Corbel"/>
            </a:endParaRPr>
          </a:p>
          <a:p>
            <a:pPr marL="469900">
              <a:lnSpc>
                <a:spcPct val="100000"/>
              </a:lnSpc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оттягиванию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решения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трудных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проблем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поздние</a:t>
            </a:r>
            <a:endParaRPr sz="2200">
              <a:latin typeface="Corbel"/>
              <a:cs typeface="Corbel"/>
            </a:endParaRPr>
          </a:p>
          <a:p>
            <a:pPr marL="469900" marR="482600">
              <a:lnSpc>
                <a:spcPct val="100000"/>
              </a:lnSpc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инкременты,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что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может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нарушить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график</a:t>
            </a:r>
            <a:r>
              <a:rPr sz="22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работ</a:t>
            </a:r>
            <a:r>
              <a:rPr sz="22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снизить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качество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программного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продукта.</a:t>
            </a:r>
            <a:endParaRPr sz="22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89865" rIns="0" bIns="0" rtlCol="0">
            <a:spAutoFit/>
          </a:bodyPr>
          <a:lstStyle/>
          <a:p>
            <a:pPr marL="97155" marR="696595">
              <a:lnSpc>
                <a:spcPct val="100000"/>
              </a:lnSpc>
              <a:spcBef>
                <a:spcPts val="1495"/>
              </a:spcBef>
            </a:pPr>
            <a:r>
              <a:rPr sz="3200" b="1" spc="-10" dirty="0">
                <a:latin typeface="Corbel"/>
                <a:cs typeface="Corbel"/>
              </a:rPr>
              <a:t>ИНКРЕМЕНТНАЯ</a:t>
            </a:r>
            <a:r>
              <a:rPr sz="3200" b="1" spc="-85" dirty="0">
                <a:latin typeface="Corbel"/>
                <a:cs typeface="Corbel"/>
              </a:rPr>
              <a:t> </a:t>
            </a:r>
            <a:r>
              <a:rPr sz="3200" b="1" spc="-50" dirty="0">
                <a:latin typeface="Corbel"/>
                <a:cs typeface="Corbel"/>
              </a:rPr>
              <a:t>СТРАТЕГИЯ:</a:t>
            </a:r>
            <a:r>
              <a:rPr sz="3200" b="1" spc="-85" dirty="0">
                <a:latin typeface="Corbel"/>
                <a:cs typeface="Corbel"/>
              </a:rPr>
              <a:t> </a:t>
            </a:r>
            <a:r>
              <a:rPr sz="3200" b="1" spc="-10" dirty="0">
                <a:latin typeface="Corbel"/>
                <a:cs typeface="Corbel"/>
              </a:rPr>
              <a:t>ОБЛАСТЬ ПРИМЕНЕНИЯ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891" y="2123008"/>
            <a:ext cx="7370445" cy="3138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490855" indent="-455930" algn="just">
              <a:lnSpc>
                <a:spcPct val="100000"/>
              </a:lnSpc>
              <a:spcBef>
                <a:spcPts val="95"/>
              </a:spcBef>
              <a:buClr>
                <a:srgbClr val="4590B8"/>
              </a:buClr>
              <a:buSzPct val="90909"/>
              <a:buAutoNum type="arabicPeriod"/>
              <a:tabLst>
                <a:tab pos="469265" algn="l"/>
              </a:tabLst>
            </a:pP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Проекты,</a:t>
            </a:r>
            <a:r>
              <a:rPr sz="22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2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которых</a:t>
            </a:r>
            <a:r>
              <a:rPr sz="22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большинство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2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можно 	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сформулировать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заранее,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но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часть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из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них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могут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быть 	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уточнены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через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определенный</a:t>
            </a:r>
            <a:r>
              <a:rPr sz="22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период</a:t>
            </a:r>
            <a:r>
              <a:rPr sz="22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времени</a:t>
            </a:r>
            <a:endParaRPr sz="2200">
              <a:latin typeface="Corbel"/>
              <a:cs typeface="Corbel"/>
            </a:endParaRPr>
          </a:p>
          <a:p>
            <a:pPr marL="469265" indent="-456565" algn="just">
              <a:lnSpc>
                <a:spcPct val="100000"/>
              </a:lnSpc>
              <a:spcBef>
                <a:spcPts val="1135"/>
              </a:spcBef>
              <a:buClr>
                <a:srgbClr val="4590B8"/>
              </a:buClr>
              <a:buSzPct val="90909"/>
              <a:buAutoNum type="arabicPeriod"/>
              <a:tabLst>
                <a:tab pos="469265" algn="l"/>
              </a:tabLst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Сложные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проекты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с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заранее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сформулированными</a:t>
            </a:r>
            <a:endParaRPr sz="2200">
              <a:latin typeface="Corbel"/>
              <a:cs typeface="Corbel"/>
            </a:endParaRPr>
          </a:p>
          <a:p>
            <a:pPr marL="469265">
              <a:lnSpc>
                <a:spcPct val="100000"/>
              </a:lnSpc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требованиями</a:t>
            </a:r>
            <a:endParaRPr sz="22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1130"/>
              </a:spcBef>
              <a:buClr>
                <a:srgbClr val="4590B8"/>
              </a:buClr>
              <a:buSzPct val="90909"/>
              <a:buAutoNum type="arabicPeriod" startAt="3"/>
              <a:tabLst>
                <a:tab pos="469265" algn="l"/>
              </a:tabLst>
            </a:pP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При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необходимости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быстро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поставить</a:t>
            </a:r>
            <a:r>
              <a:rPr sz="22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рынок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продукт,</a:t>
            </a:r>
            <a:endParaRPr sz="2200">
              <a:latin typeface="Corbel"/>
              <a:cs typeface="Corbel"/>
            </a:endParaRPr>
          </a:p>
          <a:p>
            <a:pPr marL="469265">
              <a:lnSpc>
                <a:spcPct val="100000"/>
              </a:lnSpc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имеющий</a:t>
            </a:r>
            <a:r>
              <a:rPr sz="22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базовые</a:t>
            </a:r>
            <a:r>
              <a:rPr sz="22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функциональные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свойства</a:t>
            </a:r>
            <a:endParaRPr sz="22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1130"/>
              </a:spcBef>
              <a:buClr>
                <a:srgbClr val="4590B8"/>
              </a:buClr>
              <a:buSzPct val="90909"/>
              <a:buAutoNum type="arabicPeriod" startAt="4"/>
              <a:tabLst>
                <a:tab pos="469265" algn="l"/>
              </a:tabLst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Проекты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с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низкой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средней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степенью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рисков.</a:t>
            </a:r>
            <a:endParaRPr sz="22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99390" rIns="0" bIns="0" rtlCol="0">
            <a:spAutoFit/>
          </a:bodyPr>
          <a:lstStyle/>
          <a:p>
            <a:pPr marL="76200" marR="2351405">
              <a:lnSpc>
                <a:spcPct val="100000"/>
              </a:lnSpc>
              <a:spcBef>
                <a:spcPts val="1570"/>
              </a:spcBef>
            </a:pPr>
            <a:r>
              <a:rPr sz="3200" b="1" spc="-10" dirty="0">
                <a:latin typeface="Corbel"/>
                <a:cs typeface="Corbel"/>
              </a:rPr>
              <a:t>ЭВОЛЮЦИОННАЯ</a:t>
            </a:r>
            <a:r>
              <a:rPr sz="3200" b="1" spc="-140" dirty="0">
                <a:latin typeface="Corbel"/>
                <a:cs typeface="Corbel"/>
              </a:rPr>
              <a:t> </a:t>
            </a:r>
            <a:r>
              <a:rPr sz="3200" b="1" spc="-45" dirty="0">
                <a:latin typeface="Corbel"/>
                <a:cs typeface="Corbel"/>
              </a:rPr>
              <a:t>СТРАТЕГИЯ: </a:t>
            </a:r>
            <a:r>
              <a:rPr sz="3200" b="1" spc="-10" dirty="0">
                <a:latin typeface="Corbel"/>
                <a:cs typeface="Corbel"/>
              </a:rPr>
              <a:t>ХАРАКТЕРИСТИКА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165" y="2329941"/>
            <a:ext cx="8140700" cy="376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1221105" indent="-304800">
              <a:lnSpc>
                <a:spcPct val="100000"/>
              </a:lnSpc>
              <a:spcBef>
                <a:spcPts val="1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7500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представляет</a:t>
            </a:r>
            <a:r>
              <a:rPr sz="2400" spc="-9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собой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многократный</a:t>
            </a:r>
            <a:r>
              <a:rPr sz="2400" spc="-1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проход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этапов разработки</a:t>
            </a:r>
            <a:endParaRPr sz="24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118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основана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частичном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определении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к</a:t>
            </a:r>
            <a:endParaRPr sz="2400">
              <a:latin typeface="Corbel"/>
              <a:cs typeface="Corbel"/>
            </a:endParaRPr>
          </a:p>
          <a:p>
            <a:pPr marL="317500" marR="815340">
              <a:lnSpc>
                <a:spcPct val="100000"/>
              </a:lnSpc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разрабатываемому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программному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средству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начале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процесса</a:t>
            </a:r>
            <a:r>
              <a:rPr sz="2400" spc="-114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endParaRPr sz="2400">
              <a:latin typeface="Corbel"/>
              <a:cs typeface="Corbel"/>
            </a:endParaRPr>
          </a:p>
          <a:p>
            <a:pPr marL="317500" marR="310515" indent="-304800">
              <a:lnSpc>
                <a:spcPct val="100000"/>
              </a:lnSpc>
              <a:spcBef>
                <a:spcPts val="1175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7500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требования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постепенно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уточняются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последовательных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циклах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endParaRPr sz="2400">
              <a:latin typeface="Corbel"/>
              <a:cs typeface="Corbel"/>
            </a:endParaRPr>
          </a:p>
          <a:p>
            <a:pPr marL="317500" marR="5080" indent="-304800">
              <a:lnSpc>
                <a:spcPct val="100000"/>
              </a:lnSpc>
              <a:spcBef>
                <a:spcPts val="118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7500" algn="l"/>
              </a:tabLst>
            </a:pP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результат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каждого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цикла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представляет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собой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очередную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поставляемую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версию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программного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средства.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92430" marR="1859280">
              <a:lnSpc>
                <a:spcPct val="100000"/>
              </a:lnSpc>
              <a:spcBef>
                <a:spcPts val="1455"/>
              </a:spcBef>
            </a:pPr>
            <a:r>
              <a:rPr sz="3300" b="1" spc="-10" dirty="0">
                <a:latin typeface="Corbel"/>
                <a:cs typeface="Corbel"/>
              </a:rPr>
              <a:t>ЭВОЛЮЦИОННАЯ</a:t>
            </a:r>
            <a:r>
              <a:rPr sz="3300" b="1" spc="-140" dirty="0">
                <a:latin typeface="Corbel"/>
                <a:cs typeface="Corbel"/>
              </a:rPr>
              <a:t> </a:t>
            </a:r>
            <a:r>
              <a:rPr sz="3300" b="1" spc="-50" dirty="0">
                <a:latin typeface="Corbel"/>
                <a:cs typeface="Corbel"/>
              </a:rPr>
              <a:t>СТРАТЕГИЯ: </a:t>
            </a:r>
            <a:r>
              <a:rPr sz="3300" b="1" spc="-10" dirty="0">
                <a:latin typeface="Corbel"/>
                <a:cs typeface="Corbel"/>
              </a:rPr>
              <a:t>ХАРАКТЕРИСТИКА</a:t>
            </a:r>
            <a:endParaRPr sz="3300">
              <a:latin typeface="Corbel"/>
              <a:cs typeface="Corbe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5147" y="2127504"/>
            <a:ext cx="5894588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208915" rIns="0" bIns="0" rtlCol="0">
            <a:spAutoFit/>
          </a:bodyPr>
          <a:lstStyle/>
          <a:p>
            <a:pPr marL="69850" marR="2357755">
              <a:lnSpc>
                <a:spcPct val="100000"/>
              </a:lnSpc>
              <a:spcBef>
                <a:spcPts val="1645"/>
              </a:spcBef>
            </a:pPr>
            <a:r>
              <a:rPr sz="3200" b="1" spc="-10" dirty="0">
                <a:latin typeface="Corbel"/>
                <a:cs typeface="Corbel"/>
              </a:rPr>
              <a:t>ЭВОЛЮЦИОННАЯ</a:t>
            </a:r>
            <a:r>
              <a:rPr sz="3200" b="1" spc="-150" dirty="0">
                <a:latin typeface="Corbel"/>
                <a:cs typeface="Corbel"/>
              </a:rPr>
              <a:t> </a:t>
            </a:r>
            <a:r>
              <a:rPr sz="3200" b="1" spc="-45" dirty="0">
                <a:latin typeface="Corbel"/>
                <a:cs typeface="Corbel"/>
              </a:rPr>
              <a:t>СТРАТЕГИЯ: </a:t>
            </a:r>
            <a:r>
              <a:rPr sz="3200" b="1" spc="-10" dirty="0">
                <a:latin typeface="Corbel"/>
                <a:cs typeface="Corbel"/>
              </a:rPr>
              <a:t>ДОСТОИНСТВА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764" y="2163317"/>
            <a:ext cx="8093075" cy="376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82245" indent="-457834">
              <a:lnSpc>
                <a:spcPct val="100000"/>
              </a:lnSpc>
              <a:spcBef>
                <a:spcPts val="100"/>
              </a:spcBef>
              <a:buClr>
                <a:srgbClr val="4590B8"/>
              </a:buClr>
              <a:buSzPct val="91666"/>
              <a:buAutoNum type="arabicPeriod"/>
              <a:tabLst>
                <a:tab pos="469900" algn="l"/>
              </a:tabLst>
            </a:pP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Возможность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уточнения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внесения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новых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в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процессе</a:t>
            </a:r>
            <a:r>
              <a:rPr sz="2400" spc="-1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endParaRPr sz="2400">
              <a:latin typeface="Corbel"/>
              <a:cs typeface="Corbel"/>
            </a:endParaRPr>
          </a:p>
          <a:p>
            <a:pPr marL="469900" marR="1768475" indent="-457834">
              <a:lnSpc>
                <a:spcPct val="100000"/>
              </a:lnSpc>
              <a:spcBef>
                <a:spcPts val="1175"/>
              </a:spcBef>
              <a:buClr>
                <a:srgbClr val="4590B8"/>
              </a:buClr>
              <a:buSzPct val="91666"/>
              <a:buAutoNum type="arabicPeriod"/>
              <a:tabLst>
                <a:tab pos="469900" algn="l"/>
              </a:tabLst>
            </a:pP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Пригодность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промежуточного</a:t>
            </a:r>
            <a:r>
              <a:rPr sz="24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продукта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для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использования</a:t>
            </a:r>
            <a:endParaRPr sz="24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1180"/>
              </a:spcBef>
              <a:buClr>
                <a:srgbClr val="4590B8"/>
              </a:buClr>
              <a:buSzPct val="91666"/>
              <a:buAutoNum type="arabicPeriod"/>
              <a:tabLst>
                <a:tab pos="469900" algn="l"/>
              </a:tabLst>
            </a:pP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Возможность</a:t>
            </a:r>
            <a:r>
              <a:rPr sz="24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управления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рисками</a:t>
            </a:r>
            <a:endParaRPr sz="2400">
              <a:latin typeface="Corbel"/>
              <a:cs typeface="Corbel"/>
            </a:endParaRPr>
          </a:p>
          <a:p>
            <a:pPr marL="469900" marR="5080" indent="-457834">
              <a:lnSpc>
                <a:spcPct val="100000"/>
              </a:lnSpc>
              <a:spcBef>
                <a:spcPts val="1175"/>
              </a:spcBef>
              <a:buClr>
                <a:srgbClr val="4590B8"/>
              </a:buClr>
              <a:buSzPct val="91666"/>
              <a:buAutoNum type="arabicPeriod"/>
              <a:tabLst>
                <a:tab pos="469900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Обеспечение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широкого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участия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пользователя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проекте,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начиная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ранних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этапов,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что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минимизирует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возможность разногласий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между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заказчиками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разработчиками</a:t>
            </a:r>
            <a:r>
              <a:rPr sz="24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и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обеспечивает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создание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продукта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высокого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качества.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218440" rIns="0" bIns="0" rtlCol="0">
            <a:spAutoFit/>
          </a:bodyPr>
          <a:lstStyle/>
          <a:p>
            <a:pPr marL="60325" marR="2368550">
              <a:lnSpc>
                <a:spcPct val="100000"/>
              </a:lnSpc>
              <a:spcBef>
                <a:spcPts val="1720"/>
              </a:spcBef>
            </a:pPr>
            <a:r>
              <a:rPr sz="3200" b="1" spc="-10" dirty="0">
                <a:latin typeface="Corbel"/>
                <a:cs typeface="Corbel"/>
              </a:rPr>
              <a:t>ЭВОЛЮЦИОННАЯ</a:t>
            </a:r>
            <a:r>
              <a:rPr sz="3200" b="1" spc="-145" dirty="0">
                <a:latin typeface="Corbel"/>
                <a:cs typeface="Corbel"/>
              </a:rPr>
              <a:t> </a:t>
            </a:r>
            <a:r>
              <a:rPr sz="3200" b="1" spc="-45" dirty="0">
                <a:latin typeface="Corbel"/>
                <a:cs typeface="Corbel"/>
              </a:rPr>
              <a:t>СТРАТЕГИЯ: </a:t>
            </a:r>
            <a:r>
              <a:rPr sz="3200" b="1" spc="-10" dirty="0">
                <a:latin typeface="Corbel"/>
                <a:cs typeface="Corbel"/>
              </a:rPr>
              <a:t>НЕДОСТАТКИ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9318" y="2150491"/>
            <a:ext cx="8121650" cy="4018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8130" marR="192405" indent="-265430">
              <a:lnSpc>
                <a:spcPct val="100000"/>
              </a:lnSpc>
              <a:spcBef>
                <a:spcPts val="95"/>
              </a:spcBef>
              <a:buClr>
                <a:srgbClr val="4590B8"/>
              </a:buClr>
              <a:buSzPct val="90909"/>
              <a:buAutoNum type="arabicParenR"/>
              <a:tabLst>
                <a:tab pos="279400" algn="l"/>
              </a:tabLst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Неизвестность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точного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количества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необходимых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итераций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и 	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сложность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определения</a:t>
            </a:r>
            <a:r>
              <a:rPr sz="22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критериев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для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продолжения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процесса 	разработки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следующей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итерации</a:t>
            </a:r>
            <a:endParaRPr sz="2200">
              <a:latin typeface="Corbel"/>
              <a:cs typeface="Corbel"/>
            </a:endParaRPr>
          </a:p>
          <a:p>
            <a:pPr marL="278130" indent="-265430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909"/>
              <a:buAutoNum type="arabicParenR"/>
              <a:tabLst>
                <a:tab pos="278130" algn="l"/>
              </a:tabLst>
            </a:pP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Сложность</a:t>
            </a:r>
            <a:r>
              <a:rPr sz="22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планирования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2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управления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проектом</a:t>
            </a:r>
            <a:endParaRPr sz="2200">
              <a:latin typeface="Corbel"/>
              <a:cs typeface="Corbel"/>
            </a:endParaRPr>
          </a:p>
          <a:p>
            <a:pPr marL="278765" indent="-2660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909"/>
              <a:buAutoNum type="arabicParenR"/>
              <a:tabLst>
                <a:tab pos="278765" algn="l"/>
              </a:tabLst>
            </a:pP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Необходимость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активного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участия</a:t>
            </a:r>
            <a:r>
              <a:rPr sz="22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пользователей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проекте,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что</a:t>
            </a:r>
            <a:endParaRPr sz="2200">
              <a:latin typeface="Corbel"/>
              <a:cs typeface="Corbel"/>
            </a:endParaRPr>
          </a:p>
          <a:p>
            <a:pPr marL="279400">
              <a:lnSpc>
                <a:spcPct val="100000"/>
              </a:lnSpc>
            </a:pP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реально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не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всегда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осуществимо</a:t>
            </a:r>
            <a:endParaRPr sz="2200">
              <a:latin typeface="Corbel"/>
              <a:cs typeface="Corbel"/>
            </a:endParaRPr>
          </a:p>
          <a:p>
            <a:pPr marL="279400" marR="791210" indent="-266700">
              <a:lnSpc>
                <a:spcPct val="100000"/>
              </a:lnSpc>
              <a:spcBef>
                <a:spcPts val="605"/>
              </a:spcBef>
              <a:buSzPct val="90909"/>
              <a:buFont typeface="Corbel"/>
              <a:buAutoNum type="arabicParenR" startAt="4"/>
              <a:tabLst>
                <a:tab pos="279400" algn="l"/>
                <a:tab pos="333375" algn="l"/>
              </a:tabLst>
            </a:pPr>
            <a:r>
              <a:rPr sz="2200" dirty="0">
                <a:solidFill>
                  <a:srgbClr val="4590B8"/>
                </a:solidFill>
                <a:latin typeface="Times New Roman"/>
                <a:cs typeface="Times New Roman"/>
              </a:rPr>
              <a:t>	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Необходимость</a:t>
            </a:r>
            <a:r>
              <a:rPr sz="22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мощных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инструментальных</a:t>
            </a:r>
            <a:r>
              <a:rPr sz="22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средствах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и 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методах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прототипирования</a:t>
            </a:r>
            <a:endParaRPr sz="2200">
              <a:latin typeface="Corbel"/>
              <a:cs typeface="Corbel"/>
            </a:endParaRPr>
          </a:p>
          <a:p>
            <a:pPr marL="333375" indent="-32067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0909"/>
              <a:buAutoNum type="arabicParenR" startAt="4"/>
              <a:tabLst>
                <a:tab pos="333375" algn="l"/>
              </a:tabLst>
            </a:pP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Возможность</a:t>
            </a:r>
            <a:r>
              <a:rPr sz="2200" spc="2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сдвига</a:t>
            </a:r>
            <a:r>
              <a:rPr sz="22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решения</a:t>
            </a:r>
            <a:r>
              <a:rPr sz="22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трудных</a:t>
            </a:r>
            <a:r>
              <a:rPr sz="22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проблем</a:t>
            </a:r>
            <a:r>
              <a:rPr sz="22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endParaRPr sz="2200">
              <a:latin typeface="Corbel"/>
              <a:cs typeface="Corbel"/>
            </a:endParaRPr>
          </a:p>
          <a:p>
            <a:pPr marL="279400" marR="573405">
              <a:lnSpc>
                <a:spcPct val="100000"/>
              </a:lnSpc>
            </a:pP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последующие</a:t>
            </a:r>
            <a:r>
              <a:rPr sz="22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циклы,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что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может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привести</a:t>
            </a:r>
            <a:r>
              <a:rPr sz="22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dirty="0">
                <a:solidFill>
                  <a:srgbClr val="3C3C3C"/>
                </a:solidFill>
                <a:latin typeface="Corbel"/>
                <a:cs typeface="Corbel"/>
              </a:rPr>
              <a:t>к</a:t>
            </a:r>
            <a:r>
              <a:rPr sz="22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несоответствию полученных</a:t>
            </a:r>
            <a:r>
              <a:rPr sz="22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3C3C3C"/>
                </a:solidFill>
                <a:latin typeface="Corbel"/>
                <a:cs typeface="Corbel"/>
              </a:rPr>
              <a:t>продуктов</a:t>
            </a:r>
            <a:r>
              <a:rPr sz="22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требованиям</a:t>
            </a:r>
            <a:r>
              <a:rPr sz="22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3C3C3C"/>
                </a:solidFill>
                <a:latin typeface="Corbel"/>
                <a:cs typeface="Corbel"/>
              </a:rPr>
              <a:t>заказчиков.</a:t>
            </a:r>
            <a:endParaRPr sz="22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2070" y="1434211"/>
            <a:ext cx="6584315" cy="1697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Структурный</a:t>
            </a:r>
            <a:r>
              <a:rPr sz="2800" spc="-114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2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подход</a:t>
            </a:r>
            <a:r>
              <a:rPr sz="2800" spc="-114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к</a:t>
            </a:r>
            <a:r>
              <a:rPr sz="2800" spc="-8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 </a:t>
            </a:r>
            <a:r>
              <a:rPr sz="2800" spc="-30" dirty="0">
                <a:solidFill>
                  <a:srgbClr val="5B9BD4"/>
                </a:solidFill>
                <a:latin typeface="Franklin Gothic Medium"/>
                <a:cs typeface="Franklin Gothic Medium"/>
              </a:rPr>
              <a:t>программированию</a:t>
            </a:r>
            <a:endParaRPr sz="2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Franklin Gothic Medium"/>
              <a:cs typeface="Franklin Gothic Medium"/>
            </a:endParaRPr>
          </a:p>
          <a:p>
            <a:pPr marL="5508625" indent="-271145">
              <a:lnSpc>
                <a:spcPct val="100000"/>
              </a:lnSpc>
              <a:spcBef>
                <a:spcPts val="5"/>
              </a:spcBef>
              <a:buClr>
                <a:srgbClr val="4590B8"/>
              </a:buClr>
              <a:buFont typeface="Wingdings"/>
              <a:buChar char=""/>
              <a:tabLst>
                <a:tab pos="5508625" algn="l"/>
              </a:tabLst>
            </a:pPr>
            <a:r>
              <a:rPr sz="2400" spc="-10" dirty="0">
                <a:latin typeface="Trebuchet MS"/>
                <a:cs typeface="Trebuchet MS"/>
              </a:rPr>
              <a:t>Pascal</a:t>
            </a:r>
            <a:endParaRPr sz="2400">
              <a:latin typeface="Trebuchet MS"/>
              <a:cs typeface="Trebuchet MS"/>
            </a:endParaRPr>
          </a:p>
          <a:p>
            <a:pPr marL="5577205" indent="-339725">
              <a:lnSpc>
                <a:spcPct val="100000"/>
              </a:lnSpc>
              <a:buClr>
                <a:srgbClr val="4590B8"/>
              </a:buClr>
              <a:buFont typeface="Wingdings"/>
              <a:buChar char=""/>
              <a:tabLst>
                <a:tab pos="5577205" algn="l"/>
              </a:tabLst>
            </a:pPr>
            <a:r>
              <a:rPr sz="2400" spc="260" dirty="0">
                <a:latin typeface="Trebuchet MS"/>
                <a:cs typeface="Trebuchet MS"/>
              </a:rPr>
              <a:t>C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755" y="2252472"/>
            <a:ext cx="4838700" cy="3810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268" y="245363"/>
            <a:ext cx="6353556" cy="123139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3516" y="392683"/>
            <a:ext cx="56534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1.</a:t>
            </a:r>
            <a:r>
              <a:rPr sz="44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7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ИСТОРИЯ</a:t>
            </a:r>
            <a:r>
              <a:rPr sz="4400" spc="-8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400" spc="-9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РАЗВИТИЯ</a:t>
            </a:r>
            <a:endParaRPr sz="44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61290" rIns="0" bIns="0" rtlCol="0">
            <a:spAutoFit/>
          </a:bodyPr>
          <a:lstStyle/>
          <a:p>
            <a:pPr marL="80010" marR="472440">
              <a:lnSpc>
                <a:spcPct val="100000"/>
              </a:lnSpc>
              <a:spcBef>
                <a:spcPts val="1270"/>
              </a:spcBef>
            </a:pPr>
            <a:r>
              <a:rPr sz="3200" b="1" spc="-10" dirty="0">
                <a:latin typeface="Corbel"/>
                <a:cs typeface="Corbel"/>
              </a:rPr>
              <a:t>ЭВОЛЮЦИОННАЯ</a:t>
            </a:r>
            <a:r>
              <a:rPr sz="3200" b="1" spc="-125" dirty="0">
                <a:latin typeface="Corbel"/>
                <a:cs typeface="Corbel"/>
              </a:rPr>
              <a:t> </a:t>
            </a:r>
            <a:r>
              <a:rPr sz="3200" b="1" spc="-50" dirty="0">
                <a:latin typeface="Corbel"/>
                <a:cs typeface="Corbel"/>
              </a:rPr>
              <a:t>СТРАТЕГИЯ:</a:t>
            </a:r>
            <a:r>
              <a:rPr sz="3200" b="1" spc="-125" dirty="0">
                <a:latin typeface="Corbel"/>
                <a:cs typeface="Corbel"/>
              </a:rPr>
              <a:t> </a:t>
            </a:r>
            <a:r>
              <a:rPr sz="3200" b="1" spc="-10" dirty="0">
                <a:latin typeface="Corbel"/>
                <a:cs typeface="Corbel"/>
              </a:rPr>
              <a:t>ОБЛАСТЬ ПРИМЕНЕНИЯ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418" y="2202942"/>
            <a:ext cx="7997825" cy="3593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396875" indent="-457200">
              <a:lnSpc>
                <a:spcPct val="100000"/>
              </a:lnSpc>
              <a:spcBef>
                <a:spcPts val="105"/>
              </a:spcBef>
              <a:buClr>
                <a:srgbClr val="4590B8"/>
              </a:buClr>
              <a:buSzPct val="90000"/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Проекты,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для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которых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требования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слишком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сложны,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неизвестны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заранее,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непостоянны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требуют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уточнения</a:t>
            </a:r>
            <a:endParaRPr sz="20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1075"/>
              </a:spcBef>
              <a:buClr>
                <a:srgbClr val="4590B8"/>
              </a:buClr>
              <a:buSzPct val="90000"/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Сложные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проекты,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том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числе:</a:t>
            </a:r>
            <a:endParaRPr sz="2000">
              <a:latin typeface="Corbel"/>
              <a:cs typeface="Corbel"/>
            </a:endParaRPr>
          </a:p>
          <a:p>
            <a:pPr marL="725805" lvl="1" indent="-507365">
              <a:lnSpc>
                <a:spcPct val="100000"/>
              </a:lnSpc>
              <a:spcBef>
                <a:spcPts val="1085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72580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большие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долгосрочные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проекты</a:t>
            </a:r>
            <a:endParaRPr sz="2000">
              <a:latin typeface="Corbel"/>
              <a:cs typeface="Corbel"/>
            </a:endParaRPr>
          </a:p>
          <a:p>
            <a:pPr marL="675005" lvl="1" indent="-456565">
              <a:lnSpc>
                <a:spcPct val="100000"/>
              </a:lnSpc>
              <a:spcBef>
                <a:spcPts val="108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67500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проекты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по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созданию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новых,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не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имеющих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аналогов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ПС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 систем</a:t>
            </a:r>
            <a:endParaRPr sz="2000">
              <a:latin typeface="Corbel"/>
              <a:cs typeface="Corbel"/>
            </a:endParaRPr>
          </a:p>
          <a:p>
            <a:pPr marL="675005" lvl="1" indent="-456565">
              <a:lnSpc>
                <a:spcPct val="100000"/>
              </a:lnSpc>
              <a:spcBef>
                <a:spcPts val="108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67500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проекты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со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средней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высокой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степенью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рисков</a:t>
            </a:r>
            <a:endParaRPr sz="2000">
              <a:latin typeface="Corbel"/>
              <a:cs typeface="Corbel"/>
            </a:endParaRPr>
          </a:p>
          <a:p>
            <a:pPr marL="675640" marR="102235" lvl="1" indent="-457200">
              <a:lnSpc>
                <a:spcPct val="100000"/>
              </a:lnSpc>
              <a:spcBef>
                <a:spcPts val="108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675640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проекты,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для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которых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нужна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проверка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концепции,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демонстрация технической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осуществимости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промежуточных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продуктов</a:t>
            </a:r>
            <a:endParaRPr sz="2000">
              <a:latin typeface="Corbel"/>
              <a:cs typeface="Corbel"/>
            </a:endParaRPr>
          </a:p>
          <a:p>
            <a:pPr marL="469265" indent="-456565">
              <a:lnSpc>
                <a:spcPct val="100000"/>
              </a:lnSpc>
              <a:spcBef>
                <a:spcPts val="1085"/>
              </a:spcBef>
              <a:buClr>
                <a:srgbClr val="4590B8"/>
              </a:buClr>
              <a:buSzPct val="90000"/>
              <a:buAutoNum type="arabicPeriod"/>
              <a:tabLst>
                <a:tab pos="469265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Проекты,</a:t>
            </a:r>
            <a:r>
              <a:rPr sz="20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использующие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новые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технологии.</a:t>
            </a:r>
            <a:endParaRPr sz="20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45085" rIns="0" bIns="0" rtlCol="0">
            <a:spAutoFit/>
          </a:bodyPr>
          <a:lstStyle/>
          <a:p>
            <a:pPr marL="278130" marR="1805305">
              <a:lnSpc>
                <a:spcPct val="100000"/>
              </a:lnSpc>
              <a:spcBef>
                <a:spcPts val="355"/>
              </a:spcBef>
            </a:pPr>
            <a:r>
              <a:rPr sz="3200" b="1" dirty="0">
                <a:latin typeface="Corbel"/>
                <a:cs typeface="Corbel"/>
              </a:rPr>
              <a:t>3.</a:t>
            </a:r>
            <a:r>
              <a:rPr sz="3200" b="1" spc="-20" dirty="0">
                <a:latin typeface="Corbel"/>
                <a:cs typeface="Corbel"/>
              </a:rPr>
              <a:t> </a:t>
            </a:r>
            <a:r>
              <a:rPr sz="3200" b="1" spc="-10" dirty="0">
                <a:latin typeface="Corbel"/>
                <a:cs typeface="Corbel"/>
              </a:rPr>
              <a:t>МОДЕЛИ</a:t>
            </a:r>
            <a:r>
              <a:rPr sz="3200" b="1" spc="-114" dirty="0">
                <a:latin typeface="Corbel"/>
                <a:cs typeface="Corbel"/>
              </a:rPr>
              <a:t> </a:t>
            </a:r>
            <a:r>
              <a:rPr sz="3200" b="1" dirty="0">
                <a:latin typeface="Corbel"/>
                <a:cs typeface="Corbel"/>
              </a:rPr>
              <a:t>ЖЦ</a:t>
            </a:r>
            <a:r>
              <a:rPr sz="3200" b="1" spc="-35" dirty="0">
                <a:latin typeface="Corbel"/>
                <a:cs typeface="Corbel"/>
              </a:rPr>
              <a:t> </a:t>
            </a:r>
            <a:r>
              <a:rPr sz="3200" b="1" dirty="0">
                <a:latin typeface="Corbel"/>
                <a:cs typeface="Corbel"/>
              </a:rPr>
              <a:t>ПО:</a:t>
            </a:r>
            <a:r>
              <a:rPr sz="3200" b="1" spc="-20" dirty="0">
                <a:latin typeface="Corbel"/>
                <a:cs typeface="Corbel"/>
              </a:rPr>
              <a:t> </a:t>
            </a:r>
            <a:r>
              <a:rPr sz="3200" b="1" spc="-10" dirty="0">
                <a:latin typeface="Corbel"/>
                <a:cs typeface="Corbel"/>
              </a:rPr>
              <a:t>КАСКАДНАЯ СТРАТЕГИЯ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991" y="1839963"/>
            <a:ext cx="5628005" cy="157353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28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Классическая</a:t>
            </a:r>
            <a:r>
              <a:rPr sz="2400" spc="-1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каскадная</a:t>
            </a:r>
            <a:r>
              <a:rPr sz="24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модель</a:t>
            </a:r>
            <a:endParaRPr sz="24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118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Каскадная</a:t>
            </a:r>
            <a:r>
              <a:rPr sz="24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модель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обратными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связями</a:t>
            </a:r>
            <a:endParaRPr sz="24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119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2400" spc="-165" dirty="0">
                <a:solidFill>
                  <a:srgbClr val="3C3C3C"/>
                </a:solidFill>
                <a:latin typeface="Trebuchet MS"/>
                <a:cs typeface="Trebuchet MS"/>
              </a:rPr>
              <a:t>V-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образная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модель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29209" rIns="0" bIns="0" rtlCol="0">
            <a:spAutoFit/>
          </a:bodyPr>
          <a:lstStyle/>
          <a:p>
            <a:pPr marL="211454" marR="688340">
              <a:lnSpc>
                <a:spcPct val="100000"/>
              </a:lnSpc>
              <a:spcBef>
                <a:spcPts val="229"/>
              </a:spcBef>
            </a:pPr>
            <a:r>
              <a:rPr sz="3200" b="1" dirty="0">
                <a:latin typeface="Corbel"/>
                <a:cs typeface="Corbel"/>
              </a:rPr>
              <a:t>КЛАССИЧЕСКАЯ</a:t>
            </a:r>
            <a:r>
              <a:rPr sz="3200" b="1" spc="-105" dirty="0">
                <a:latin typeface="Corbel"/>
                <a:cs typeface="Corbel"/>
              </a:rPr>
              <a:t> </a:t>
            </a:r>
            <a:r>
              <a:rPr sz="3200" b="1" dirty="0">
                <a:latin typeface="Corbel"/>
                <a:cs typeface="Corbel"/>
              </a:rPr>
              <a:t>КАСКАДНАЯ</a:t>
            </a:r>
            <a:r>
              <a:rPr sz="3200" b="1" spc="-105" dirty="0">
                <a:latin typeface="Corbel"/>
                <a:cs typeface="Corbel"/>
              </a:rPr>
              <a:t> </a:t>
            </a:r>
            <a:r>
              <a:rPr sz="3200" b="1" spc="-10" dirty="0">
                <a:latin typeface="Corbel"/>
                <a:cs typeface="Corbel"/>
              </a:rPr>
              <a:t>МОДЕЛЬ </a:t>
            </a:r>
            <a:r>
              <a:rPr sz="3200" b="1" dirty="0">
                <a:latin typeface="Corbel"/>
                <a:cs typeface="Corbel"/>
              </a:rPr>
              <a:t>ЖИЗНЕННОГО</a:t>
            </a:r>
            <a:r>
              <a:rPr sz="3200" b="1" spc="-100" dirty="0">
                <a:latin typeface="Corbel"/>
                <a:cs typeface="Corbel"/>
              </a:rPr>
              <a:t> </a:t>
            </a:r>
            <a:r>
              <a:rPr sz="3200" b="1" dirty="0">
                <a:latin typeface="Corbel"/>
                <a:cs typeface="Corbel"/>
              </a:rPr>
              <a:t>ЦИКЛА</a:t>
            </a:r>
            <a:r>
              <a:rPr sz="3200" b="1" spc="-85" dirty="0">
                <a:latin typeface="Corbel"/>
                <a:cs typeface="Corbel"/>
              </a:rPr>
              <a:t> </a:t>
            </a:r>
            <a:r>
              <a:rPr sz="3200" b="1" spc="-25" dirty="0">
                <a:latin typeface="Corbel"/>
                <a:cs typeface="Corbel"/>
              </a:rPr>
              <a:t>ПО</a:t>
            </a:r>
            <a:endParaRPr sz="3200">
              <a:latin typeface="Corbel"/>
              <a:cs typeface="Corbe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4151" y="1956816"/>
            <a:ext cx="2451100" cy="719455"/>
            <a:chOff x="454151" y="1956816"/>
            <a:chExt cx="2451100" cy="719455"/>
          </a:xfrm>
        </p:grpSpPr>
        <p:sp>
          <p:nvSpPr>
            <p:cNvPr id="7" name="object 7"/>
            <p:cNvSpPr/>
            <p:nvPr/>
          </p:nvSpPr>
          <p:spPr>
            <a:xfrm>
              <a:off x="465581" y="1968246"/>
              <a:ext cx="2428240" cy="696595"/>
            </a:xfrm>
            <a:custGeom>
              <a:avLst/>
              <a:gdLst/>
              <a:ahLst/>
              <a:cxnLst/>
              <a:rect l="l" t="t" r="r" b="b"/>
              <a:pathLst>
                <a:path w="2428240" h="696594">
                  <a:moveTo>
                    <a:pt x="2311654" y="0"/>
                  </a:moveTo>
                  <a:lnTo>
                    <a:pt x="116078" y="0"/>
                  </a:lnTo>
                  <a:lnTo>
                    <a:pt x="70894" y="9118"/>
                  </a:lnTo>
                  <a:lnTo>
                    <a:pt x="33997" y="33988"/>
                  </a:lnTo>
                  <a:lnTo>
                    <a:pt x="9121" y="70883"/>
                  </a:lnTo>
                  <a:lnTo>
                    <a:pt x="0" y="116077"/>
                  </a:lnTo>
                  <a:lnTo>
                    <a:pt x="0" y="580389"/>
                  </a:lnTo>
                  <a:lnTo>
                    <a:pt x="9121" y="625584"/>
                  </a:lnTo>
                  <a:lnTo>
                    <a:pt x="33997" y="662479"/>
                  </a:lnTo>
                  <a:lnTo>
                    <a:pt x="70894" y="687349"/>
                  </a:lnTo>
                  <a:lnTo>
                    <a:pt x="116078" y="696467"/>
                  </a:lnTo>
                  <a:lnTo>
                    <a:pt x="2311654" y="696467"/>
                  </a:lnTo>
                  <a:lnTo>
                    <a:pt x="2356848" y="687349"/>
                  </a:lnTo>
                  <a:lnTo>
                    <a:pt x="2393743" y="662479"/>
                  </a:lnTo>
                  <a:lnTo>
                    <a:pt x="2418613" y="625584"/>
                  </a:lnTo>
                  <a:lnTo>
                    <a:pt x="2427732" y="580389"/>
                  </a:lnTo>
                  <a:lnTo>
                    <a:pt x="2427732" y="116077"/>
                  </a:lnTo>
                  <a:lnTo>
                    <a:pt x="2418613" y="70883"/>
                  </a:lnTo>
                  <a:lnTo>
                    <a:pt x="2393743" y="33988"/>
                  </a:lnTo>
                  <a:lnTo>
                    <a:pt x="2356848" y="9118"/>
                  </a:lnTo>
                  <a:lnTo>
                    <a:pt x="2311654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5581" y="1968246"/>
              <a:ext cx="2428240" cy="696595"/>
            </a:xfrm>
            <a:custGeom>
              <a:avLst/>
              <a:gdLst/>
              <a:ahLst/>
              <a:cxnLst/>
              <a:rect l="l" t="t" r="r" b="b"/>
              <a:pathLst>
                <a:path w="2428240" h="696594">
                  <a:moveTo>
                    <a:pt x="0" y="116077"/>
                  </a:moveTo>
                  <a:lnTo>
                    <a:pt x="9121" y="70883"/>
                  </a:lnTo>
                  <a:lnTo>
                    <a:pt x="33997" y="33988"/>
                  </a:lnTo>
                  <a:lnTo>
                    <a:pt x="70894" y="9118"/>
                  </a:lnTo>
                  <a:lnTo>
                    <a:pt x="116078" y="0"/>
                  </a:lnTo>
                  <a:lnTo>
                    <a:pt x="2311654" y="0"/>
                  </a:lnTo>
                  <a:lnTo>
                    <a:pt x="2356848" y="9118"/>
                  </a:lnTo>
                  <a:lnTo>
                    <a:pt x="2393743" y="33988"/>
                  </a:lnTo>
                  <a:lnTo>
                    <a:pt x="2418613" y="70883"/>
                  </a:lnTo>
                  <a:lnTo>
                    <a:pt x="2427732" y="116077"/>
                  </a:lnTo>
                  <a:lnTo>
                    <a:pt x="2427732" y="580389"/>
                  </a:lnTo>
                  <a:lnTo>
                    <a:pt x="2418613" y="625584"/>
                  </a:lnTo>
                  <a:lnTo>
                    <a:pt x="2393743" y="662479"/>
                  </a:lnTo>
                  <a:lnTo>
                    <a:pt x="2356848" y="687349"/>
                  </a:lnTo>
                  <a:lnTo>
                    <a:pt x="2311654" y="696467"/>
                  </a:lnTo>
                  <a:lnTo>
                    <a:pt x="116078" y="696467"/>
                  </a:lnTo>
                  <a:lnTo>
                    <a:pt x="70894" y="687349"/>
                  </a:lnTo>
                  <a:lnTo>
                    <a:pt x="33997" y="662479"/>
                  </a:lnTo>
                  <a:lnTo>
                    <a:pt x="9121" y="625584"/>
                  </a:lnTo>
                  <a:lnTo>
                    <a:pt x="0" y="580389"/>
                  </a:lnTo>
                  <a:lnTo>
                    <a:pt x="0" y="116077"/>
                  </a:lnTo>
                  <a:close/>
                </a:path>
              </a:pathLst>
            </a:custGeom>
            <a:ln w="22860">
              <a:solidFill>
                <a:srgbClr val="0F21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17016" y="2013584"/>
            <a:ext cx="21228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1.</a:t>
            </a: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 Подготовка</a:t>
            </a:r>
            <a:endParaRPr sz="18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процесса</a:t>
            </a:r>
            <a:r>
              <a:rPr sz="1800" spc="-1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разработки</a:t>
            </a:r>
            <a:endParaRPr sz="1800">
              <a:latin typeface="Corbel"/>
              <a:cs typeface="Corbe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17292" y="2238755"/>
            <a:ext cx="5783580" cy="2435860"/>
            <a:chOff x="2717292" y="2238755"/>
            <a:chExt cx="5783580" cy="2435860"/>
          </a:xfrm>
        </p:grpSpPr>
        <p:sp>
          <p:nvSpPr>
            <p:cNvPr id="11" name="object 11"/>
            <p:cNvSpPr/>
            <p:nvPr/>
          </p:nvSpPr>
          <p:spPr>
            <a:xfrm>
              <a:off x="5592318" y="3861053"/>
              <a:ext cx="2897505" cy="802005"/>
            </a:xfrm>
            <a:custGeom>
              <a:avLst/>
              <a:gdLst/>
              <a:ahLst/>
              <a:cxnLst/>
              <a:rect l="l" t="t" r="r" b="b"/>
              <a:pathLst>
                <a:path w="2897504" h="802004">
                  <a:moveTo>
                    <a:pt x="2763520" y="0"/>
                  </a:moveTo>
                  <a:lnTo>
                    <a:pt x="133604" y="0"/>
                  </a:lnTo>
                  <a:lnTo>
                    <a:pt x="91374" y="6811"/>
                  </a:lnTo>
                  <a:lnTo>
                    <a:pt x="54699" y="25777"/>
                  </a:lnTo>
                  <a:lnTo>
                    <a:pt x="25777" y="54699"/>
                  </a:lnTo>
                  <a:lnTo>
                    <a:pt x="6811" y="91374"/>
                  </a:lnTo>
                  <a:lnTo>
                    <a:pt x="0" y="133604"/>
                  </a:lnTo>
                  <a:lnTo>
                    <a:pt x="0" y="668020"/>
                  </a:lnTo>
                  <a:lnTo>
                    <a:pt x="6811" y="710249"/>
                  </a:lnTo>
                  <a:lnTo>
                    <a:pt x="25777" y="746924"/>
                  </a:lnTo>
                  <a:lnTo>
                    <a:pt x="54699" y="775846"/>
                  </a:lnTo>
                  <a:lnTo>
                    <a:pt x="91374" y="794812"/>
                  </a:lnTo>
                  <a:lnTo>
                    <a:pt x="133604" y="801624"/>
                  </a:lnTo>
                  <a:lnTo>
                    <a:pt x="2763520" y="801624"/>
                  </a:lnTo>
                  <a:lnTo>
                    <a:pt x="2805749" y="794812"/>
                  </a:lnTo>
                  <a:lnTo>
                    <a:pt x="2842424" y="775846"/>
                  </a:lnTo>
                  <a:lnTo>
                    <a:pt x="2871346" y="746924"/>
                  </a:lnTo>
                  <a:lnTo>
                    <a:pt x="2890312" y="710249"/>
                  </a:lnTo>
                  <a:lnTo>
                    <a:pt x="2897124" y="668020"/>
                  </a:lnTo>
                  <a:lnTo>
                    <a:pt x="2897124" y="133604"/>
                  </a:lnTo>
                  <a:lnTo>
                    <a:pt x="2890312" y="91374"/>
                  </a:lnTo>
                  <a:lnTo>
                    <a:pt x="2871346" y="54699"/>
                  </a:lnTo>
                  <a:lnTo>
                    <a:pt x="2842424" y="25777"/>
                  </a:lnTo>
                  <a:lnTo>
                    <a:pt x="2805749" y="6811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92318" y="3861053"/>
              <a:ext cx="2897505" cy="802005"/>
            </a:xfrm>
            <a:custGeom>
              <a:avLst/>
              <a:gdLst/>
              <a:ahLst/>
              <a:cxnLst/>
              <a:rect l="l" t="t" r="r" b="b"/>
              <a:pathLst>
                <a:path w="2897504" h="802004">
                  <a:moveTo>
                    <a:pt x="0" y="133604"/>
                  </a:moveTo>
                  <a:lnTo>
                    <a:pt x="6811" y="91374"/>
                  </a:lnTo>
                  <a:lnTo>
                    <a:pt x="25777" y="54699"/>
                  </a:lnTo>
                  <a:lnTo>
                    <a:pt x="54699" y="25777"/>
                  </a:lnTo>
                  <a:lnTo>
                    <a:pt x="91374" y="6811"/>
                  </a:lnTo>
                  <a:lnTo>
                    <a:pt x="133604" y="0"/>
                  </a:lnTo>
                  <a:lnTo>
                    <a:pt x="2763520" y="0"/>
                  </a:lnTo>
                  <a:lnTo>
                    <a:pt x="2805749" y="6811"/>
                  </a:lnTo>
                  <a:lnTo>
                    <a:pt x="2842424" y="25777"/>
                  </a:lnTo>
                  <a:lnTo>
                    <a:pt x="2871346" y="54699"/>
                  </a:lnTo>
                  <a:lnTo>
                    <a:pt x="2890312" y="91374"/>
                  </a:lnTo>
                  <a:lnTo>
                    <a:pt x="2897124" y="133604"/>
                  </a:lnTo>
                  <a:lnTo>
                    <a:pt x="2897124" y="668020"/>
                  </a:lnTo>
                  <a:lnTo>
                    <a:pt x="2890312" y="710249"/>
                  </a:lnTo>
                  <a:lnTo>
                    <a:pt x="2871346" y="746924"/>
                  </a:lnTo>
                  <a:lnTo>
                    <a:pt x="2842424" y="775846"/>
                  </a:lnTo>
                  <a:lnTo>
                    <a:pt x="2805749" y="794812"/>
                  </a:lnTo>
                  <a:lnTo>
                    <a:pt x="2763520" y="801624"/>
                  </a:lnTo>
                  <a:lnTo>
                    <a:pt x="133604" y="801624"/>
                  </a:lnTo>
                  <a:lnTo>
                    <a:pt x="91374" y="794812"/>
                  </a:lnTo>
                  <a:lnTo>
                    <a:pt x="54699" y="775846"/>
                  </a:lnTo>
                  <a:lnTo>
                    <a:pt x="25777" y="746924"/>
                  </a:lnTo>
                  <a:lnTo>
                    <a:pt x="6811" y="710249"/>
                  </a:lnTo>
                  <a:lnTo>
                    <a:pt x="0" y="668020"/>
                  </a:lnTo>
                  <a:lnTo>
                    <a:pt x="0" y="133604"/>
                  </a:lnTo>
                  <a:close/>
                </a:path>
              </a:pathLst>
            </a:custGeom>
            <a:ln w="22860">
              <a:solidFill>
                <a:srgbClr val="0F21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28722" y="2878073"/>
              <a:ext cx="2286000" cy="696595"/>
            </a:xfrm>
            <a:custGeom>
              <a:avLst/>
              <a:gdLst/>
              <a:ahLst/>
              <a:cxnLst/>
              <a:rect l="l" t="t" r="r" b="b"/>
              <a:pathLst>
                <a:path w="2286000" h="696595">
                  <a:moveTo>
                    <a:pt x="2169922" y="0"/>
                  </a:moveTo>
                  <a:lnTo>
                    <a:pt x="116077" y="0"/>
                  </a:lnTo>
                  <a:lnTo>
                    <a:pt x="70883" y="9118"/>
                  </a:lnTo>
                  <a:lnTo>
                    <a:pt x="33988" y="33988"/>
                  </a:lnTo>
                  <a:lnTo>
                    <a:pt x="9118" y="70883"/>
                  </a:lnTo>
                  <a:lnTo>
                    <a:pt x="0" y="116077"/>
                  </a:lnTo>
                  <a:lnTo>
                    <a:pt x="0" y="580389"/>
                  </a:lnTo>
                  <a:lnTo>
                    <a:pt x="9118" y="625584"/>
                  </a:lnTo>
                  <a:lnTo>
                    <a:pt x="33988" y="662479"/>
                  </a:lnTo>
                  <a:lnTo>
                    <a:pt x="70883" y="687349"/>
                  </a:lnTo>
                  <a:lnTo>
                    <a:pt x="116077" y="696467"/>
                  </a:lnTo>
                  <a:lnTo>
                    <a:pt x="2169922" y="696467"/>
                  </a:lnTo>
                  <a:lnTo>
                    <a:pt x="2215116" y="687349"/>
                  </a:lnTo>
                  <a:lnTo>
                    <a:pt x="2252011" y="662479"/>
                  </a:lnTo>
                  <a:lnTo>
                    <a:pt x="2276881" y="625584"/>
                  </a:lnTo>
                  <a:lnTo>
                    <a:pt x="2286000" y="580389"/>
                  </a:lnTo>
                  <a:lnTo>
                    <a:pt x="2286000" y="116077"/>
                  </a:lnTo>
                  <a:lnTo>
                    <a:pt x="2276881" y="70883"/>
                  </a:lnTo>
                  <a:lnTo>
                    <a:pt x="2252011" y="33988"/>
                  </a:lnTo>
                  <a:lnTo>
                    <a:pt x="2215116" y="9118"/>
                  </a:lnTo>
                  <a:lnTo>
                    <a:pt x="2169922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28722" y="2878073"/>
              <a:ext cx="2286000" cy="696595"/>
            </a:xfrm>
            <a:custGeom>
              <a:avLst/>
              <a:gdLst/>
              <a:ahLst/>
              <a:cxnLst/>
              <a:rect l="l" t="t" r="r" b="b"/>
              <a:pathLst>
                <a:path w="2286000" h="696595">
                  <a:moveTo>
                    <a:pt x="0" y="116077"/>
                  </a:moveTo>
                  <a:lnTo>
                    <a:pt x="9118" y="70883"/>
                  </a:lnTo>
                  <a:lnTo>
                    <a:pt x="33988" y="33988"/>
                  </a:lnTo>
                  <a:lnTo>
                    <a:pt x="70883" y="9118"/>
                  </a:lnTo>
                  <a:lnTo>
                    <a:pt x="116077" y="0"/>
                  </a:lnTo>
                  <a:lnTo>
                    <a:pt x="2169922" y="0"/>
                  </a:lnTo>
                  <a:lnTo>
                    <a:pt x="2215116" y="9118"/>
                  </a:lnTo>
                  <a:lnTo>
                    <a:pt x="2252011" y="33988"/>
                  </a:lnTo>
                  <a:lnTo>
                    <a:pt x="2276881" y="70883"/>
                  </a:lnTo>
                  <a:lnTo>
                    <a:pt x="2286000" y="116077"/>
                  </a:lnTo>
                  <a:lnTo>
                    <a:pt x="2286000" y="580389"/>
                  </a:lnTo>
                  <a:lnTo>
                    <a:pt x="2276881" y="625584"/>
                  </a:lnTo>
                  <a:lnTo>
                    <a:pt x="2252011" y="662479"/>
                  </a:lnTo>
                  <a:lnTo>
                    <a:pt x="2215116" y="687349"/>
                  </a:lnTo>
                  <a:lnTo>
                    <a:pt x="2169922" y="696467"/>
                  </a:lnTo>
                  <a:lnTo>
                    <a:pt x="116077" y="696467"/>
                  </a:lnTo>
                  <a:lnTo>
                    <a:pt x="70883" y="687349"/>
                  </a:lnTo>
                  <a:lnTo>
                    <a:pt x="33988" y="662479"/>
                  </a:lnTo>
                  <a:lnTo>
                    <a:pt x="9118" y="625584"/>
                  </a:lnTo>
                  <a:lnTo>
                    <a:pt x="0" y="580389"/>
                  </a:lnTo>
                  <a:lnTo>
                    <a:pt x="0" y="116077"/>
                  </a:lnTo>
                  <a:close/>
                </a:path>
              </a:pathLst>
            </a:custGeom>
            <a:ln w="22860">
              <a:solidFill>
                <a:srgbClr val="0F21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3960" y="3244595"/>
              <a:ext cx="1071372" cy="6217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13960" y="3244595"/>
              <a:ext cx="1071880" cy="622300"/>
            </a:xfrm>
            <a:custGeom>
              <a:avLst/>
              <a:gdLst/>
              <a:ahLst/>
              <a:cxnLst/>
              <a:rect l="l" t="t" r="r" b="b"/>
              <a:pathLst>
                <a:path w="1071879" h="622300">
                  <a:moveTo>
                    <a:pt x="0" y="0"/>
                  </a:moveTo>
                  <a:lnTo>
                    <a:pt x="721613" y="0"/>
                  </a:lnTo>
                  <a:lnTo>
                    <a:pt x="770512" y="4382"/>
                  </a:lnTo>
                  <a:lnTo>
                    <a:pt x="816535" y="17019"/>
                  </a:lnTo>
                  <a:lnTo>
                    <a:pt x="858915" y="37140"/>
                  </a:lnTo>
                  <a:lnTo>
                    <a:pt x="896882" y="63978"/>
                  </a:lnTo>
                  <a:lnTo>
                    <a:pt x="929669" y="96765"/>
                  </a:lnTo>
                  <a:lnTo>
                    <a:pt x="956507" y="134732"/>
                  </a:lnTo>
                  <a:lnTo>
                    <a:pt x="976628" y="177112"/>
                  </a:lnTo>
                  <a:lnTo>
                    <a:pt x="989265" y="223135"/>
                  </a:lnTo>
                  <a:lnTo>
                    <a:pt x="993648" y="272033"/>
                  </a:lnTo>
                  <a:lnTo>
                    <a:pt x="993648" y="466343"/>
                  </a:lnTo>
                  <a:lnTo>
                    <a:pt x="1071372" y="466343"/>
                  </a:lnTo>
                  <a:lnTo>
                    <a:pt x="915924" y="621791"/>
                  </a:lnTo>
                  <a:lnTo>
                    <a:pt x="760476" y="466343"/>
                  </a:lnTo>
                  <a:lnTo>
                    <a:pt x="838200" y="466343"/>
                  </a:lnTo>
                  <a:lnTo>
                    <a:pt x="838200" y="272033"/>
                  </a:lnTo>
                  <a:lnTo>
                    <a:pt x="829038" y="226653"/>
                  </a:lnTo>
                  <a:lnTo>
                    <a:pt x="804052" y="189595"/>
                  </a:lnTo>
                  <a:lnTo>
                    <a:pt x="766994" y="164609"/>
                  </a:lnTo>
                  <a:lnTo>
                    <a:pt x="721613" y="155448"/>
                  </a:lnTo>
                  <a:lnTo>
                    <a:pt x="0" y="155448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172C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2552" y="2244851"/>
              <a:ext cx="1071372" cy="5882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92552" y="2244851"/>
              <a:ext cx="1071880" cy="588645"/>
            </a:xfrm>
            <a:custGeom>
              <a:avLst/>
              <a:gdLst/>
              <a:ahLst/>
              <a:cxnLst/>
              <a:rect l="l" t="t" r="r" b="b"/>
              <a:pathLst>
                <a:path w="1071879" h="588644">
                  <a:moveTo>
                    <a:pt x="0" y="0"/>
                  </a:moveTo>
                  <a:lnTo>
                    <a:pt x="740410" y="0"/>
                  </a:lnTo>
                  <a:lnTo>
                    <a:pt x="786700" y="4145"/>
                  </a:lnTo>
                  <a:lnTo>
                    <a:pt x="830261" y="16096"/>
                  </a:lnTo>
                  <a:lnTo>
                    <a:pt x="870368" y="35127"/>
                  </a:lnTo>
                  <a:lnTo>
                    <a:pt x="906295" y="60511"/>
                  </a:lnTo>
                  <a:lnTo>
                    <a:pt x="937316" y="91521"/>
                  </a:lnTo>
                  <a:lnTo>
                    <a:pt x="962707" y="127432"/>
                  </a:lnTo>
                  <a:lnTo>
                    <a:pt x="981741" y="167517"/>
                  </a:lnTo>
                  <a:lnTo>
                    <a:pt x="993693" y="211049"/>
                  </a:lnTo>
                  <a:lnTo>
                    <a:pt x="997838" y="257301"/>
                  </a:lnTo>
                  <a:lnTo>
                    <a:pt x="997838" y="441198"/>
                  </a:lnTo>
                  <a:lnTo>
                    <a:pt x="1071372" y="441198"/>
                  </a:lnTo>
                  <a:lnTo>
                    <a:pt x="924306" y="588263"/>
                  </a:lnTo>
                  <a:lnTo>
                    <a:pt x="777239" y="441198"/>
                  </a:lnTo>
                  <a:lnTo>
                    <a:pt x="850773" y="441198"/>
                  </a:lnTo>
                  <a:lnTo>
                    <a:pt x="850773" y="257301"/>
                  </a:lnTo>
                  <a:lnTo>
                    <a:pt x="842101" y="214413"/>
                  </a:lnTo>
                  <a:lnTo>
                    <a:pt x="818451" y="179371"/>
                  </a:lnTo>
                  <a:lnTo>
                    <a:pt x="783371" y="155735"/>
                  </a:lnTo>
                  <a:lnTo>
                    <a:pt x="740410" y="147065"/>
                  </a:lnTo>
                  <a:lnTo>
                    <a:pt x="0" y="14706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172C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43298" y="1974342"/>
            <a:ext cx="387667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90" dirty="0">
                <a:latin typeface="Trebuchet MS"/>
                <a:cs typeface="Trebuchet MS"/>
              </a:rPr>
              <a:t>1.</a:t>
            </a:r>
            <a:r>
              <a:rPr sz="2000" spc="-254" dirty="0">
                <a:latin typeface="Trebuchet MS"/>
                <a:cs typeface="Trebuchet MS"/>
              </a:rPr>
              <a:t> </a:t>
            </a:r>
            <a:r>
              <a:rPr sz="2000" dirty="0">
                <a:latin typeface="Calibri"/>
                <a:cs typeface="Calibri"/>
              </a:rPr>
              <a:t>Выбор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модели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ЖЦ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10" dirty="0">
                <a:latin typeface="Calibri"/>
                <a:cs typeface="Calibri"/>
              </a:rPr>
              <a:t>ПС</a:t>
            </a:r>
            <a:r>
              <a:rPr sz="2000" spc="-110" dirty="0">
                <a:latin typeface="Trebuchet MS"/>
                <a:cs typeface="Trebuchet MS"/>
              </a:rPr>
              <a:t>,</a:t>
            </a:r>
            <a:r>
              <a:rPr sz="2000" spc="-275" dirty="0">
                <a:latin typeface="Trebuchet MS"/>
                <a:cs typeface="Trebuchet MS"/>
              </a:rPr>
              <a:t> </a:t>
            </a:r>
            <a:r>
              <a:rPr sz="2000" dirty="0">
                <a:latin typeface="Calibri"/>
                <a:cs typeface="Calibri"/>
              </a:rPr>
              <a:t>методов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и </a:t>
            </a:r>
            <a:r>
              <a:rPr sz="2000" dirty="0">
                <a:latin typeface="Calibri"/>
                <a:cs typeface="Calibri"/>
              </a:rPr>
              <a:t>средств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разработки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4715" y="2923413"/>
            <a:ext cx="4584065" cy="161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7295" marR="913765" indent="12001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2.</a:t>
            </a:r>
            <a:r>
              <a:rPr sz="1800" spc="-9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Анализ требований</a:t>
            </a:r>
            <a:endParaRPr sz="18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00" dirty="0">
                <a:latin typeface="Calibri"/>
                <a:cs typeface="Calibri"/>
              </a:rPr>
              <a:t>Сбор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требований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к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110" dirty="0">
                <a:latin typeface="Calibri"/>
                <a:cs typeface="Calibri"/>
              </a:rPr>
              <a:t>ПС</a:t>
            </a:r>
            <a:r>
              <a:rPr sz="2000" spc="-110" dirty="0">
                <a:latin typeface="Trebuchet MS"/>
                <a:cs typeface="Trebuchet MS"/>
              </a:rPr>
              <a:t>,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Calibri"/>
                <a:cs typeface="Calibri"/>
              </a:rPr>
              <a:t>их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30" dirty="0">
                <a:latin typeface="Calibri"/>
                <a:cs typeface="Calibri"/>
              </a:rPr>
              <a:t>систематизация</a:t>
            </a:r>
            <a:r>
              <a:rPr sz="2000" spc="-30" dirty="0">
                <a:latin typeface="Trebuchet MS"/>
                <a:cs typeface="Trebuchet MS"/>
              </a:rPr>
              <a:t>,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Calibri"/>
                <a:cs typeface="Calibri"/>
              </a:rPr>
              <a:t>документирование</a:t>
            </a:r>
            <a:r>
              <a:rPr sz="2000" spc="-10" dirty="0">
                <a:latin typeface="Trebuchet MS"/>
                <a:cs typeface="Trebuchet MS"/>
              </a:rPr>
              <a:t>,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5" dirty="0">
                <a:latin typeface="Calibri"/>
                <a:cs typeface="Calibri"/>
              </a:rPr>
              <a:t>анализ</a:t>
            </a:r>
            <a:r>
              <a:rPr sz="2000" spc="-55" dirty="0">
                <a:latin typeface="Trebuchet MS"/>
                <a:cs typeface="Trebuchet MS"/>
              </a:rPr>
              <a:t>,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dirty="0">
                <a:latin typeface="Calibri"/>
                <a:cs typeface="Calibri"/>
              </a:rPr>
              <a:t>а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также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выявление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разрешение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715" y="4514850"/>
            <a:ext cx="1625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противоречий</a:t>
            </a:r>
            <a:r>
              <a:rPr sz="2000" spc="-25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86983" y="3138043"/>
            <a:ext cx="2344420" cy="1534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marR="5080">
              <a:lnSpc>
                <a:spcPct val="100000"/>
              </a:lnSpc>
              <a:spcBef>
                <a:spcPts val="105"/>
              </a:spcBef>
            </a:pPr>
            <a:r>
              <a:rPr sz="2000" spc="-110" dirty="0">
                <a:latin typeface="Trebuchet MS"/>
                <a:cs typeface="Trebuchet MS"/>
              </a:rPr>
              <a:t>Software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Requirement </a:t>
            </a:r>
            <a:r>
              <a:rPr sz="2000" spc="-145" dirty="0">
                <a:latin typeface="Trebuchet MS"/>
                <a:cs typeface="Trebuchet MS"/>
              </a:rPr>
              <a:t>Specification,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SRS</a:t>
            </a:r>
            <a:endParaRPr sz="2000">
              <a:latin typeface="Trebuchet MS"/>
              <a:cs typeface="Trebuchet MS"/>
            </a:endParaRPr>
          </a:p>
          <a:p>
            <a:pPr marL="279400" marR="443230" indent="-266700">
              <a:lnSpc>
                <a:spcPct val="100000"/>
              </a:lnSpc>
              <a:spcBef>
                <a:spcPts val="590"/>
              </a:spcBef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3.</a:t>
            </a:r>
            <a:r>
              <a:rPr sz="18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Проектирование программной архитектуры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15053" y="4789423"/>
            <a:ext cx="416814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Определение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архитектуры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системы</a:t>
            </a:r>
            <a:r>
              <a:rPr sz="2000" spc="-10" dirty="0">
                <a:latin typeface="Trebuchet MS"/>
                <a:cs typeface="Trebuchet MS"/>
              </a:rPr>
              <a:t>,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внешних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условий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функционирования</a:t>
            </a:r>
            <a:r>
              <a:rPr sz="2000" spc="-20" dirty="0">
                <a:latin typeface="Trebuchet MS"/>
                <a:cs typeface="Trebuchet MS"/>
              </a:rPr>
              <a:t>,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интерфейсов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 marL="219710" marR="6826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КЛАССИЧЕСКАЯ</a:t>
                      </a:r>
                      <a:r>
                        <a:rPr sz="3200" b="1" spc="-1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2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КАСКАДНАЯ</a:t>
                      </a:r>
                      <a:r>
                        <a:rPr sz="3200" b="1" spc="-114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МОДЕЛЬ </a:t>
                      </a:r>
                      <a:r>
                        <a:rPr sz="32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ЖИЗНЕННОГО</a:t>
                      </a:r>
                      <a:r>
                        <a:rPr sz="3200" b="1" spc="-10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2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ЦИКЛА</a:t>
                      </a:r>
                      <a:r>
                        <a:rPr sz="3200" b="1" spc="-8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200" b="1" spc="-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ПО</a:t>
                      </a:r>
                      <a:endParaRPr sz="3200">
                        <a:latin typeface="Corbel"/>
                        <a:cs typeface="Corbel"/>
                      </a:endParaRPr>
                    </a:p>
                  </a:txBody>
                  <a:tcPr marL="0" marR="0" marT="2540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3302508" y="3261359"/>
            <a:ext cx="5270500" cy="1856739"/>
            <a:chOff x="3302508" y="3261359"/>
            <a:chExt cx="5270500" cy="1856739"/>
          </a:xfrm>
        </p:grpSpPr>
        <p:sp>
          <p:nvSpPr>
            <p:cNvPr id="4" name="object 4"/>
            <p:cNvSpPr/>
            <p:nvPr/>
          </p:nvSpPr>
          <p:spPr>
            <a:xfrm>
              <a:off x="6134862" y="4380737"/>
              <a:ext cx="2426335" cy="725805"/>
            </a:xfrm>
            <a:custGeom>
              <a:avLst/>
              <a:gdLst/>
              <a:ahLst/>
              <a:cxnLst/>
              <a:rect l="l" t="t" r="r" b="b"/>
              <a:pathLst>
                <a:path w="2426334" h="725804">
                  <a:moveTo>
                    <a:pt x="2305304" y="0"/>
                  </a:moveTo>
                  <a:lnTo>
                    <a:pt x="120903" y="0"/>
                  </a:lnTo>
                  <a:lnTo>
                    <a:pt x="73830" y="9497"/>
                  </a:lnTo>
                  <a:lnTo>
                    <a:pt x="35401" y="35401"/>
                  </a:lnTo>
                  <a:lnTo>
                    <a:pt x="9497" y="73830"/>
                  </a:lnTo>
                  <a:lnTo>
                    <a:pt x="0" y="120904"/>
                  </a:lnTo>
                  <a:lnTo>
                    <a:pt x="0" y="604519"/>
                  </a:lnTo>
                  <a:lnTo>
                    <a:pt x="9497" y="651593"/>
                  </a:lnTo>
                  <a:lnTo>
                    <a:pt x="35401" y="690022"/>
                  </a:lnTo>
                  <a:lnTo>
                    <a:pt x="73830" y="715926"/>
                  </a:lnTo>
                  <a:lnTo>
                    <a:pt x="120903" y="725424"/>
                  </a:lnTo>
                  <a:lnTo>
                    <a:pt x="2305304" y="725424"/>
                  </a:lnTo>
                  <a:lnTo>
                    <a:pt x="2352377" y="715926"/>
                  </a:lnTo>
                  <a:lnTo>
                    <a:pt x="2390806" y="690022"/>
                  </a:lnTo>
                  <a:lnTo>
                    <a:pt x="2416710" y="651593"/>
                  </a:lnTo>
                  <a:lnTo>
                    <a:pt x="2426208" y="604519"/>
                  </a:lnTo>
                  <a:lnTo>
                    <a:pt x="2426208" y="120904"/>
                  </a:lnTo>
                  <a:lnTo>
                    <a:pt x="2416710" y="73830"/>
                  </a:lnTo>
                  <a:lnTo>
                    <a:pt x="2390806" y="35401"/>
                  </a:lnTo>
                  <a:lnTo>
                    <a:pt x="2352377" y="9497"/>
                  </a:lnTo>
                  <a:lnTo>
                    <a:pt x="2305304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34862" y="4380737"/>
              <a:ext cx="2426335" cy="725805"/>
            </a:xfrm>
            <a:custGeom>
              <a:avLst/>
              <a:gdLst/>
              <a:ahLst/>
              <a:cxnLst/>
              <a:rect l="l" t="t" r="r" b="b"/>
              <a:pathLst>
                <a:path w="2426334" h="725804">
                  <a:moveTo>
                    <a:pt x="0" y="120904"/>
                  </a:moveTo>
                  <a:lnTo>
                    <a:pt x="9497" y="73830"/>
                  </a:lnTo>
                  <a:lnTo>
                    <a:pt x="35401" y="35401"/>
                  </a:lnTo>
                  <a:lnTo>
                    <a:pt x="73830" y="9497"/>
                  </a:lnTo>
                  <a:lnTo>
                    <a:pt x="120903" y="0"/>
                  </a:lnTo>
                  <a:lnTo>
                    <a:pt x="2305304" y="0"/>
                  </a:lnTo>
                  <a:lnTo>
                    <a:pt x="2352377" y="9497"/>
                  </a:lnTo>
                  <a:lnTo>
                    <a:pt x="2390806" y="35401"/>
                  </a:lnTo>
                  <a:lnTo>
                    <a:pt x="2416710" y="73830"/>
                  </a:lnTo>
                  <a:lnTo>
                    <a:pt x="2426208" y="120904"/>
                  </a:lnTo>
                  <a:lnTo>
                    <a:pt x="2426208" y="604519"/>
                  </a:lnTo>
                  <a:lnTo>
                    <a:pt x="2416710" y="651593"/>
                  </a:lnTo>
                  <a:lnTo>
                    <a:pt x="2390806" y="690022"/>
                  </a:lnTo>
                  <a:lnTo>
                    <a:pt x="2352377" y="715926"/>
                  </a:lnTo>
                  <a:lnTo>
                    <a:pt x="2305304" y="725424"/>
                  </a:lnTo>
                  <a:lnTo>
                    <a:pt x="120903" y="725424"/>
                  </a:lnTo>
                  <a:lnTo>
                    <a:pt x="73830" y="715926"/>
                  </a:lnTo>
                  <a:lnTo>
                    <a:pt x="35401" y="690022"/>
                  </a:lnTo>
                  <a:lnTo>
                    <a:pt x="9497" y="651593"/>
                  </a:lnTo>
                  <a:lnTo>
                    <a:pt x="0" y="604519"/>
                  </a:lnTo>
                  <a:lnTo>
                    <a:pt x="0" y="120904"/>
                  </a:lnTo>
                  <a:close/>
                </a:path>
              </a:pathLst>
            </a:custGeom>
            <a:ln w="22860">
              <a:solidFill>
                <a:srgbClr val="0F21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3938" y="3272789"/>
              <a:ext cx="2286000" cy="696595"/>
            </a:xfrm>
            <a:custGeom>
              <a:avLst/>
              <a:gdLst/>
              <a:ahLst/>
              <a:cxnLst/>
              <a:rect l="l" t="t" r="r" b="b"/>
              <a:pathLst>
                <a:path w="2286000" h="696595">
                  <a:moveTo>
                    <a:pt x="2169922" y="0"/>
                  </a:moveTo>
                  <a:lnTo>
                    <a:pt x="116077" y="0"/>
                  </a:lnTo>
                  <a:lnTo>
                    <a:pt x="70883" y="9118"/>
                  </a:lnTo>
                  <a:lnTo>
                    <a:pt x="33988" y="33988"/>
                  </a:lnTo>
                  <a:lnTo>
                    <a:pt x="9118" y="70883"/>
                  </a:lnTo>
                  <a:lnTo>
                    <a:pt x="0" y="116077"/>
                  </a:lnTo>
                  <a:lnTo>
                    <a:pt x="0" y="580390"/>
                  </a:lnTo>
                  <a:lnTo>
                    <a:pt x="9118" y="625584"/>
                  </a:lnTo>
                  <a:lnTo>
                    <a:pt x="33988" y="662479"/>
                  </a:lnTo>
                  <a:lnTo>
                    <a:pt x="70883" y="687349"/>
                  </a:lnTo>
                  <a:lnTo>
                    <a:pt x="116077" y="696468"/>
                  </a:lnTo>
                  <a:lnTo>
                    <a:pt x="2169922" y="696468"/>
                  </a:lnTo>
                  <a:lnTo>
                    <a:pt x="2215116" y="687349"/>
                  </a:lnTo>
                  <a:lnTo>
                    <a:pt x="2252011" y="662479"/>
                  </a:lnTo>
                  <a:lnTo>
                    <a:pt x="2276881" y="625584"/>
                  </a:lnTo>
                  <a:lnTo>
                    <a:pt x="2286000" y="580390"/>
                  </a:lnTo>
                  <a:lnTo>
                    <a:pt x="2286000" y="116077"/>
                  </a:lnTo>
                  <a:lnTo>
                    <a:pt x="2276881" y="70883"/>
                  </a:lnTo>
                  <a:lnTo>
                    <a:pt x="2252011" y="33988"/>
                  </a:lnTo>
                  <a:lnTo>
                    <a:pt x="2215116" y="9118"/>
                  </a:lnTo>
                  <a:lnTo>
                    <a:pt x="2169922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13938" y="3272789"/>
              <a:ext cx="2286000" cy="696595"/>
            </a:xfrm>
            <a:custGeom>
              <a:avLst/>
              <a:gdLst/>
              <a:ahLst/>
              <a:cxnLst/>
              <a:rect l="l" t="t" r="r" b="b"/>
              <a:pathLst>
                <a:path w="2286000" h="696595">
                  <a:moveTo>
                    <a:pt x="0" y="116077"/>
                  </a:moveTo>
                  <a:lnTo>
                    <a:pt x="9118" y="70883"/>
                  </a:lnTo>
                  <a:lnTo>
                    <a:pt x="33988" y="33988"/>
                  </a:lnTo>
                  <a:lnTo>
                    <a:pt x="70883" y="9118"/>
                  </a:lnTo>
                  <a:lnTo>
                    <a:pt x="116077" y="0"/>
                  </a:lnTo>
                  <a:lnTo>
                    <a:pt x="2169922" y="0"/>
                  </a:lnTo>
                  <a:lnTo>
                    <a:pt x="2215116" y="9118"/>
                  </a:lnTo>
                  <a:lnTo>
                    <a:pt x="2252011" y="33988"/>
                  </a:lnTo>
                  <a:lnTo>
                    <a:pt x="2276881" y="70883"/>
                  </a:lnTo>
                  <a:lnTo>
                    <a:pt x="2286000" y="116077"/>
                  </a:lnTo>
                  <a:lnTo>
                    <a:pt x="2286000" y="580390"/>
                  </a:lnTo>
                  <a:lnTo>
                    <a:pt x="2276881" y="625584"/>
                  </a:lnTo>
                  <a:lnTo>
                    <a:pt x="2252011" y="662479"/>
                  </a:lnTo>
                  <a:lnTo>
                    <a:pt x="2215116" y="687349"/>
                  </a:lnTo>
                  <a:lnTo>
                    <a:pt x="2169922" y="696468"/>
                  </a:lnTo>
                  <a:lnTo>
                    <a:pt x="116077" y="696468"/>
                  </a:lnTo>
                  <a:lnTo>
                    <a:pt x="70883" y="687349"/>
                  </a:lnTo>
                  <a:lnTo>
                    <a:pt x="33988" y="662479"/>
                  </a:lnTo>
                  <a:lnTo>
                    <a:pt x="9118" y="625584"/>
                  </a:lnTo>
                  <a:lnTo>
                    <a:pt x="0" y="580390"/>
                  </a:lnTo>
                  <a:lnTo>
                    <a:pt x="0" y="116077"/>
                  </a:lnTo>
                  <a:close/>
                </a:path>
              </a:pathLst>
            </a:custGeom>
            <a:ln w="22859">
              <a:solidFill>
                <a:srgbClr val="0F21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81146" y="3319017"/>
            <a:ext cx="1749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5.</a:t>
            </a:r>
            <a:r>
              <a:rPr sz="1800" spc="-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Кодирование</a:t>
            </a:r>
            <a:r>
              <a:rPr sz="180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orbel"/>
                <a:cs typeface="Corbel"/>
              </a:rPr>
              <a:t>и </a:t>
            </a: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тестирование</a:t>
            </a:r>
            <a:endParaRPr sz="1800">
              <a:latin typeface="Corbel"/>
              <a:cs typeface="Corbe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9976" y="2031492"/>
            <a:ext cx="6106795" cy="2331720"/>
            <a:chOff x="569976" y="2031492"/>
            <a:chExt cx="6106795" cy="23317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9176" y="3497580"/>
              <a:ext cx="1071372" cy="8595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99176" y="3497580"/>
              <a:ext cx="1071880" cy="859790"/>
            </a:xfrm>
            <a:custGeom>
              <a:avLst/>
              <a:gdLst/>
              <a:ahLst/>
              <a:cxnLst/>
              <a:rect l="l" t="t" r="r" b="b"/>
              <a:pathLst>
                <a:path w="1071879" h="859789">
                  <a:moveTo>
                    <a:pt x="0" y="0"/>
                  </a:moveTo>
                  <a:lnTo>
                    <a:pt x="587883" y="0"/>
                  </a:lnTo>
                  <a:lnTo>
                    <a:pt x="635045" y="2930"/>
                  </a:lnTo>
                  <a:lnTo>
                    <a:pt x="680462" y="11487"/>
                  </a:lnTo>
                  <a:lnTo>
                    <a:pt x="723780" y="25317"/>
                  </a:lnTo>
                  <a:lnTo>
                    <a:pt x="764646" y="44067"/>
                  </a:lnTo>
                  <a:lnTo>
                    <a:pt x="802709" y="67386"/>
                  </a:lnTo>
                  <a:lnTo>
                    <a:pt x="837614" y="94919"/>
                  </a:lnTo>
                  <a:lnTo>
                    <a:pt x="869010" y="126315"/>
                  </a:lnTo>
                  <a:lnTo>
                    <a:pt x="896543" y="161220"/>
                  </a:lnTo>
                  <a:lnTo>
                    <a:pt x="919862" y="199283"/>
                  </a:lnTo>
                  <a:lnTo>
                    <a:pt x="938612" y="240149"/>
                  </a:lnTo>
                  <a:lnTo>
                    <a:pt x="952442" y="283467"/>
                  </a:lnTo>
                  <a:lnTo>
                    <a:pt x="960999" y="328884"/>
                  </a:lnTo>
                  <a:lnTo>
                    <a:pt x="963929" y="376047"/>
                  </a:lnTo>
                  <a:lnTo>
                    <a:pt x="963929" y="644652"/>
                  </a:lnTo>
                  <a:lnTo>
                    <a:pt x="1071372" y="644652"/>
                  </a:lnTo>
                  <a:lnTo>
                    <a:pt x="856488" y="859536"/>
                  </a:lnTo>
                  <a:lnTo>
                    <a:pt x="641603" y="644652"/>
                  </a:lnTo>
                  <a:lnTo>
                    <a:pt x="749046" y="644652"/>
                  </a:lnTo>
                  <a:lnTo>
                    <a:pt x="749046" y="376047"/>
                  </a:lnTo>
                  <a:lnTo>
                    <a:pt x="743290" y="333196"/>
                  </a:lnTo>
                  <a:lnTo>
                    <a:pt x="727046" y="294696"/>
                  </a:lnTo>
                  <a:lnTo>
                    <a:pt x="701849" y="262080"/>
                  </a:lnTo>
                  <a:lnTo>
                    <a:pt x="669233" y="236883"/>
                  </a:lnTo>
                  <a:lnTo>
                    <a:pt x="630733" y="220639"/>
                  </a:lnTo>
                  <a:lnTo>
                    <a:pt x="587883" y="214884"/>
                  </a:lnTo>
                  <a:lnTo>
                    <a:pt x="0" y="21488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172C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6643" y="2426208"/>
              <a:ext cx="1071371" cy="8458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66643" y="2426208"/>
              <a:ext cx="1071880" cy="845819"/>
            </a:xfrm>
            <a:custGeom>
              <a:avLst/>
              <a:gdLst/>
              <a:ahLst/>
              <a:cxnLst/>
              <a:rect l="l" t="t" r="r" b="b"/>
              <a:pathLst>
                <a:path w="1071879" h="845820">
                  <a:moveTo>
                    <a:pt x="0" y="0"/>
                  </a:moveTo>
                  <a:lnTo>
                    <a:pt x="595630" y="0"/>
                  </a:lnTo>
                  <a:lnTo>
                    <a:pt x="642042" y="2884"/>
                  </a:lnTo>
                  <a:lnTo>
                    <a:pt x="686737" y="11305"/>
                  </a:lnTo>
                  <a:lnTo>
                    <a:pt x="729367" y="24916"/>
                  </a:lnTo>
                  <a:lnTo>
                    <a:pt x="769585" y="43369"/>
                  </a:lnTo>
                  <a:lnTo>
                    <a:pt x="807043" y="66318"/>
                  </a:lnTo>
                  <a:lnTo>
                    <a:pt x="841395" y="93414"/>
                  </a:lnTo>
                  <a:lnTo>
                    <a:pt x="872293" y="124312"/>
                  </a:lnTo>
                  <a:lnTo>
                    <a:pt x="899389" y="158664"/>
                  </a:lnTo>
                  <a:lnTo>
                    <a:pt x="922338" y="196122"/>
                  </a:lnTo>
                  <a:lnTo>
                    <a:pt x="940791" y="236340"/>
                  </a:lnTo>
                  <a:lnTo>
                    <a:pt x="954402" y="278970"/>
                  </a:lnTo>
                  <a:lnTo>
                    <a:pt x="962823" y="323665"/>
                  </a:lnTo>
                  <a:lnTo>
                    <a:pt x="965707" y="370077"/>
                  </a:lnTo>
                  <a:lnTo>
                    <a:pt x="965581" y="634364"/>
                  </a:lnTo>
                  <a:lnTo>
                    <a:pt x="1071371" y="634364"/>
                  </a:lnTo>
                  <a:lnTo>
                    <a:pt x="859917" y="845819"/>
                  </a:lnTo>
                  <a:lnTo>
                    <a:pt x="648461" y="634364"/>
                  </a:lnTo>
                  <a:lnTo>
                    <a:pt x="754253" y="634364"/>
                  </a:lnTo>
                  <a:lnTo>
                    <a:pt x="754253" y="370077"/>
                  </a:lnTo>
                  <a:lnTo>
                    <a:pt x="746156" y="319931"/>
                  </a:lnTo>
                  <a:lnTo>
                    <a:pt x="723618" y="276386"/>
                  </a:lnTo>
                  <a:lnTo>
                    <a:pt x="689266" y="242052"/>
                  </a:lnTo>
                  <a:lnTo>
                    <a:pt x="645727" y="219539"/>
                  </a:lnTo>
                  <a:lnTo>
                    <a:pt x="595630" y="211454"/>
                  </a:lnTo>
                  <a:lnTo>
                    <a:pt x="0" y="21145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172C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1406" y="2042922"/>
              <a:ext cx="2286000" cy="696595"/>
            </a:xfrm>
            <a:custGeom>
              <a:avLst/>
              <a:gdLst/>
              <a:ahLst/>
              <a:cxnLst/>
              <a:rect l="l" t="t" r="r" b="b"/>
              <a:pathLst>
                <a:path w="2286000" h="696594">
                  <a:moveTo>
                    <a:pt x="2169922" y="0"/>
                  </a:moveTo>
                  <a:lnTo>
                    <a:pt x="116078" y="0"/>
                  </a:lnTo>
                  <a:lnTo>
                    <a:pt x="70894" y="9118"/>
                  </a:lnTo>
                  <a:lnTo>
                    <a:pt x="33997" y="33988"/>
                  </a:lnTo>
                  <a:lnTo>
                    <a:pt x="9121" y="70883"/>
                  </a:lnTo>
                  <a:lnTo>
                    <a:pt x="0" y="116077"/>
                  </a:lnTo>
                  <a:lnTo>
                    <a:pt x="0" y="580389"/>
                  </a:lnTo>
                  <a:lnTo>
                    <a:pt x="9121" y="625584"/>
                  </a:lnTo>
                  <a:lnTo>
                    <a:pt x="33997" y="662479"/>
                  </a:lnTo>
                  <a:lnTo>
                    <a:pt x="70894" y="687349"/>
                  </a:lnTo>
                  <a:lnTo>
                    <a:pt x="116078" y="696467"/>
                  </a:lnTo>
                  <a:lnTo>
                    <a:pt x="2169922" y="696467"/>
                  </a:lnTo>
                  <a:lnTo>
                    <a:pt x="2215116" y="687349"/>
                  </a:lnTo>
                  <a:lnTo>
                    <a:pt x="2252011" y="662479"/>
                  </a:lnTo>
                  <a:lnTo>
                    <a:pt x="2276881" y="625584"/>
                  </a:lnTo>
                  <a:lnTo>
                    <a:pt x="2286000" y="580389"/>
                  </a:lnTo>
                  <a:lnTo>
                    <a:pt x="2286000" y="116077"/>
                  </a:lnTo>
                  <a:lnTo>
                    <a:pt x="2276881" y="70883"/>
                  </a:lnTo>
                  <a:lnTo>
                    <a:pt x="2252011" y="33988"/>
                  </a:lnTo>
                  <a:lnTo>
                    <a:pt x="2215116" y="9118"/>
                  </a:lnTo>
                  <a:lnTo>
                    <a:pt x="2169922" y="0"/>
                  </a:lnTo>
                  <a:close/>
                </a:path>
              </a:pathLst>
            </a:custGeom>
            <a:solidFill>
              <a:srgbClr val="1A3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1406" y="2042922"/>
              <a:ext cx="2286000" cy="696595"/>
            </a:xfrm>
            <a:custGeom>
              <a:avLst/>
              <a:gdLst/>
              <a:ahLst/>
              <a:cxnLst/>
              <a:rect l="l" t="t" r="r" b="b"/>
              <a:pathLst>
                <a:path w="2286000" h="696594">
                  <a:moveTo>
                    <a:pt x="0" y="116077"/>
                  </a:moveTo>
                  <a:lnTo>
                    <a:pt x="9121" y="70883"/>
                  </a:lnTo>
                  <a:lnTo>
                    <a:pt x="33997" y="33988"/>
                  </a:lnTo>
                  <a:lnTo>
                    <a:pt x="70894" y="9118"/>
                  </a:lnTo>
                  <a:lnTo>
                    <a:pt x="116078" y="0"/>
                  </a:lnTo>
                  <a:lnTo>
                    <a:pt x="2169922" y="0"/>
                  </a:lnTo>
                  <a:lnTo>
                    <a:pt x="2215116" y="9118"/>
                  </a:lnTo>
                  <a:lnTo>
                    <a:pt x="2252011" y="33988"/>
                  </a:lnTo>
                  <a:lnTo>
                    <a:pt x="2276881" y="70883"/>
                  </a:lnTo>
                  <a:lnTo>
                    <a:pt x="2286000" y="116077"/>
                  </a:lnTo>
                  <a:lnTo>
                    <a:pt x="2286000" y="580389"/>
                  </a:lnTo>
                  <a:lnTo>
                    <a:pt x="2276881" y="625584"/>
                  </a:lnTo>
                  <a:lnTo>
                    <a:pt x="2252011" y="662479"/>
                  </a:lnTo>
                  <a:lnTo>
                    <a:pt x="2215116" y="687349"/>
                  </a:lnTo>
                  <a:lnTo>
                    <a:pt x="2169922" y="696467"/>
                  </a:lnTo>
                  <a:lnTo>
                    <a:pt x="116078" y="696467"/>
                  </a:lnTo>
                  <a:lnTo>
                    <a:pt x="70894" y="687349"/>
                  </a:lnTo>
                  <a:lnTo>
                    <a:pt x="33997" y="662479"/>
                  </a:lnTo>
                  <a:lnTo>
                    <a:pt x="9121" y="625584"/>
                  </a:lnTo>
                  <a:lnTo>
                    <a:pt x="0" y="580389"/>
                  </a:lnTo>
                  <a:lnTo>
                    <a:pt x="0" y="116077"/>
                  </a:lnTo>
                  <a:close/>
                </a:path>
              </a:pathLst>
            </a:custGeom>
            <a:ln w="22860">
              <a:solidFill>
                <a:srgbClr val="0F21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25220" y="2088260"/>
            <a:ext cx="1998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4.</a:t>
            </a:r>
            <a:r>
              <a:rPr sz="1800" spc="-1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Техническое</a:t>
            </a:r>
            <a:endParaRPr sz="18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проектирование</a:t>
            </a:r>
            <a:r>
              <a:rPr sz="1800" spc="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orbel"/>
                <a:cs typeface="Corbel"/>
              </a:rPr>
              <a:t>ПС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067302" y="2035505"/>
            <a:ext cx="432816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Детальное</a:t>
            </a:r>
            <a:r>
              <a:rPr sz="18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проектирование</a:t>
            </a:r>
            <a:r>
              <a:rPr sz="18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программного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средства</a:t>
            </a:r>
            <a:r>
              <a:rPr sz="1800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технический</a:t>
            </a:r>
            <a:r>
              <a:rPr sz="1800" spc="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проект</a:t>
            </a:r>
            <a:r>
              <a:rPr sz="18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компонентов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программного</a:t>
            </a:r>
            <a:r>
              <a:rPr sz="1800" spc="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объекта</a:t>
            </a:r>
            <a:r>
              <a:rPr sz="1800" spc="-10" dirty="0">
                <a:solidFill>
                  <a:srgbClr val="000000"/>
                </a:solidFill>
                <a:latin typeface="Trebuchet MS"/>
                <a:cs typeface="Trebuchet MS"/>
              </a:rPr>
              <a:t>).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6615" y="3843020"/>
            <a:ext cx="314960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Определяется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критерий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верификации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для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всех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модулей </a:t>
            </a:r>
            <a:r>
              <a:rPr sz="1800" dirty="0">
                <a:latin typeface="Calibri"/>
                <a:cs typeface="Calibri"/>
              </a:rPr>
              <a:t>относительно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требований</a:t>
            </a:r>
            <a:r>
              <a:rPr sz="1800" spc="-10" dirty="0">
                <a:latin typeface="Trebuchet MS"/>
                <a:cs typeface="Trebuchet MS"/>
              </a:rPr>
              <a:t>, </a:t>
            </a:r>
            <a:r>
              <a:rPr sz="1800" dirty="0">
                <a:latin typeface="Calibri"/>
                <a:cs typeface="Calibri"/>
              </a:rPr>
              <a:t>разработка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программных </a:t>
            </a:r>
            <a:r>
              <a:rPr sz="1800" spc="-55" dirty="0">
                <a:latin typeface="Calibri"/>
                <a:cs typeface="Calibri"/>
              </a:rPr>
              <a:t>модулей</a:t>
            </a:r>
            <a:r>
              <a:rPr sz="1800" spc="-55" dirty="0">
                <a:latin typeface="Trebuchet MS"/>
                <a:cs typeface="Trebuchet MS"/>
              </a:rPr>
              <a:t>,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Calibri"/>
                <a:cs typeface="Calibri"/>
              </a:rPr>
              <a:t>тестирование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51628" y="4304538"/>
            <a:ext cx="3758565" cy="144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05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6.</a:t>
            </a:r>
            <a:r>
              <a:rPr sz="1800" spc="-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Сборка</a:t>
            </a:r>
            <a:r>
              <a:rPr sz="1800" spc="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orbel"/>
                <a:cs typeface="Corbel"/>
              </a:rPr>
              <a:t>и</a:t>
            </a:r>
            <a:endParaRPr sz="1800">
              <a:latin typeface="Corbel"/>
              <a:cs typeface="Corbel"/>
            </a:endParaRPr>
          </a:p>
          <a:p>
            <a:pPr marL="1995805" marR="75565" indent="-27749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квалификационные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испытания</a:t>
            </a: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orbel"/>
                <a:cs typeface="Corbel"/>
              </a:rPr>
              <a:t>ПС</a:t>
            </a:r>
            <a:endParaRPr sz="1800">
              <a:latin typeface="Corbel"/>
              <a:cs typeface="Corbel"/>
            </a:endParaRPr>
          </a:p>
          <a:p>
            <a:pPr marL="12700" marR="5080">
              <a:lnSpc>
                <a:spcPct val="100000"/>
              </a:lnSpc>
              <a:spcBef>
                <a:spcPts val="375"/>
              </a:spcBef>
            </a:pPr>
            <a:r>
              <a:rPr sz="1800" dirty="0">
                <a:latin typeface="Calibri"/>
                <a:cs typeface="Calibri"/>
              </a:rPr>
              <a:t>Программный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продукт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удовлетворяет </a:t>
            </a:r>
            <a:r>
              <a:rPr sz="1800" dirty="0">
                <a:latin typeface="Calibri"/>
                <a:cs typeface="Calibri"/>
              </a:rPr>
              <a:t>установленным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требованиям</a:t>
            </a:r>
            <a:r>
              <a:rPr sz="1800" spc="-1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23189" rIns="0" bIns="0" rtlCol="0">
            <a:spAutoFit/>
          </a:bodyPr>
          <a:lstStyle/>
          <a:p>
            <a:pPr marL="224154" marR="962660">
              <a:lnSpc>
                <a:spcPct val="100000"/>
              </a:lnSpc>
              <a:spcBef>
                <a:spcPts val="969"/>
              </a:spcBef>
            </a:pPr>
            <a:r>
              <a:rPr sz="3200" b="1" dirty="0">
                <a:latin typeface="Corbel"/>
                <a:cs typeface="Corbel"/>
              </a:rPr>
              <a:t>КАСКАДНАЯ</a:t>
            </a:r>
            <a:r>
              <a:rPr sz="3200" b="1" spc="-60" dirty="0">
                <a:latin typeface="Corbel"/>
                <a:cs typeface="Corbel"/>
              </a:rPr>
              <a:t> </a:t>
            </a:r>
            <a:r>
              <a:rPr sz="3200" b="1" spc="-25" dirty="0">
                <a:latin typeface="Corbel"/>
                <a:cs typeface="Corbel"/>
              </a:rPr>
              <a:t>МОДЕЛЬ</a:t>
            </a:r>
            <a:r>
              <a:rPr sz="3200" b="1" spc="-155" dirty="0">
                <a:latin typeface="Corbel"/>
                <a:cs typeface="Corbel"/>
              </a:rPr>
              <a:t> </a:t>
            </a:r>
            <a:r>
              <a:rPr sz="3200" b="1" dirty="0">
                <a:latin typeface="Corbel"/>
                <a:cs typeface="Corbel"/>
              </a:rPr>
              <a:t>С</a:t>
            </a:r>
            <a:r>
              <a:rPr sz="3200" b="1" spc="-145" dirty="0">
                <a:latin typeface="Corbel"/>
                <a:cs typeface="Corbel"/>
              </a:rPr>
              <a:t> </a:t>
            </a:r>
            <a:r>
              <a:rPr sz="3200" b="1" spc="-40" dirty="0">
                <a:latin typeface="Corbel"/>
                <a:cs typeface="Corbel"/>
              </a:rPr>
              <a:t>ОБРАТНЫМИ </a:t>
            </a:r>
            <a:r>
              <a:rPr sz="3200" b="1" spc="-10" dirty="0">
                <a:latin typeface="Corbel"/>
                <a:cs typeface="Corbel"/>
              </a:rPr>
              <a:t>СВЯЗЯМИ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993" y="2215641"/>
            <a:ext cx="7505065" cy="2736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4800">
              <a:lnSpc>
                <a:spcPct val="100000"/>
              </a:lnSpc>
              <a:spcBef>
                <a:spcPts val="1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7500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Организация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обратных</a:t>
            </a:r>
            <a:r>
              <a:rPr sz="24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связей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между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любыми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шагами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каскадной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модели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alibri"/>
                <a:cs typeface="Calibri"/>
              </a:rPr>
              <a:t>‒&gt;</a:t>
            </a:r>
            <a:r>
              <a:rPr sz="2400" spc="-120" dirty="0">
                <a:solidFill>
                  <a:srgbClr val="3C3C3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возможность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исправления</a:t>
            </a:r>
            <a:endParaRPr sz="24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</a:pP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продуктов</a:t>
            </a:r>
            <a:r>
              <a:rPr sz="2400" spc="-9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предыдущих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шагов</a:t>
            </a:r>
            <a:r>
              <a:rPr sz="2400" spc="-9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процесса</a:t>
            </a:r>
            <a:r>
              <a:rPr sz="24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endParaRPr sz="2400">
              <a:latin typeface="Corbel"/>
              <a:cs typeface="Corbel"/>
            </a:endParaRPr>
          </a:p>
          <a:p>
            <a:pPr marL="317500" marR="19050" indent="-304800">
              <a:lnSpc>
                <a:spcPct val="100000"/>
              </a:lnSpc>
              <a:spcBef>
                <a:spcPts val="118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7500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Сложности</a:t>
            </a:r>
            <a:r>
              <a:rPr sz="24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планирования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финансирования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проекта, достаточно</a:t>
            </a:r>
            <a:r>
              <a:rPr sz="2400" spc="-9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высокий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риск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нарушения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графика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сравнению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классической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каскадной моделью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36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V-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ОБРАЗНАЯ</a:t>
                      </a:r>
                      <a:r>
                        <a:rPr sz="3600" b="1" spc="-1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36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МОДЕЛЬ</a:t>
                      </a:r>
                      <a:endParaRPr sz="3600">
                        <a:latin typeface="Corbel"/>
                        <a:cs typeface="Corbel"/>
                      </a:endParaRPr>
                    </a:p>
                  </a:txBody>
                  <a:tcPr marL="0" marR="0" marT="4445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2984" y="2278479"/>
            <a:ext cx="5498098" cy="3993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48478" y="3096513"/>
            <a:ext cx="1040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Требования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993" y="2245309"/>
            <a:ext cx="220980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Связи</a:t>
            </a:r>
            <a:r>
              <a:rPr sz="18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между</a:t>
            </a:r>
            <a:endParaRPr sz="1800">
              <a:latin typeface="Corbel"/>
              <a:cs typeface="Corbel"/>
            </a:endParaRPr>
          </a:p>
          <a:p>
            <a:pPr marL="317500" marR="50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деятельностью</a:t>
            </a:r>
            <a:r>
              <a:rPr sz="1800" spc="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по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разработке</a:t>
            </a:r>
            <a:r>
              <a:rPr sz="18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планов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испытаний</a:t>
            </a:r>
            <a:r>
              <a:rPr sz="1800" spc="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5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endParaRPr sz="1800">
              <a:latin typeface="Corbel"/>
              <a:cs typeface="Corbel"/>
            </a:endParaRPr>
          </a:p>
          <a:p>
            <a:pPr marL="317500" marR="76835">
              <a:lnSpc>
                <a:spcPct val="100000"/>
              </a:lnSpc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тестирования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50" dirty="0">
                <a:solidFill>
                  <a:srgbClr val="3C3C3C"/>
                </a:solidFill>
                <a:latin typeface="Corbel"/>
                <a:cs typeface="Corbel"/>
              </a:rPr>
              <a:t>и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деятельностью</a:t>
            </a:r>
            <a:r>
              <a:rPr sz="1800" spc="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по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подтверждению</a:t>
            </a:r>
            <a:endParaRPr sz="18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</a:pP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результатов</a:t>
            </a:r>
            <a:endParaRPr sz="18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</a:pP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соответствующих</a:t>
            </a:r>
            <a:endParaRPr sz="18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</a:pP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этапов.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8478" y="3896995"/>
            <a:ext cx="1214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rebuchet MS"/>
                <a:cs typeface="Trebuchet MS"/>
              </a:rPr>
              <a:t>+</a:t>
            </a:r>
            <a:r>
              <a:rPr sz="1600" spc="-10" dirty="0">
                <a:latin typeface="Calibri"/>
                <a:cs typeface="Calibri"/>
              </a:rPr>
              <a:t>Архитектура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8478" y="4625721"/>
            <a:ext cx="12261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rebuchet MS"/>
                <a:cs typeface="Trebuchet MS"/>
              </a:rPr>
              <a:t>+</a:t>
            </a:r>
            <a:r>
              <a:rPr sz="1600" spc="-10" dirty="0">
                <a:latin typeface="Calibri"/>
                <a:cs typeface="Calibri"/>
              </a:rPr>
              <a:t>Интерфейсы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44" y="1937004"/>
            <a:ext cx="4888991" cy="39700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9431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530"/>
              </a:spcBef>
            </a:pPr>
            <a:r>
              <a:rPr sz="2800" b="1" dirty="0">
                <a:solidFill>
                  <a:srgbClr val="FFFFFF"/>
                </a:solidFill>
                <a:latin typeface="Corbel"/>
                <a:cs typeface="Corbel"/>
              </a:rPr>
              <a:t>4.</a:t>
            </a:r>
            <a:r>
              <a:rPr sz="2800" b="1" spc="-1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Corbel"/>
                <a:cs typeface="Corbel"/>
              </a:rPr>
              <a:t>СПИРАЛЬНАЯ</a:t>
            </a:r>
            <a:r>
              <a:rPr sz="2800" b="1" spc="-1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orbel"/>
                <a:cs typeface="Corbel"/>
              </a:rPr>
              <a:t>МОДЕЛЬ</a:t>
            </a:r>
            <a:r>
              <a:rPr sz="2800" b="1" spc="-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(Б.БОЭМ,</a:t>
            </a:r>
            <a:r>
              <a:rPr sz="2800" b="1" spc="-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1988)</a:t>
            </a:r>
            <a:endParaRPr sz="2800">
              <a:latin typeface="Corbel"/>
              <a:cs typeface="Corbel"/>
            </a:endParaRPr>
          </a:p>
          <a:p>
            <a:pPr marL="7620" algn="ctr">
              <a:lnSpc>
                <a:spcPct val="100000"/>
              </a:lnSpc>
              <a:spcBef>
                <a:spcPts val="5"/>
              </a:spcBef>
            </a:pPr>
            <a:r>
              <a:rPr sz="2800" b="1" spc="-30" dirty="0">
                <a:solidFill>
                  <a:srgbClr val="FFFFFF"/>
                </a:solidFill>
                <a:latin typeface="Corbel"/>
                <a:cs typeface="Corbel"/>
              </a:rPr>
              <a:t>ЭВОЛЮЦИОННАЯ</a:t>
            </a:r>
            <a:r>
              <a:rPr sz="2800" b="1" spc="-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СТРАТЕГИЯ</a:t>
            </a:r>
            <a:endParaRPr sz="2800">
              <a:latin typeface="Corbel"/>
              <a:cs typeface="Corbe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4119" y="6160414"/>
            <a:ext cx="4257040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solidFill>
                  <a:srgbClr val="424242"/>
                </a:solidFill>
                <a:latin typeface="Tahoma"/>
                <a:cs typeface="Tahoma"/>
              </a:rPr>
              <a:t>Оригинальная</a:t>
            </a:r>
            <a:r>
              <a:rPr sz="1800" spc="-3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24242"/>
                </a:solidFill>
                <a:latin typeface="Tahoma"/>
                <a:cs typeface="Tahoma"/>
              </a:rPr>
              <a:t>спиральная</a:t>
            </a:r>
            <a:r>
              <a:rPr sz="1800" spc="-3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Tahoma"/>
                <a:cs typeface="Tahoma"/>
              </a:rPr>
              <a:t>модель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solidFill>
                  <a:srgbClr val="424242"/>
                </a:solidFill>
                <a:latin typeface="Tahoma"/>
                <a:cs typeface="Tahoma"/>
              </a:rPr>
              <a:t>жизненного</a:t>
            </a:r>
            <a:r>
              <a:rPr sz="1800" spc="-10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24242"/>
                </a:solidFill>
                <a:latin typeface="Tahoma"/>
                <a:cs typeface="Tahoma"/>
              </a:rPr>
              <a:t>цикла</a:t>
            </a:r>
            <a:r>
              <a:rPr sz="1800" spc="-20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24242"/>
                </a:solidFill>
                <a:latin typeface="Tahoma"/>
                <a:cs typeface="Tahoma"/>
              </a:rPr>
              <a:t>разработки</a:t>
            </a:r>
            <a:r>
              <a:rPr sz="1800" spc="-10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24242"/>
                </a:solidFill>
                <a:latin typeface="Tahoma"/>
                <a:cs typeface="Tahoma"/>
              </a:rPr>
              <a:t>по</a:t>
            </a:r>
            <a:r>
              <a:rPr sz="1800" spc="-10" dirty="0">
                <a:solidFill>
                  <a:srgbClr val="424242"/>
                </a:solidFill>
                <a:latin typeface="Tahoma"/>
                <a:cs typeface="Tahoma"/>
              </a:rPr>
              <a:t> Боэму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9628" y="2243785"/>
            <a:ext cx="2436495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8775" indent="-346075">
              <a:lnSpc>
                <a:spcPct val="100000"/>
              </a:lnSpc>
              <a:spcBef>
                <a:spcPts val="105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58775" algn="l"/>
              </a:tabLst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Отличительная</a:t>
            </a:r>
            <a:endParaRPr sz="2000">
              <a:latin typeface="Corbel"/>
              <a:cs typeface="Corbel"/>
            </a:endParaRPr>
          </a:p>
          <a:p>
            <a:pPr marL="317500" marR="582930">
              <a:lnSpc>
                <a:spcPct val="100000"/>
              </a:lnSpc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особенность</a:t>
            </a:r>
            <a:r>
              <a:rPr sz="2000"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-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специальное</a:t>
            </a:r>
            <a:endParaRPr sz="20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внимание</a:t>
            </a:r>
            <a:r>
              <a:rPr sz="20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i="1" spc="-10" dirty="0">
                <a:solidFill>
                  <a:srgbClr val="3C3C3C"/>
                </a:solidFill>
                <a:latin typeface="Corbel"/>
                <a:cs typeface="Corbel"/>
              </a:rPr>
              <a:t>рискам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,</a:t>
            </a:r>
            <a:endParaRPr sz="20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влияющим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endParaRPr sz="2000">
              <a:latin typeface="Corbel"/>
              <a:cs typeface="Corbel"/>
            </a:endParaRPr>
          </a:p>
          <a:p>
            <a:pPr marL="317500" marR="508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организацию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жизненного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цикла.</a:t>
            </a:r>
            <a:endParaRPr sz="20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2800" b="1" spc="-3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СПИРАЛЬНАЯ</a:t>
                      </a:r>
                      <a:r>
                        <a:rPr sz="2800" b="1" spc="-9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МОДЕЛЬ</a:t>
                      </a:r>
                      <a:r>
                        <a:rPr sz="2800" b="1" spc="-8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(Б.БОЭМ,</a:t>
                      </a:r>
                      <a:r>
                        <a:rPr sz="2800" b="1" spc="-9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1988)</a:t>
                      </a:r>
                      <a:endParaRPr sz="2800">
                        <a:latin typeface="Corbel"/>
                        <a:cs typeface="Corbel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3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ЭВОЛЮЦИОННАЯ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СТРАТЕГИЯ</a:t>
                      </a:r>
                      <a:endParaRPr sz="2800">
                        <a:latin typeface="Corbel"/>
                        <a:cs typeface="Corbel"/>
                      </a:endParaRPr>
                    </a:p>
                  </a:txBody>
                  <a:tcPr marL="0" marR="0" marT="220345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8775" y="2091689"/>
            <a:ext cx="560578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>
                <a:solidFill>
                  <a:srgbClr val="3C3C3C"/>
                </a:solidFill>
                <a:latin typeface="Corbel"/>
                <a:cs typeface="Corbel"/>
              </a:rPr>
              <a:t>Главное</a:t>
            </a:r>
            <a:r>
              <a:rPr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достижение</a:t>
            </a:r>
            <a:r>
              <a:rPr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спиральной</a:t>
            </a:r>
            <a:r>
              <a:rPr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pc="-10" dirty="0">
                <a:solidFill>
                  <a:srgbClr val="3C3C3C"/>
                </a:solidFill>
                <a:latin typeface="Corbel"/>
                <a:cs typeface="Corbel"/>
              </a:rPr>
              <a:t>модели</a:t>
            </a:r>
            <a:r>
              <a:rPr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состоит</a:t>
            </a:r>
            <a:r>
              <a:rPr spc="-8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pc="-5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</a:p>
          <a:p>
            <a:pPr marL="12700" marR="427990">
              <a:lnSpc>
                <a:spcPct val="100000"/>
              </a:lnSpc>
            </a:pP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том,</a:t>
            </a:r>
            <a:r>
              <a:rPr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что</a:t>
            </a:r>
            <a:r>
              <a:rPr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она</a:t>
            </a:r>
            <a:r>
              <a:rPr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предлагает</a:t>
            </a:r>
            <a:r>
              <a:rPr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спектр</a:t>
            </a:r>
            <a:r>
              <a:rPr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pc="-10" dirty="0">
                <a:solidFill>
                  <a:srgbClr val="3C3C3C"/>
                </a:solidFill>
                <a:latin typeface="Corbel"/>
                <a:cs typeface="Corbel"/>
              </a:rPr>
              <a:t>возможностей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адаптации</a:t>
            </a:r>
            <a:r>
              <a:rPr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pc="-10" dirty="0">
                <a:solidFill>
                  <a:srgbClr val="3C3C3C"/>
                </a:solidFill>
                <a:latin typeface="Corbel"/>
                <a:cs typeface="Corbel"/>
              </a:rPr>
              <a:t>удачных</a:t>
            </a:r>
            <a:r>
              <a:rPr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аспектов</a:t>
            </a:r>
            <a:r>
              <a:rPr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pc="-10" dirty="0">
                <a:solidFill>
                  <a:srgbClr val="3C3C3C"/>
                </a:solidFill>
                <a:latin typeface="Corbel"/>
                <a:cs typeface="Corbel"/>
              </a:rPr>
              <a:t>существующих моделей</a:t>
            </a:r>
            <a:r>
              <a:rPr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процессов</a:t>
            </a:r>
            <a:r>
              <a:rPr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жизненного</a:t>
            </a:r>
            <a:r>
              <a:rPr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цикла.</a:t>
            </a:r>
            <a:r>
              <a:rPr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то</a:t>
            </a:r>
            <a:r>
              <a:rPr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pc="-25" dirty="0">
                <a:solidFill>
                  <a:srgbClr val="3C3C3C"/>
                </a:solidFill>
                <a:latin typeface="Corbel"/>
                <a:cs typeface="Corbel"/>
              </a:rPr>
              <a:t>же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время,</a:t>
            </a:r>
            <a:r>
              <a:rPr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ориентированный</a:t>
            </a:r>
            <a:r>
              <a:rPr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на</a:t>
            </a:r>
            <a:r>
              <a:rPr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риски</a:t>
            </a:r>
            <a:r>
              <a:rPr spc="-10" dirty="0">
                <a:solidFill>
                  <a:srgbClr val="3C3C3C"/>
                </a:solidFill>
                <a:latin typeface="Corbel"/>
                <a:cs typeface="Corbel"/>
              </a:rPr>
              <a:t> подход позволяет</a:t>
            </a:r>
            <a:r>
              <a:rPr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избежать</a:t>
            </a:r>
            <a:r>
              <a:rPr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dirty="0">
                <a:solidFill>
                  <a:srgbClr val="3C3C3C"/>
                </a:solidFill>
                <a:latin typeface="Corbel"/>
                <a:cs typeface="Corbel"/>
              </a:rPr>
              <a:t>многих</a:t>
            </a:r>
            <a:r>
              <a:rPr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pc="-10" dirty="0">
                <a:solidFill>
                  <a:srgbClr val="3C3C3C"/>
                </a:solidFill>
                <a:latin typeface="Corbel"/>
                <a:cs typeface="Corbel"/>
              </a:rPr>
              <a:t>сложностей,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98775" y="3920997"/>
            <a:ext cx="554228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присутствующих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этих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моделях.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определенных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ситуациях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спиральная</a:t>
            </a:r>
            <a:r>
              <a:rPr sz="20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модель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становится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эквивалентной</a:t>
            </a:r>
            <a:r>
              <a:rPr sz="20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одной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из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существующих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моделей.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других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случаях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она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обеспечивает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возможность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наилучшего</a:t>
            </a:r>
            <a:r>
              <a:rPr sz="20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соединения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существующих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подходов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контексте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данного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проекта.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8444" y="4655261"/>
            <a:ext cx="1245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4242"/>
                </a:solidFill>
                <a:latin typeface="Tahoma"/>
                <a:cs typeface="Tahoma"/>
              </a:rPr>
              <a:t>Барри</a:t>
            </a:r>
            <a:r>
              <a:rPr sz="1800" spc="-3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Tahoma"/>
                <a:cs typeface="Tahoma"/>
              </a:rPr>
              <a:t>Боэм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074164"/>
            <a:ext cx="1905000" cy="238201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2800" b="1" spc="-3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СПИРАЛЬНАЯ</a:t>
                      </a:r>
                      <a:r>
                        <a:rPr sz="2800" b="1" spc="-9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МОДЕЛЬ</a:t>
                      </a:r>
                      <a:r>
                        <a:rPr sz="2800" b="1" spc="-8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(Б.БОЭМ,</a:t>
                      </a:r>
                      <a:r>
                        <a:rPr sz="2800" b="1" spc="-9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1988)</a:t>
                      </a:r>
                      <a:endParaRPr sz="2800">
                        <a:latin typeface="Corbel"/>
                        <a:cs typeface="Corbel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3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ЭВОЛЮЦИОННАЯ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СТРАТЕГИЯ</a:t>
                      </a:r>
                      <a:endParaRPr sz="2800">
                        <a:latin typeface="Corbel"/>
                        <a:cs typeface="Corbel"/>
                      </a:endParaRPr>
                    </a:p>
                  </a:txBody>
                  <a:tcPr marL="0" marR="0" marT="220345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575868" y="1965487"/>
            <a:ext cx="7752715" cy="435546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705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Дефицит</a:t>
            </a:r>
            <a:r>
              <a:rPr sz="18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специалистов.</a:t>
            </a:r>
            <a:endParaRPr sz="18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Нереалистичные</a:t>
            </a:r>
            <a:r>
              <a:rPr sz="1800" spc="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сроки и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бюджет.</a:t>
            </a:r>
            <a:endParaRPr sz="18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Реализация</a:t>
            </a:r>
            <a:r>
              <a:rPr sz="18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несоответствующей</a:t>
            </a:r>
            <a:r>
              <a:rPr sz="18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функциональности.</a:t>
            </a:r>
            <a:endParaRPr sz="18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Разработка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неправильного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пользовательского интерфейса.</a:t>
            </a:r>
            <a:endParaRPr sz="1800">
              <a:latin typeface="Corbel"/>
              <a:cs typeface="Corbel"/>
            </a:endParaRPr>
          </a:p>
          <a:p>
            <a:pPr marL="316865" marR="933450" indent="-304800">
              <a:lnSpc>
                <a:spcPct val="100000"/>
              </a:lnSpc>
              <a:spcBef>
                <a:spcPts val="605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“Золотая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сервировка”,</a:t>
            </a:r>
            <a:r>
              <a:rPr sz="18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перфекционизм,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ненужная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оптимизация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60" dirty="0">
                <a:solidFill>
                  <a:srgbClr val="3C3C3C"/>
                </a:solidFill>
                <a:latin typeface="Corbel"/>
                <a:cs typeface="Corbel"/>
              </a:rPr>
              <a:t>и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оттачивание</a:t>
            </a:r>
            <a:r>
              <a:rPr sz="1800" spc="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деталей.</a:t>
            </a:r>
            <a:endParaRPr sz="18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Непрекращающийся</a:t>
            </a:r>
            <a:r>
              <a:rPr sz="18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поток</a:t>
            </a:r>
            <a:r>
              <a:rPr sz="18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изменений.</a:t>
            </a:r>
            <a:endParaRPr sz="18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Нехватка</a:t>
            </a:r>
            <a:r>
              <a:rPr sz="18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информации</a:t>
            </a:r>
            <a:r>
              <a:rPr sz="18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о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внешних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компонентах,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определяющих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окружение</a:t>
            </a:r>
            <a:endParaRPr sz="1800">
              <a:latin typeface="Corbel"/>
              <a:cs typeface="Corbel"/>
            </a:endParaRPr>
          </a:p>
          <a:p>
            <a:pPr marL="316865">
              <a:lnSpc>
                <a:spcPct val="100000"/>
              </a:lnSpc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системы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или вовлеченных</a:t>
            </a:r>
            <a:r>
              <a:rPr sz="1800" spc="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в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интеграцию.</a:t>
            </a:r>
            <a:endParaRPr sz="1800">
              <a:latin typeface="Corbel"/>
              <a:cs typeface="Corbel"/>
            </a:endParaRPr>
          </a:p>
          <a:p>
            <a:pPr marL="316865" marR="86995" indent="-304800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Недостатки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работах,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выполняемых</a:t>
            </a:r>
            <a:r>
              <a:rPr sz="1800" spc="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внешними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(по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отношению</a:t>
            </a:r>
            <a:r>
              <a:rPr sz="18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к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проекту) ресурсами.</a:t>
            </a:r>
            <a:endParaRPr sz="18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6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Недостаточная</a:t>
            </a:r>
            <a:r>
              <a:rPr sz="18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производительность</a:t>
            </a:r>
            <a:r>
              <a:rPr sz="18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получаемой</a:t>
            </a:r>
            <a:r>
              <a:rPr sz="18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системы.</a:t>
            </a:r>
            <a:endParaRPr sz="18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605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“Разрыв”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18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квалификации</a:t>
            </a:r>
            <a:r>
              <a:rPr sz="1800" spc="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специалистов</a:t>
            </a:r>
            <a:r>
              <a:rPr sz="18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разных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областей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знаний.</a:t>
            </a:r>
            <a:endParaRPr sz="1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2800" b="1" spc="-3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СПИРАЛЬНАЯ</a:t>
                      </a:r>
                      <a:r>
                        <a:rPr sz="2800" b="1" spc="-9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МОДЕЛЬ</a:t>
                      </a:r>
                      <a:r>
                        <a:rPr sz="2800" b="1" spc="-8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(Б.БОЭМ,</a:t>
                      </a:r>
                      <a:r>
                        <a:rPr sz="2800" b="1" spc="-9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1988)</a:t>
                      </a:r>
                      <a:endParaRPr sz="2800">
                        <a:latin typeface="Corbel"/>
                        <a:cs typeface="Corbel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3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ЭВОЛЮЦИОННАЯ</a:t>
                      </a:r>
                      <a:r>
                        <a:rPr sz="2800" b="1" spc="-7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СТРАТЕГИЯ</a:t>
                      </a:r>
                      <a:endParaRPr sz="2800">
                        <a:latin typeface="Corbel"/>
                        <a:cs typeface="Corbel"/>
                      </a:endParaRPr>
                    </a:p>
                  </a:txBody>
                  <a:tcPr marL="0" marR="0" marT="220345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659993" y="2001139"/>
            <a:ext cx="7752715" cy="3985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323850" indent="-304800" algn="just">
              <a:lnSpc>
                <a:spcPct val="100000"/>
              </a:lnSpc>
              <a:spcBef>
                <a:spcPts val="10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7500" algn="l"/>
              </a:tabLst>
            </a:pPr>
            <a:r>
              <a:rPr sz="1800" b="1" dirty="0">
                <a:solidFill>
                  <a:srgbClr val="1A315F"/>
                </a:solidFill>
                <a:latin typeface="Corbel"/>
                <a:cs typeface="Corbel"/>
              </a:rPr>
              <a:t>Квадрант</a:t>
            </a:r>
            <a:r>
              <a:rPr sz="1800" b="1" spc="-5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1800" b="1" dirty="0">
                <a:solidFill>
                  <a:srgbClr val="1A315F"/>
                </a:solidFill>
                <a:latin typeface="Corbel"/>
                <a:cs typeface="Corbel"/>
              </a:rPr>
              <a:t>I</a:t>
            </a:r>
            <a:r>
              <a:rPr sz="1800" b="1" spc="-5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–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анализ</a:t>
            </a:r>
            <a:r>
              <a:rPr sz="1800" spc="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целей,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альтернативных</a:t>
            </a:r>
            <a:r>
              <a:rPr sz="1800" spc="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вариантов</a:t>
            </a:r>
            <a:r>
              <a:rPr sz="1800" spc="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ограничений</a:t>
            </a:r>
            <a:r>
              <a:rPr sz="1800" spc="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50" dirty="0">
                <a:solidFill>
                  <a:srgbClr val="3C3C3C"/>
                </a:solidFill>
                <a:latin typeface="Corbel"/>
                <a:cs typeface="Corbel"/>
              </a:rPr>
              <a:t>–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определяются</a:t>
            </a:r>
            <a:r>
              <a:rPr sz="18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рабочие характеристики,</a:t>
            </a:r>
            <a:r>
              <a:rPr sz="18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выполняемые</a:t>
            </a:r>
            <a:r>
              <a:rPr sz="1800" spc="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функции,</a:t>
            </a:r>
            <a:endParaRPr sz="1800">
              <a:latin typeface="Corbel"/>
              <a:cs typeface="Corbel"/>
            </a:endParaRPr>
          </a:p>
          <a:p>
            <a:pPr marL="317500" algn="just">
              <a:lnSpc>
                <a:spcPct val="100000"/>
              </a:lnSpc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стабильность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 (возможность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внесения изменений),</a:t>
            </a:r>
            <a:r>
              <a:rPr sz="1800" spc="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аппаратно-</a:t>
            </a:r>
            <a:endParaRPr sz="1800">
              <a:latin typeface="Corbel"/>
              <a:cs typeface="Corbel"/>
            </a:endParaRPr>
          </a:p>
          <a:p>
            <a:pPr marL="317500" algn="just">
              <a:lnSpc>
                <a:spcPct val="100000"/>
              </a:lnSpc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программный</a:t>
            </a:r>
            <a:r>
              <a:rPr sz="18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интерфейс</a:t>
            </a:r>
            <a:r>
              <a:rPr sz="18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продукта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данной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фазы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цикла.</a:t>
            </a:r>
            <a:endParaRPr sz="1800">
              <a:latin typeface="Corbel"/>
              <a:cs typeface="Corbel"/>
            </a:endParaRPr>
          </a:p>
          <a:p>
            <a:pPr marL="316865" indent="-304165" algn="just">
              <a:lnSpc>
                <a:spcPct val="100000"/>
              </a:lnSpc>
              <a:spcBef>
                <a:spcPts val="1030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1800" b="1" dirty="0">
                <a:solidFill>
                  <a:srgbClr val="1A315F"/>
                </a:solidFill>
                <a:latin typeface="Corbel"/>
                <a:cs typeface="Corbel"/>
              </a:rPr>
              <a:t>Квадрант</a:t>
            </a:r>
            <a:r>
              <a:rPr sz="1800" b="1" spc="-15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1800" b="1" dirty="0">
                <a:solidFill>
                  <a:srgbClr val="1A315F"/>
                </a:solidFill>
                <a:latin typeface="Corbel"/>
                <a:cs typeface="Corbel"/>
              </a:rPr>
              <a:t>II</a:t>
            </a:r>
            <a:r>
              <a:rPr sz="1800" b="1" spc="-20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–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оценка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альтернативных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вариантов, идентификация</a:t>
            </a:r>
            <a:r>
              <a:rPr sz="18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5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endParaRPr sz="1800">
              <a:latin typeface="Corbel"/>
              <a:cs typeface="Corbel"/>
            </a:endParaRPr>
          </a:p>
          <a:p>
            <a:pPr marL="317500" algn="just">
              <a:lnSpc>
                <a:spcPct val="100000"/>
              </a:lnSpc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разрешение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рисков.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 Выполняется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прототипирование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как</a:t>
            </a:r>
            <a:r>
              <a:rPr sz="1800" spc="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основа</a:t>
            </a:r>
            <a:r>
              <a:rPr sz="1800" spc="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для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работ</a:t>
            </a:r>
            <a:endParaRPr sz="1800">
              <a:latin typeface="Corbel"/>
              <a:cs typeface="Corbel"/>
            </a:endParaRPr>
          </a:p>
          <a:p>
            <a:pPr marL="317500" algn="just">
              <a:lnSpc>
                <a:spcPct val="100000"/>
              </a:lnSpc>
            </a:pP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следующего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квадранта.</a:t>
            </a:r>
            <a:endParaRPr sz="1800">
              <a:latin typeface="Corbel"/>
              <a:cs typeface="Corbel"/>
            </a:endParaRPr>
          </a:p>
          <a:p>
            <a:pPr marL="317500" marR="770890" indent="-304800" algn="just">
              <a:lnSpc>
                <a:spcPct val="100000"/>
              </a:lnSpc>
              <a:spcBef>
                <a:spcPts val="1035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7500" algn="l"/>
              </a:tabLst>
            </a:pPr>
            <a:r>
              <a:rPr sz="1800" b="1" dirty="0">
                <a:solidFill>
                  <a:srgbClr val="1A315F"/>
                </a:solidFill>
                <a:latin typeface="Corbel"/>
                <a:cs typeface="Corbel"/>
              </a:rPr>
              <a:t>Квадрант</a:t>
            </a:r>
            <a:r>
              <a:rPr sz="1800" b="1" spc="-15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1800" b="1" dirty="0">
                <a:solidFill>
                  <a:srgbClr val="1A315F"/>
                </a:solidFill>
                <a:latin typeface="Corbel"/>
                <a:cs typeface="Corbel"/>
              </a:rPr>
              <a:t>III</a:t>
            </a:r>
            <a:r>
              <a:rPr sz="1800" b="1" spc="-10" dirty="0">
                <a:solidFill>
                  <a:srgbClr val="1A315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–</a:t>
            </a:r>
            <a:r>
              <a:rPr sz="18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разработка продукта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текущего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уровня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(разработка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50" dirty="0">
                <a:solidFill>
                  <a:srgbClr val="3C3C3C"/>
                </a:solidFill>
                <a:latin typeface="Corbel"/>
                <a:cs typeface="Corbel"/>
              </a:rPr>
              <a:t>и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тестирование</a:t>
            </a:r>
            <a:r>
              <a:rPr sz="18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исходных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текстов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программ,</a:t>
            </a:r>
            <a:r>
              <a:rPr sz="18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сборка,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тестирование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50" dirty="0">
                <a:solidFill>
                  <a:srgbClr val="3C3C3C"/>
                </a:solidFill>
                <a:latin typeface="Corbel"/>
                <a:cs typeface="Corbel"/>
              </a:rPr>
              <a:t>и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квалификационные</a:t>
            </a:r>
            <a:r>
              <a:rPr sz="1800" spc="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испытания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продукта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системы</a:t>
            </a:r>
            <a:r>
              <a:rPr sz="18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18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т.п.</a:t>
            </a:r>
            <a:r>
              <a:rPr sz="18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50" dirty="0">
                <a:solidFill>
                  <a:srgbClr val="3C3C3C"/>
                </a:solidFill>
                <a:latin typeface="Corbel"/>
                <a:cs typeface="Corbel"/>
              </a:rPr>
              <a:t>)</a:t>
            </a:r>
            <a:endParaRPr sz="1800">
              <a:latin typeface="Corbel"/>
              <a:cs typeface="Corbel"/>
            </a:endParaRPr>
          </a:p>
          <a:p>
            <a:pPr marL="317500" marR="295910" indent="-304800" algn="just">
              <a:lnSpc>
                <a:spcPct val="100000"/>
              </a:lnSpc>
              <a:spcBef>
                <a:spcPts val="1035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7500" algn="l"/>
              </a:tabLst>
            </a:pPr>
            <a:r>
              <a:rPr sz="1800" b="1" dirty="0">
                <a:solidFill>
                  <a:srgbClr val="1A315F"/>
                </a:solidFill>
                <a:latin typeface="Corbel"/>
                <a:cs typeface="Corbel"/>
              </a:rPr>
              <a:t>Квадрант IV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–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планирование</a:t>
            </a:r>
            <a:r>
              <a:rPr sz="1800" spc="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следующей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фазы</a:t>
            </a:r>
            <a:r>
              <a:rPr sz="1800" spc="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–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решение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о</a:t>
            </a:r>
            <a:r>
              <a:rPr sz="18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переходе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на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цикл</a:t>
            </a:r>
            <a:r>
              <a:rPr sz="18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следующей</a:t>
            </a:r>
            <a:r>
              <a:rPr sz="18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фазы</a:t>
            </a:r>
            <a:r>
              <a:rPr sz="18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18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18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выполнении</a:t>
            </a:r>
            <a:r>
              <a:rPr sz="18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еще</a:t>
            </a:r>
            <a:r>
              <a:rPr sz="18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одного</a:t>
            </a:r>
            <a:r>
              <a:rPr sz="18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цикла</a:t>
            </a:r>
            <a:endParaRPr sz="1800">
              <a:latin typeface="Corbel"/>
              <a:cs typeface="Corbel"/>
            </a:endParaRPr>
          </a:p>
          <a:p>
            <a:pPr marL="317500" algn="just">
              <a:lnSpc>
                <a:spcPct val="100000"/>
              </a:lnSpc>
            </a:pP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текущей</a:t>
            </a:r>
            <a:r>
              <a:rPr sz="18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3C3C3C"/>
                </a:solidFill>
                <a:latin typeface="Corbel"/>
                <a:cs typeface="Corbel"/>
              </a:rPr>
              <a:t>фазы</a:t>
            </a:r>
            <a:r>
              <a:rPr sz="18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endParaRPr sz="1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" y="0"/>
            <a:ext cx="172720" cy="6858000"/>
          </a:xfrm>
          <a:custGeom>
            <a:avLst/>
            <a:gdLst/>
            <a:ahLst/>
            <a:cxnLst/>
            <a:rect l="l" t="t" r="r" b="b"/>
            <a:pathLst>
              <a:path w="172720" h="6858000">
                <a:moveTo>
                  <a:pt x="172211" y="0"/>
                </a:moveTo>
                <a:lnTo>
                  <a:pt x="0" y="0"/>
                </a:lnTo>
                <a:lnTo>
                  <a:pt x="0" y="6858000"/>
                </a:lnTo>
                <a:lnTo>
                  <a:pt x="172211" y="6858000"/>
                </a:lnTo>
                <a:lnTo>
                  <a:pt x="172211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947" y="85343"/>
            <a:ext cx="6541008" cy="11216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91970" y="220725"/>
            <a:ext cx="58978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Языки</a:t>
            </a:r>
            <a:r>
              <a:rPr sz="4000" spc="-1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4000" spc="-5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программирования</a:t>
            </a:r>
            <a:endParaRPr sz="4000">
              <a:latin typeface="Franklin Gothic Medium"/>
              <a:cs typeface="Franklin Gothic Mediu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8824" y="2491739"/>
            <a:ext cx="2382012" cy="32202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2459" y="4023359"/>
            <a:ext cx="4532376" cy="7894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69365" y="1274191"/>
            <a:ext cx="7687945" cy="32816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12520">
              <a:lnSpc>
                <a:spcPct val="100000"/>
              </a:lnSpc>
              <a:spcBef>
                <a:spcPts val="95"/>
              </a:spcBef>
              <a:tabLst>
                <a:tab pos="2352040" algn="l"/>
              </a:tabLst>
            </a:pPr>
            <a:r>
              <a:rPr sz="2800" dirty="0">
                <a:latin typeface="Calibri"/>
                <a:cs typeface="Calibri"/>
              </a:rPr>
              <a:t>Pascal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(1970)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	язык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высокого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уровня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(ЯВУ) программирования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общего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назначения.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Calibri"/>
              <a:cs typeface="Calibri"/>
            </a:endParaRPr>
          </a:p>
          <a:p>
            <a:pPr marL="3571875" indent="-382270">
              <a:lnSpc>
                <a:spcPts val="3260"/>
              </a:lnSpc>
              <a:buChar char="■"/>
              <a:tabLst>
                <a:tab pos="3571875" algn="l"/>
              </a:tabLst>
            </a:pPr>
            <a:r>
              <a:rPr sz="2800" spc="-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Профессор</a:t>
            </a:r>
            <a:r>
              <a:rPr sz="2800" spc="-9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Высшей</a:t>
            </a:r>
            <a:endParaRPr sz="2800">
              <a:latin typeface="Franklin Gothic Medium"/>
              <a:cs typeface="Franklin Gothic Medium"/>
            </a:endParaRPr>
          </a:p>
          <a:p>
            <a:pPr marL="3571875" marR="393700">
              <a:lnSpc>
                <a:spcPct val="94000"/>
              </a:lnSpc>
              <a:spcBef>
                <a:spcPts val="100"/>
              </a:spcBef>
            </a:pPr>
            <a:r>
              <a:rPr sz="2800" spc="-4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политехнической</a:t>
            </a:r>
            <a:r>
              <a:rPr sz="28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spc="-6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школы </a:t>
            </a:r>
            <a:r>
              <a:rPr sz="28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(Цюрих)</a:t>
            </a:r>
            <a:r>
              <a:rPr sz="2800" spc="-1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spc="-5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Никлаус</a:t>
            </a:r>
            <a:r>
              <a:rPr sz="2800" spc="-125" dirty="0">
                <a:solidFill>
                  <a:srgbClr val="44536A"/>
                </a:solidFill>
                <a:latin typeface="Franklin Gothic Medium"/>
                <a:cs typeface="Franklin Gothic Medium"/>
              </a:rPr>
              <a:t> </a:t>
            </a:r>
            <a:r>
              <a:rPr sz="2800" spc="-2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Вирт </a:t>
            </a:r>
            <a:r>
              <a:rPr sz="2800" spc="-10" dirty="0">
                <a:solidFill>
                  <a:srgbClr val="44536A"/>
                </a:solidFill>
                <a:latin typeface="Franklin Gothic Medium"/>
                <a:cs typeface="Franklin Gothic Medium"/>
              </a:rPr>
              <a:t>(1934)</a:t>
            </a:r>
            <a:endParaRPr sz="2800">
              <a:latin typeface="Franklin Gothic Medium"/>
              <a:cs typeface="Franklin Gothic Medium"/>
            </a:endParaRPr>
          </a:p>
          <a:p>
            <a:pPr marL="3694429">
              <a:lnSpc>
                <a:spcPts val="3140"/>
              </a:lnSpc>
            </a:pPr>
            <a:r>
              <a:rPr sz="2800" dirty="0">
                <a:latin typeface="Calibri"/>
                <a:cs typeface="Calibri"/>
              </a:rPr>
              <a:t>Лауреат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премии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Тьюринга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16875" y="6581952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2070" y="6592239"/>
            <a:ext cx="5727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10/4/2022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9170" y="6592239"/>
            <a:ext cx="1863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44536A"/>
                </a:solidFill>
                <a:latin typeface="Calibri"/>
                <a:cs typeface="Calibri"/>
              </a:rPr>
              <a:t>Основы</a:t>
            </a:r>
            <a:r>
              <a:rPr sz="10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программной</a:t>
            </a:r>
            <a:r>
              <a:rPr sz="10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Calibri"/>
                <a:cs typeface="Calibri"/>
              </a:rPr>
              <a:t>инженерии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9993" y="2152014"/>
            <a:ext cx="7174865" cy="3623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05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6865" algn="l"/>
              </a:tabLst>
            </a:pPr>
            <a:r>
              <a:rPr sz="2000" b="1" dirty="0">
                <a:solidFill>
                  <a:srgbClr val="C00000"/>
                </a:solidFill>
                <a:latin typeface="Corbel"/>
                <a:cs typeface="Corbel"/>
              </a:rPr>
              <a:t>А.</a:t>
            </a:r>
            <a:r>
              <a:rPr sz="2000" b="1" spc="-114" dirty="0">
                <a:solidFill>
                  <a:srgbClr val="C00000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Фаза</a:t>
            </a:r>
            <a:r>
              <a:rPr sz="2000" b="1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r>
              <a:rPr sz="2000" b="1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spc="-10" dirty="0">
                <a:solidFill>
                  <a:srgbClr val="3C3C3C"/>
                </a:solidFill>
                <a:latin typeface="Corbel"/>
                <a:cs typeface="Corbel"/>
              </a:rPr>
              <a:t>концепции</a:t>
            </a:r>
            <a:r>
              <a:rPr sz="2000" b="1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(соответствует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первому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витку</a:t>
            </a:r>
            <a:endParaRPr sz="20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спирали)</a:t>
            </a:r>
            <a:endParaRPr sz="2000">
              <a:latin typeface="Corbel"/>
              <a:cs typeface="Corbel"/>
            </a:endParaRPr>
          </a:p>
          <a:p>
            <a:pPr marL="317500" marR="308610" indent="-304800">
              <a:lnSpc>
                <a:spcPct val="100000"/>
              </a:lnSpc>
              <a:spcBef>
                <a:spcPts val="108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7500" algn="l"/>
              </a:tabLst>
            </a:pPr>
            <a:r>
              <a:rPr sz="2000" b="1" dirty="0">
                <a:solidFill>
                  <a:srgbClr val="C00000"/>
                </a:solidFill>
                <a:latin typeface="Corbel"/>
                <a:cs typeface="Corbel"/>
              </a:rPr>
              <a:t>В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.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Фаза</a:t>
            </a:r>
            <a:r>
              <a:rPr sz="2000" b="1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анализа</a:t>
            </a:r>
            <a:r>
              <a:rPr sz="2000" b="1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r>
              <a:rPr sz="2000" b="1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(соответствует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второму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витку спирали)</a:t>
            </a:r>
            <a:endParaRPr sz="20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108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6865" algn="l"/>
              </a:tabLst>
            </a:pPr>
            <a:r>
              <a:rPr sz="2000" b="1" dirty="0">
                <a:solidFill>
                  <a:srgbClr val="C00000"/>
                </a:solidFill>
                <a:latin typeface="Corbel"/>
                <a:cs typeface="Corbel"/>
              </a:rPr>
              <a:t>С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.</a:t>
            </a:r>
            <a:r>
              <a:rPr sz="2000" spc="-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Фаза</a:t>
            </a:r>
            <a:r>
              <a:rPr sz="2000" b="1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проектирования</a:t>
            </a:r>
            <a:r>
              <a:rPr sz="2000" b="1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системы/программного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продукта</a:t>
            </a:r>
            <a:endParaRPr sz="20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(соответствует</a:t>
            </a:r>
            <a:r>
              <a:rPr sz="20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третьему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витку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спирали)</a:t>
            </a:r>
            <a:endParaRPr sz="2000">
              <a:latin typeface="Corbel"/>
              <a:cs typeface="Corbel"/>
            </a:endParaRPr>
          </a:p>
          <a:p>
            <a:pPr marL="317500" marR="1027430" indent="-304800">
              <a:lnSpc>
                <a:spcPct val="100000"/>
              </a:lnSpc>
              <a:spcBef>
                <a:spcPts val="108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7500" algn="l"/>
              </a:tabLst>
            </a:pPr>
            <a:r>
              <a:rPr sz="2000" b="1" dirty="0">
                <a:solidFill>
                  <a:srgbClr val="C00000"/>
                </a:solidFill>
                <a:latin typeface="Corbel"/>
                <a:cs typeface="Corbel"/>
              </a:rPr>
              <a:t>D.</a:t>
            </a:r>
            <a:r>
              <a:rPr sz="2000" b="1" spc="-35" dirty="0">
                <a:solidFill>
                  <a:srgbClr val="C00000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Фаза</a:t>
            </a:r>
            <a:r>
              <a:rPr sz="2000" b="1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реализации</a:t>
            </a:r>
            <a:r>
              <a:rPr sz="2000" b="1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(технического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проектирования,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программирования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сборки)</a:t>
            </a:r>
            <a:endParaRPr sz="2000">
              <a:latin typeface="Corbel"/>
              <a:cs typeface="Corbel"/>
            </a:endParaRPr>
          </a:p>
          <a:p>
            <a:pPr marL="317500" marR="505459" indent="-304800">
              <a:lnSpc>
                <a:spcPct val="100000"/>
              </a:lnSpc>
              <a:spcBef>
                <a:spcPts val="1080"/>
              </a:spcBef>
              <a:buChar char="◾"/>
              <a:tabLst>
                <a:tab pos="317500" algn="l"/>
                <a:tab pos="368935" algn="l"/>
              </a:tabLst>
            </a:pPr>
            <a:r>
              <a:rPr sz="1800" dirty="0">
                <a:solidFill>
                  <a:srgbClr val="4590B8"/>
                </a:solidFill>
                <a:latin typeface="Segoe UI Symbol"/>
                <a:cs typeface="Segoe UI Symbol"/>
              </a:rPr>
              <a:t>	</a:t>
            </a:r>
            <a:r>
              <a:rPr sz="2000" b="1" dirty="0">
                <a:solidFill>
                  <a:srgbClr val="C00000"/>
                </a:solidFill>
                <a:latin typeface="Corbel"/>
                <a:cs typeface="Corbel"/>
              </a:rPr>
              <a:t>Е.</a:t>
            </a:r>
            <a:r>
              <a:rPr sz="2000" b="1" spc="-110" dirty="0">
                <a:solidFill>
                  <a:srgbClr val="C00000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Фаза</a:t>
            </a:r>
            <a:r>
              <a:rPr sz="2000" b="1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сопровождения</a:t>
            </a:r>
            <a:r>
              <a:rPr sz="2000" b="1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b="1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3C3C3C"/>
                </a:solidFill>
                <a:latin typeface="Corbel"/>
                <a:cs typeface="Corbel"/>
              </a:rPr>
              <a:t>расширения</a:t>
            </a:r>
            <a:r>
              <a:rPr sz="2000" b="1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функциональных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возможностей</a:t>
            </a:r>
            <a:r>
              <a:rPr sz="20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(соответствует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пятому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витку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спирали).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9431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530"/>
              </a:spcBef>
            </a:pPr>
            <a:r>
              <a:rPr sz="2800" b="1" spc="-35" dirty="0">
                <a:solidFill>
                  <a:srgbClr val="FFFFFF"/>
                </a:solidFill>
                <a:latin typeface="Corbel"/>
                <a:cs typeface="Corbel"/>
              </a:rPr>
              <a:t>СПИРАЛЬНАЯ</a:t>
            </a:r>
            <a:r>
              <a:rPr sz="2800" b="1" spc="-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orbel"/>
                <a:cs typeface="Corbel"/>
              </a:rPr>
              <a:t>МОДЕЛЬ</a:t>
            </a:r>
            <a:r>
              <a:rPr sz="2800" b="1" spc="-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(Б.БОЭМ,</a:t>
            </a:r>
            <a:r>
              <a:rPr sz="2800" b="1" spc="-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1988)</a:t>
            </a:r>
            <a:endParaRPr sz="2800">
              <a:latin typeface="Corbel"/>
              <a:cs typeface="Corbel"/>
            </a:endParaRPr>
          </a:p>
          <a:p>
            <a:pPr marL="7620" algn="ctr">
              <a:lnSpc>
                <a:spcPct val="100000"/>
              </a:lnSpc>
              <a:spcBef>
                <a:spcPts val="5"/>
              </a:spcBef>
            </a:pPr>
            <a:r>
              <a:rPr sz="2800" b="1" spc="-30" dirty="0">
                <a:solidFill>
                  <a:srgbClr val="FFFFFF"/>
                </a:solidFill>
                <a:latin typeface="Corbel"/>
                <a:cs typeface="Corbel"/>
              </a:rPr>
              <a:t>ЭВОЛЮЦИОННАЯ</a:t>
            </a:r>
            <a:r>
              <a:rPr sz="2800" b="1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СТРАТЕГИЯ</a:t>
            </a:r>
            <a:endParaRPr sz="2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9993" y="1974795"/>
            <a:ext cx="7151370" cy="318325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Движение</a:t>
            </a:r>
            <a:r>
              <a:rPr sz="24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спирали:</a:t>
            </a:r>
            <a:endParaRPr sz="24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1175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6865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каждый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виток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спирали</a:t>
            </a:r>
            <a:r>
              <a:rPr sz="24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(итерация)</a:t>
            </a:r>
            <a:r>
              <a:rPr sz="2400" spc="4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–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совокупность</a:t>
            </a:r>
            <a:endParaRPr sz="2400">
              <a:latin typeface="Corbel"/>
              <a:cs typeface="Corbel"/>
            </a:endParaRPr>
          </a:p>
          <a:p>
            <a:pPr marL="3175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стадий</a:t>
            </a:r>
            <a:r>
              <a:rPr sz="24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каскадной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модели</a:t>
            </a:r>
            <a:endParaRPr sz="2400">
              <a:latin typeface="Corbel"/>
              <a:cs typeface="Corbel"/>
            </a:endParaRPr>
          </a:p>
          <a:p>
            <a:pPr marL="317500" marR="541655" indent="-304800">
              <a:lnSpc>
                <a:spcPct val="100000"/>
              </a:lnSpc>
              <a:spcBef>
                <a:spcPts val="1175"/>
              </a:spcBef>
              <a:buClr>
                <a:srgbClr val="4590B8"/>
              </a:buClr>
              <a:buSzPct val="91666"/>
              <a:buFont typeface="Segoe UI Symbol"/>
              <a:buChar char="◾"/>
              <a:tabLst>
                <a:tab pos="317500" algn="l"/>
              </a:tabLst>
            </a:pP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каждый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виток</a:t>
            </a:r>
            <a:r>
              <a:rPr sz="24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спирали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соответствует</a:t>
            </a:r>
            <a:r>
              <a:rPr sz="24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созданию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фрагмента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версии</a:t>
            </a:r>
            <a:r>
              <a:rPr sz="24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ПО</a:t>
            </a:r>
            <a:endParaRPr sz="2400">
              <a:latin typeface="Corbel"/>
              <a:cs typeface="Corbel"/>
            </a:endParaRPr>
          </a:p>
          <a:p>
            <a:pPr marL="317500" marR="5080" indent="-304800">
              <a:lnSpc>
                <a:spcPct val="100000"/>
              </a:lnSpc>
              <a:spcBef>
                <a:spcPts val="1180"/>
              </a:spcBef>
              <a:buChar char="◾"/>
              <a:tabLst>
                <a:tab pos="317500" algn="l"/>
                <a:tab pos="377825" algn="l"/>
              </a:tabLst>
            </a:pPr>
            <a:r>
              <a:rPr sz="2200" dirty="0">
                <a:solidFill>
                  <a:srgbClr val="4590B8"/>
                </a:solidFill>
                <a:latin typeface="Segoe UI Symbol"/>
                <a:cs typeface="Segoe UI Symbol"/>
              </a:rPr>
              <a:t>	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</a:t>
            </a:r>
            <a:r>
              <a:rPr sz="24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каждой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итерацией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</a:t>
            </a:r>
            <a:r>
              <a:rPr sz="24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спирали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строятся</a:t>
            </a:r>
            <a:r>
              <a:rPr sz="24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все</a:t>
            </a:r>
            <a:r>
              <a:rPr sz="24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10" dirty="0">
                <a:solidFill>
                  <a:srgbClr val="3C3C3C"/>
                </a:solidFill>
                <a:latin typeface="Corbel"/>
                <a:cs typeface="Corbel"/>
              </a:rPr>
              <a:t>более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полные</a:t>
            </a:r>
            <a:r>
              <a:rPr sz="24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dirty="0">
                <a:solidFill>
                  <a:srgbClr val="3C3C3C"/>
                </a:solidFill>
                <a:latin typeface="Corbel"/>
                <a:cs typeface="Corbel"/>
              </a:rPr>
              <a:t>версии</a:t>
            </a:r>
            <a:r>
              <a:rPr sz="24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400" spc="-25" dirty="0">
                <a:solidFill>
                  <a:srgbClr val="3C3C3C"/>
                </a:solidFill>
                <a:latin typeface="Corbel"/>
                <a:cs typeface="Corbel"/>
              </a:rPr>
              <a:t>ПС.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9431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530"/>
              </a:spcBef>
            </a:pPr>
            <a:r>
              <a:rPr sz="2800" b="1" spc="-35" dirty="0">
                <a:solidFill>
                  <a:srgbClr val="FFFFFF"/>
                </a:solidFill>
                <a:latin typeface="Corbel"/>
                <a:cs typeface="Corbel"/>
              </a:rPr>
              <a:t>СПИРАЛЬНАЯ</a:t>
            </a:r>
            <a:r>
              <a:rPr sz="2800" b="1" spc="-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orbel"/>
                <a:cs typeface="Corbel"/>
              </a:rPr>
              <a:t>МОДЕЛЬ</a:t>
            </a:r>
            <a:r>
              <a:rPr sz="2800" b="1" spc="-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(Б.БОЭМ,</a:t>
            </a:r>
            <a:r>
              <a:rPr sz="2800" b="1" spc="-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1988)</a:t>
            </a:r>
            <a:endParaRPr sz="2800">
              <a:latin typeface="Corbel"/>
              <a:cs typeface="Corbel"/>
            </a:endParaRPr>
          </a:p>
          <a:p>
            <a:pPr marL="7620" algn="ctr">
              <a:lnSpc>
                <a:spcPct val="100000"/>
              </a:lnSpc>
              <a:spcBef>
                <a:spcPts val="5"/>
              </a:spcBef>
            </a:pPr>
            <a:r>
              <a:rPr sz="2800" b="1" spc="-30" dirty="0">
                <a:solidFill>
                  <a:srgbClr val="FFFFFF"/>
                </a:solidFill>
                <a:latin typeface="Corbel"/>
                <a:cs typeface="Corbel"/>
              </a:rPr>
              <a:t>ЭВОЛЮЦИОННАЯ</a:t>
            </a:r>
            <a:r>
              <a:rPr sz="2800" b="1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СТРАТЕГИЯ</a:t>
            </a:r>
            <a:endParaRPr sz="2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2716" y="2088007"/>
            <a:ext cx="7975600" cy="364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marR="1069340" indent="-384175">
              <a:lnSpc>
                <a:spcPct val="110000"/>
              </a:lnSpc>
              <a:spcBef>
                <a:spcPts val="100"/>
              </a:spcBef>
              <a:buFont typeface="Trebuchet MS"/>
              <a:buAutoNum type="arabicParenR"/>
              <a:tabLst>
                <a:tab pos="398145" algn="l"/>
              </a:tabLst>
            </a:pPr>
            <a:r>
              <a:rPr sz="2400" dirty="0">
                <a:latin typeface="Calibri"/>
                <a:cs typeface="Calibri"/>
              </a:rPr>
              <a:t>Упрощение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изменений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проекта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при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изменении 	</a:t>
            </a:r>
            <a:r>
              <a:rPr sz="2400" dirty="0">
                <a:latin typeface="Calibri"/>
                <a:cs typeface="Calibri"/>
              </a:rPr>
              <a:t>требований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заказчика</a:t>
            </a:r>
            <a:r>
              <a:rPr sz="2400" spc="-1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397510" indent="-384810">
              <a:lnSpc>
                <a:spcPct val="100000"/>
              </a:lnSpc>
              <a:spcBef>
                <a:spcPts val="285"/>
              </a:spcBef>
              <a:buFont typeface="Trebuchet MS"/>
              <a:buAutoNum type="arabicParenR"/>
              <a:tabLst>
                <a:tab pos="397510" algn="l"/>
              </a:tabLst>
            </a:pPr>
            <a:r>
              <a:rPr sz="2400" dirty="0">
                <a:latin typeface="Calibri"/>
                <a:cs typeface="Calibri"/>
              </a:rPr>
              <a:t>Уменьшение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уровня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рисков</a:t>
            </a:r>
            <a:r>
              <a:rPr sz="2400" spc="-1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396875" indent="-384175">
              <a:lnSpc>
                <a:spcPct val="100000"/>
              </a:lnSpc>
              <a:spcBef>
                <a:spcPts val="290"/>
              </a:spcBef>
              <a:buFont typeface="Trebuchet MS"/>
              <a:buAutoNum type="arabicParenR"/>
              <a:tabLst>
                <a:tab pos="396875" algn="l"/>
              </a:tabLst>
            </a:pPr>
            <a:r>
              <a:rPr sz="2400" dirty="0">
                <a:latin typeface="Calibri"/>
                <a:cs typeface="Calibri"/>
              </a:rPr>
              <a:t>Гибкость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управлении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проектом</a:t>
            </a:r>
            <a:r>
              <a:rPr sz="2400" spc="-1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396240" marR="1795145" indent="-384175">
              <a:lnSpc>
                <a:spcPct val="110000"/>
              </a:lnSpc>
              <a:buFont typeface="Trebuchet MS"/>
              <a:buAutoNum type="arabicParenR"/>
              <a:tabLst>
                <a:tab pos="398145" algn="l"/>
              </a:tabLst>
            </a:pPr>
            <a:r>
              <a:rPr sz="2400" dirty="0">
                <a:latin typeface="Calibri"/>
                <a:cs typeface="Calibri"/>
              </a:rPr>
              <a:t>Итерационный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подход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упрощает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повторное 	</a:t>
            </a:r>
            <a:r>
              <a:rPr sz="2400" dirty="0">
                <a:latin typeface="Calibri"/>
                <a:cs typeface="Calibri"/>
              </a:rPr>
              <a:t>использование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компонентов</a:t>
            </a:r>
            <a:r>
              <a:rPr sz="2400" spc="-1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396240" marR="5080" indent="-384175">
              <a:lnSpc>
                <a:spcPct val="110000"/>
              </a:lnSpc>
              <a:spcBef>
                <a:spcPts val="5"/>
              </a:spcBef>
              <a:buFont typeface="Trebuchet MS"/>
              <a:buAutoNum type="arabicParenR"/>
              <a:tabLst>
                <a:tab pos="398145" algn="l"/>
              </a:tabLst>
            </a:pPr>
            <a:r>
              <a:rPr sz="2400" dirty="0">
                <a:latin typeface="Calibri"/>
                <a:cs typeface="Calibri"/>
              </a:rPr>
              <a:t>Спиральная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модель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позволяет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получить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более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надежную 	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устойчивую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систему</a:t>
            </a:r>
            <a:r>
              <a:rPr sz="2400" spc="-60" dirty="0">
                <a:latin typeface="Trebuchet MS"/>
                <a:cs typeface="Trebuchet MS"/>
              </a:rPr>
              <a:t>,</a:t>
            </a:r>
            <a:r>
              <a:rPr sz="2400" spc="-310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Calibri"/>
                <a:cs typeface="Calibri"/>
              </a:rPr>
              <a:t>т</a:t>
            </a:r>
            <a:r>
              <a:rPr sz="2400" spc="-190" dirty="0">
                <a:latin typeface="Trebuchet MS"/>
                <a:cs typeface="Trebuchet MS"/>
              </a:rPr>
              <a:t>.</a:t>
            </a:r>
            <a:r>
              <a:rPr sz="2400" spc="-190" dirty="0">
                <a:latin typeface="Calibri"/>
                <a:cs typeface="Calibri"/>
              </a:rPr>
              <a:t>к</a:t>
            </a:r>
            <a:r>
              <a:rPr sz="2400" spc="-190" dirty="0">
                <a:latin typeface="Trebuchet MS"/>
                <a:cs typeface="Trebuchet MS"/>
              </a:rPr>
              <a:t>.</a:t>
            </a:r>
            <a:r>
              <a:rPr sz="2400" spc="-315" dirty="0">
                <a:latin typeface="Trebuchet MS"/>
                <a:cs typeface="Trebuchet MS"/>
              </a:rPr>
              <a:t> </a:t>
            </a:r>
            <a:r>
              <a:rPr sz="2400" dirty="0">
                <a:latin typeface="Calibri"/>
                <a:cs typeface="Calibri"/>
              </a:rPr>
              <a:t>ошибки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слабые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места 	</a:t>
            </a:r>
            <a:r>
              <a:rPr sz="2400" dirty="0">
                <a:latin typeface="Calibri"/>
                <a:cs typeface="Calibri"/>
              </a:rPr>
              <a:t>обнаруживаются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исправляются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каждой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итерации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9431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530"/>
              </a:spcBef>
            </a:pPr>
            <a:r>
              <a:rPr sz="2800" b="1" spc="-35" dirty="0">
                <a:solidFill>
                  <a:srgbClr val="FFFFFF"/>
                </a:solidFill>
                <a:latin typeface="Corbel"/>
                <a:cs typeface="Corbel"/>
              </a:rPr>
              <a:t>СПИРАЛЬНАЯ</a:t>
            </a:r>
            <a:r>
              <a:rPr sz="2800" b="1" spc="-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orbel"/>
                <a:cs typeface="Corbel"/>
              </a:rPr>
              <a:t>МОДЕЛЬ</a:t>
            </a:r>
            <a:r>
              <a:rPr sz="2800" b="1" spc="-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(Б.БОЭМ,</a:t>
            </a:r>
            <a:r>
              <a:rPr sz="2800" b="1" spc="-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1988)</a:t>
            </a:r>
            <a:endParaRPr sz="2800">
              <a:latin typeface="Corbel"/>
              <a:cs typeface="Corbel"/>
            </a:endParaRPr>
          </a:p>
          <a:p>
            <a:pPr marL="8255" algn="ctr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ПРЕИМУЩЕСТВА</a:t>
            </a:r>
            <a:endParaRPr sz="2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8916" y="2025508"/>
            <a:ext cx="7995920" cy="297624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98145" indent="-385445">
              <a:lnSpc>
                <a:spcPct val="100000"/>
              </a:lnSpc>
              <a:spcBef>
                <a:spcPts val="360"/>
              </a:spcBef>
              <a:buFont typeface="Trebuchet MS"/>
              <a:buAutoNum type="arabicParenR"/>
              <a:tabLst>
                <a:tab pos="398145" algn="l"/>
              </a:tabLst>
            </a:pPr>
            <a:r>
              <a:rPr sz="2200" dirty="0">
                <a:latin typeface="Calibri"/>
                <a:cs typeface="Calibri"/>
              </a:rPr>
              <a:t>Сложность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анализа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и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оценки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рисков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при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выборе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вариантов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180" dirty="0">
                <a:latin typeface="Trebuchet MS"/>
                <a:cs typeface="Trebuchet MS"/>
              </a:rPr>
              <a:t>–&gt;</a:t>
            </a:r>
            <a:endParaRPr sz="2200">
              <a:latin typeface="Trebuchet MS"/>
              <a:cs typeface="Trebuchet MS"/>
            </a:endParaRPr>
          </a:p>
          <a:p>
            <a:pPr marL="398145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latin typeface="Corbel"/>
                <a:cs typeface="Corbel"/>
              </a:rPr>
              <a:t>требует</a:t>
            </a:r>
            <a:r>
              <a:rPr sz="2200" spc="-75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искусного</a:t>
            </a:r>
            <a:r>
              <a:rPr sz="2200" spc="-40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управления</a:t>
            </a:r>
            <a:endParaRPr sz="2200">
              <a:latin typeface="Corbel"/>
              <a:cs typeface="Corbel"/>
            </a:endParaRPr>
          </a:p>
          <a:p>
            <a:pPr marL="398145" marR="237490" indent="-386080">
              <a:lnSpc>
                <a:spcPct val="110000"/>
              </a:lnSpc>
              <a:spcBef>
                <a:spcPts val="5"/>
              </a:spcBef>
              <a:buFont typeface="Trebuchet MS"/>
              <a:buAutoNum type="arabicParenR" startAt="2"/>
              <a:tabLst>
                <a:tab pos="398145" algn="l"/>
              </a:tabLst>
            </a:pPr>
            <a:r>
              <a:rPr sz="2200" dirty="0">
                <a:latin typeface="Calibri"/>
                <a:cs typeface="Calibri"/>
              </a:rPr>
              <a:t>Сложность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поддержания </a:t>
            </a:r>
            <a:r>
              <a:rPr sz="2200" dirty="0">
                <a:latin typeface="Calibri"/>
                <a:cs typeface="Calibri"/>
              </a:rPr>
              <a:t>версий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продукта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Trebuchet MS"/>
                <a:cs typeface="Trebuchet MS"/>
              </a:rPr>
              <a:t>(</a:t>
            </a:r>
            <a:r>
              <a:rPr sz="2200" dirty="0">
                <a:latin typeface="Calibri"/>
                <a:cs typeface="Calibri"/>
              </a:rPr>
              <a:t>хранение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версий</a:t>
            </a:r>
            <a:r>
              <a:rPr sz="2200" spc="-10" dirty="0">
                <a:latin typeface="Trebuchet MS"/>
                <a:cs typeface="Trebuchet MS"/>
              </a:rPr>
              <a:t>, </a:t>
            </a:r>
            <a:r>
              <a:rPr sz="2200" dirty="0">
                <a:latin typeface="Calibri"/>
                <a:cs typeface="Calibri"/>
              </a:rPr>
              <a:t>возврат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к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ранним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60" dirty="0">
                <a:latin typeface="Calibri"/>
                <a:cs typeface="Calibri"/>
              </a:rPr>
              <a:t>версиям</a:t>
            </a:r>
            <a:r>
              <a:rPr sz="2200" spc="-60" dirty="0">
                <a:latin typeface="Trebuchet MS"/>
                <a:cs typeface="Trebuchet MS"/>
              </a:rPr>
              <a:t>,</a:t>
            </a:r>
            <a:r>
              <a:rPr sz="2200" spc="-270" dirty="0">
                <a:latin typeface="Trebuchet MS"/>
                <a:cs typeface="Trebuchet MS"/>
              </a:rPr>
              <a:t> </a:t>
            </a:r>
            <a:r>
              <a:rPr sz="2200" dirty="0">
                <a:latin typeface="Calibri"/>
                <a:cs typeface="Calibri"/>
              </a:rPr>
              <a:t>комбинация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версий</a:t>
            </a:r>
            <a:r>
              <a:rPr sz="2200" spc="-20" dirty="0">
                <a:latin typeface="Trebuchet MS"/>
                <a:cs typeface="Trebuchet MS"/>
              </a:rPr>
              <a:t>)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180" dirty="0">
                <a:latin typeface="Trebuchet MS"/>
                <a:cs typeface="Trebuchet MS"/>
              </a:rPr>
              <a:t>–&gt; </a:t>
            </a:r>
            <a:r>
              <a:rPr sz="2200" spc="-20" dirty="0">
                <a:latin typeface="Corbel"/>
                <a:cs typeface="Corbel"/>
              </a:rPr>
              <a:t>необходима</a:t>
            </a:r>
            <a:r>
              <a:rPr sz="2200" spc="-25" dirty="0">
                <a:latin typeface="Corbel"/>
                <a:cs typeface="Corbel"/>
              </a:rPr>
              <a:t> поддержка</a:t>
            </a:r>
            <a:r>
              <a:rPr sz="2200" spc="-15" dirty="0">
                <a:latin typeface="Corbel"/>
                <a:cs typeface="Corbel"/>
              </a:rPr>
              <a:t> </a:t>
            </a:r>
            <a:r>
              <a:rPr sz="2200" spc="-20" dirty="0">
                <a:latin typeface="Corbel"/>
                <a:cs typeface="Corbel"/>
              </a:rPr>
              <a:t>целостности</a:t>
            </a:r>
            <a:r>
              <a:rPr sz="2200" spc="-15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документации;</a:t>
            </a:r>
            <a:endParaRPr sz="2200">
              <a:latin typeface="Corbel"/>
              <a:cs typeface="Corbel"/>
            </a:endParaRPr>
          </a:p>
          <a:p>
            <a:pPr marL="398145" indent="-385445">
              <a:lnSpc>
                <a:spcPct val="100000"/>
              </a:lnSpc>
              <a:spcBef>
                <a:spcPts val="260"/>
              </a:spcBef>
              <a:buAutoNum type="arabicParenR" startAt="2"/>
              <a:tabLst>
                <a:tab pos="398145" algn="l"/>
              </a:tabLst>
            </a:pPr>
            <a:r>
              <a:rPr sz="2200" spc="-10" dirty="0">
                <a:latin typeface="Corbel"/>
                <a:cs typeface="Corbel"/>
              </a:rPr>
              <a:t>Сложность</a:t>
            </a:r>
            <a:r>
              <a:rPr sz="2200" spc="-35" dirty="0">
                <a:latin typeface="Corbel"/>
                <a:cs typeface="Corbel"/>
              </a:rPr>
              <a:t> </a:t>
            </a:r>
            <a:r>
              <a:rPr sz="2200" dirty="0">
                <a:latin typeface="Corbel"/>
                <a:cs typeface="Corbel"/>
              </a:rPr>
              <a:t>в</a:t>
            </a:r>
            <a:r>
              <a:rPr sz="2200" spc="-55" dirty="0">
                <a:latin typeface="Corbel"/>
                <a:cs typeface="Corbel"/>
              </a:rPr>
              <a:t> </a:t>
            </a:r>
            <a:r>
              <a:rPr sz="2200" spc="-20" dirty="0">
                <a:latin typeface="Corbel"/>
                <a:cs typeface="Corbel"/>
              </a:rPr>
              <a:t>определении </a:t>
            </a:r>
            <a:r>
              <a:rPr sz="2200" dirty="0">
                <a:latin typeface="Corbel"/>
                <a:cs typeface="Corbel"/>
              </a:rPr>
              <a:t>момента</a:t>
            </a:r>
            <a:r>
              <a:rPr sz="2200" spc="-35" dirty="0">
                <a:latin typeface="Corbel"/>
                <a:cs typeface="Corbel"/>
              </a:rPr>
              <a:t> </a:t>
            </a:r>
            <a:r>
              <a:rPr sz="2200" spc="-20" dirty="0">
                <a:latin typeface="Corbel"/>
                <a:cs typeface="Corbel"/>
              </a:rPr>
              <a:t>перехода</a:t>
            </a:r>
            <a:r>
              <a:rPr sz="2200" spc="-45" dirty="0">
                <a:latin typeface="Corbel"/>
                <a:cs typeface="Corbel"/>
              </a:rPr>
              <a:t> </a:t>
            </a:r>
            <a:r>
              <a:rPr sz="2200" dirty="0">
                <a:latin typeface="Corbel"/>
                <a:cs typeface="Corbel"/>
              </a:rPr>
              <a:t>на</a:t>
            </a:r>
            <a:r>
              <a:rPr sz="2200" spc="-50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следующий</a:t>
            </a:r>
            <a:endParaRPr sz="2200">
              <a:latin typeface="Corbel"/>
              <a:cs typeface="Corbel"/>
            </a:endParaRPr>
          </a:p>
          <a:p>
            <a:pPr marL="398145" marR="1062990">
              <a:lnSpc>
                <a:spcPct val="110000"/>
              </a:lnSpc>
              <a:spcBef>
                <a:spcPts val="5"/>
              </a:spcBef>
            </a:pPr>
            <a:r>
              <a:rPr sz="2200" dirty="0">
                <a:latin typeface="Corbel"/>
                <a:cs typeface="Corbel"/>
              </a:rPr>
              <a:t>этап</a:t>
            </a:r>
            <a:r>
              <a:rPr sz="2200" spc="95" dirty="0">
                <a:latin typeface="Corbel"/>
                <a:cs typeface="Corbel"/>
              </a:rPr>
              <a:t> </a:t>
            </a:r>
            <a:r>
              <a:rPr sz="2200" spc="204" dirty="0">
                <a:latin typeface="Trebuchet MS"/>
                <a:cs typeface="Trebuchet MS"/>
              </a:rPr>
              <a:t>–&gt;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dirty="0">
                <a:latin typeface="Corbel"/>
                <a:cs typeface="Corbel"/>
              </a:rPr>
              <a:t>временные</a:t>
            </a:r>
            <a:r>
              <a:rPr sz="2200" spc="-25" dirty="0">
                <a:latin typeface="Corbel"/>
                <a:cs typeface="Corbel"/>
              </a:rPr>
              <a:t> </a:t>
            </a:r>
            <a:r>
              <a:rPr sz="2200" dirty="0">
                <a:latin typeface="Corbel"/>
                <a:cs typeface="Corbel"/>
              </a:rPr>
              <a:t>ограничения</a:t>
            </a:r>
            <a:r>
              <a:rPr sz="2200" spc="-25" dirty="0">
                <a:latin typeface="Corbel"/>
                <a:cs typeface="Corbel"/>
              </a:rPr>
              <a:t> </a:t>
            </a:r>
            <a:r>
              <a:rPr sz="2200" dirty="0">
                <a:latin typeface="Corbel"/>
                <a:cs typeface="Corbel"/>
              </a:rPr>
              <a:t>на</a:t>
            </a:r>
            <a:r>
              <a:rPr sz="2200" spc="-55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каждый</a:t>
            </a:r>
            <a:r>
              <a:rPr sz="2200" spc="-55" dirty="0">
                <a:latin typeface="Corbel"/>
                <a:cs typeface="Corbel"/>
              </a:rPr>
              <a:t> </a:t>
            </a:r>
            <a:r>
              <a:rPr sz="2200" dirty="0">
                <a:latin typeface="Corbel"/>
                <a:cs typeface="Corbel"/>
              </a:rPr>
              <a:t>из</a:t>
            </a:r>
            <a:r>
              <a:rPr sz="2200" spc="-50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этапов </a:t>
            </a:r>
            <a:r>
              <a:rPr sz="2200" dirty="0">
                <a:latin typeface="Corbel"/>
                <a:cs typeface="Corbel"/>
              </a:rPr>
              <a:t>жизненного</a:t>
            </a:r>
            <a:r>
              <a:rPr sz="2200" spc="-105" dirty="0">
                <a:latin typeface="Corbel"/>
                <a:cs typeface="Corbel"/>
              </a:rPr>
              <a:t> </a:t>
            </a:r>
            <a:r>
              <a:rPr sz="2200" spc="-10" dirty="0">
                <a:latin typeface="Corbel"/>
                <a:cs typeface="Corbel"/>
              </a:rPr>
              <a:t>цикла.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9431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530"/>
              </a:spcBef>
            </a:pPr>
            <a:r>
              <a:rPr sz="2800" b="1" spc="-35" dirty="0">
                <a:solidFill>
                  <a:srgbClr val="FFFFFF"/>
                </a:solidFill>
                <a:latin typeface="Corbel"/>
                <a:cs typeface="Corbel"/>
              </a:rPr>
              <a:t>СПИРАЛЬНАЯ</a:t>
            </a:r>
            <a:r>
              <a:rPr sz="2800" b="1" spc="-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orbel"/>
                <a:cs typeface="Corbel"/>
              </a:rPr>
              <a:t>МОДЕЛЬ</a:t>
            </a:r>
            <a:r>
              <a:rPr sz="2800" b="1" spc="-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(Б.БОЭМ,</a:t>
            </a:r>
            <a:r>
              <a:rPr sz="2800" b="1" spc="-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1988)</a:t>
            </a:r>
            <a:endParaRPr sz="2800">
              <a:latin typeface="Corbel"/>
              <a:cs typeface="Corbel"/>
            </a:endParaRPr>
          </a:p>
          <a:p>
            <a:pPr marL="8255" algn="ctr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solidFill>
                  <a:srgbClr val="FFFFFF"/>
                </a:solidFill>
                <a:latin typeface="Corbel"/>
                <a:cs typeface="Corbel"/>
              </a:rPr>
              <a:t>НЕДОСТАТКИ</a:t>
            </a:r>
            <a:endParaRPr sz="2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8055" y="441959"/>
          <a:ext cx="8237855" cy="141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31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90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59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605">
                <a:tc gridSpan="3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2800" b="1" spc="-3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СПИРАЛЬНАЯ</a:t>
                      </a:r>
                      <a:r>
                        <a:rPr sz="2800" b="1" spc="-9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2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МОДЕЛЬ</a:t>
                      </a:r>
                      <a:r>
                        <a:rPr sz="2800" b="1" spc="-8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(Б.БОЭМ,</a:t>
                      </a:r>
                      <a:r>
                        <a:rPr sz="2800" b="1" spc="-9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1988)</a:t>
                      </a:r>
                      <a:endParaRPr sz="2800">
                        <a:latin typeface="Corbel"/>
                        <a:cs typeface="Corbel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ОБЛАСТЬ</a:t>
                      </a:r>
                      <a:r>
                        <a:rPr sz="2800" b="1" spc="-10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ПРИМЕНЕНИЯ</a:t>
                      </a:r>
                      <a:endParaRPr sz="2800">
                        <a:latin typeface="Corbel"/>
                        <a:cs typeface="Corbel"/>
                      </a:endParaRPr>
                    </a:p>
                  </a:txBody>
                  <a:tcPr marL="0" marR="0" marT="220345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1A31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656640" y="2075814"/>
            <a:ext cx="7762875" cy="423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05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6865" algn="l"/>
              </a:tabLst>
            </a:pP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Когда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пользователи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не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уверены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своих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потребностях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или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когда</a:t>
            </a:r>
            <a:endParaRPr sz="2000">
              <a:latin typeface="Corbel"/>
              <a:cs typeface="Corbel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требования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слишком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сложны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могут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меняться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процессе</a:t>
            </a:r>
            <a:endParaRPr sz="2000">
              <a:latin typeface="Corbel"/>
              <a:cs typeface="Corbel"/>
            </a:endParaRPr>
          </a:p>
          <a:p>
            <a:pPr marL="316865" marR="5080">
              <a:lnSpc>
                <a:spcPct val="100000"/>
              </a:lnSpc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выполнения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проекта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необходимо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прототипирование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для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анализа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оценки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требований</a:t>
            </a:r>
            <a:endParaRPr sz="2000">
              <a:latin typeface="Corbel"/>
              <a:cs typeface="Corbel"/>
            </a:endParaRPr>
          </a:p>
          <a:p>
            <a:pPr marL="367665" indent="-354965">
              <a:lnSpc>
                <a:spcPct val="100000"/>
              </a:lnSpc>
              <a:spcBef>
                <a:spcPts val="108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67665" algn="l"/>
              </a:tabLst>
            </a:pP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Когда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достижение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успеха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не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гарантировано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необходима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оценка</a:t>
            </a:r>
            <a:endParaRPr sz="2000">
              <a:latin typeface="Corbel"/>
              <a:cs typeface="Corbel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рисков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продолжения</a:t>
            </a:r>
            <a:r>
              <a:rPr sz="2000" spc="-9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проекта</a:t>
            </a:r>
            <a:endParaRPr sz="2000">
              <a:latin typeface="Corbel"/>
              <a:cs typeface="Corbel"/>
            </a:endParaRPr>
          </a:p>
          <a:p>
            <a:pPr marL="316865" marR="130810" indent="-304800">
              <a:lnSpc>
                <a:spcPct val="100000"/>
              </a:lnSpc>
              <a:spcBef>
                <a:spcPts val="1085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6865" algn="l"/>
              </a:tabLst>
            </a:pP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Когда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проект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является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сложным,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дорогостоящим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обоснование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его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финансирования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возможно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только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процессе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его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выполнения</a:t>
            </a:r>
            <a:endParaRPr sz="2000">
              <a:latin typeface="Corbel"/>
              <a:cs typeface="Corbel"/>
            </a:endParaRPr>
          </a:p>
          <a:p>
            <a:pPr marL="367665" indent="-354965">
              <a:lnSpc>
                <a:spcPct val="100000"/>
              </a:lnSpc>
              <a:spcBef>
                <a:spcPts val="108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67665" algn="l"/>
              </a:tabLst>
            </a:pP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Когда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речь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идет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применении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новых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технологий,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что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связано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с</a:t>
            </a:r>
            <a:endParaRPr sz="2000">
              <a:latin typeface="Corbel"/>
              <a:cs typeface="Corbel"/>
            </a:endParaRPr>
          </a:p>
          <a:p>
            <a:pPr marR="1000125" algn="r">
              <a:lnSpc>
                <a:spcPct val="100000"/>
              </a:lnSpc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риском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их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освоения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достижения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ожидаемого</a:t>
            </a:r>
            <a:r>
              <a:rPr sz="2000" spc="-7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результата</a:t>
            </a:r>
            <a:endParaRPr sz="2000">
              <a:latin typeface="Corbel"/>
              <a:cs typeface="Corbel"/>
            </a:endParaRPr>
          </a:p>
          <a:p>
            <a:pPr marL="316865" marR="975994" indent="-304800" algn="r">
              <a:lnSpc>
                <a:spcPct val="100000"/>
              </a:lnSpc>
              <a:spcBef>
                <a:spcPts val="1080"/>
              </a:spcBef>
              <a:buChar char="◾"/>
              <a:tabLst>
                <a:tab pos="316865" algn="l"/>
                <a:tab pos="367665" algn="l"/>
              </a:tabLst>
            </a:pPr>
            <a:r>
              <a:rPr sz="1800" dirty="0">
                <a:solidFill>
                  <a:srgbClr val="4590B8"/>
                </a:solidFill>
                <a:latin typeface="Segoe UI Symbol"/>
                <a:cs typeface="Segoe UI Symbol"/>
              </a:rPr>
              <a:t>	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При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выполнении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очень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больших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проектов,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которые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силу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ограниченности</a:t>
            </a:r>
            <a:r>
              <a:rPr sz="2000" spc="-8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ресурсов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можно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делать</a:t>
            </a:r>
            <a:r>
              <a:rPr sz="2000" spc="-6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только</a:t>
            </a:r>
            <a:r>
              <a:rPr sz="2000" spc="-5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по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частям.</a:t>
            </a:r>
            <a:endParaRPr sz="20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6640" y="1942778"/>
            <a:ext cx="6878320" cy="2094864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16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6865" algn="l"/>
              </a:tabLst>
            </a:pP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Модель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Института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качества</a:t>
            </a:r>
            <a:r>
              <a:rPr sz="2000" spc="-3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25" dirty="0">
                <a:solidFill>
                  <a:srgbClr val="3C3C3C"/>
                </a:solidFill>
                <a:latin typeface="Trebuchet MS"/>
                <a:cs typeface="Trebuchet MS"/>
              </a:rPr>
              <a:t>SQI</a:t>
            </a:r>
            <a:endParaRPr sz="2000">
              <a:latin typeface="Trebuchet MS"/>
              <a:cs typeface="Trebuchet MS"/>
            </a:endParaRPr>
          </a:p>
          <a:p>
            <a:pPr marL="316865" indent="-304165">
              <a:lnSpc>
                <a:spcPct val="100000"/>
              </a:lnSpc>
              <a:spcBef>
                <a:spcPts val="107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6865" algn="l"/>
              </a:tabLst>
            </a:pP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Модель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Института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Управления</a:t>
            </a:r>
            <a:r>
              <a:rPr sz="2000" spc="-3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проектами</a:t>
            </a:r>
            <a:r>
              <a:rPr sz="2000" spc="-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25" dirty="0">
                <a:solidFill>
                  <a:srgbClr val="3C3C3C"/>
                </a:solidFill>
                <a:latin typeface="Corbel"/>
                <a:cs typeface="Corbel"/>
              </a:rPr>
              <a:t>PMI</a:t>
            </a:r>
            <a:endParaRPr sz="2000">
              <a:latin typeface="Corbel"/>
              <a:cs typeface="Corbel"/>
            </a:endParaRPr>
          </a:p>
          <a:p>
            <a:pPr marL="316865" indent="-304165">
              <a:lnSpc>
                <a:spcPct val="100000"/>
              </a:lnSpc>
              <a:spcBef>
                <a:spcPts val="1095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16865" algn="l"/>
              </a:tabLst>
            </a:pPr>
            <a:r>
              <a:rPr sz="2000" spc="-20" dirty="0">
                <a:solidFill>
                  <a:srgbClr val="3C3C3C"/>
                </a:solidFill>
                <a:latin typeface="Corbel"/>
                <a:cs typeface="Corbel"/>
              </a:rPr>
              <a:t>Модель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80" dirty="0">
                <a:solidFill>
                  <a:srgbClr val="3C3C3C"/>
                </a:solidFill>
                <a:latin typeface="Corbel"/>
                <a:cs typeface="Corbel"/>
              </a:rPr>
              <a:t>«</a:t>
            </a:r>
            <a:r>
              <a:rPr sz="2000" spc="-80" dirty="0">
                <a:solidFill>
                  <a:srgbClr val="3C3C3C"/>
                </a:solidFill>
                <a:latin typeface="Trebuchet MS"/>
                <a:cs typeface="Trebuchet MS"/>
              </a:rPr>
              <a:t>win-</a:t>
            </a:r>
            <a:r>
              <a:rPr sz="2000" spc="-20" dirty="0">
                <a:solidFill>
                  <a:srgbClr val="3C3C3C"/>
                </a:solidFill>
                <a:latin typeface="Trebuchet MS"/>
                <a:cs typeface="Trebuchet MS"/>
              </a:rPr>
              <a:t>win»</a:t>
            </a:r>
            <a:endParaRPr sz="2000">
              <a:latin typeface="Trebuchet MS"/>
              <a:cs typeface="Trebuchet MS"/>
            </a:endParaRPr>
          </a:p>
          <a:p>
            <a:pPr marL="387350" indent="-374650">
              <a:lnSpc>
                <a:spcPts val="2395"/>
              </a:lnSpc>
              <a:spcBef>
                <a:spcPts val="1080"/>
              </a:spcBef>
              <a:buClr>
                <a:srgbClr val="4590B8"/>
              </a:buClr>
              <a:buSzPct val="90000"/>
              <a:buFont typeface="Segoe UI Symbol"/>
              <a:buChar char="◾"/>
              <a:tabLst>
                <a:tab pos="387350" algn="l"/>
              </a:tabLst>
            </a:pP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Спиральная</a:t>
            </a:r>
            <a:r>
              <a:rPr sz="2000" spc="-7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модель</a:t>
            </a:r>
            <a:r>
              <a:rPr sz="2000" spc="-40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Консорциума</a:t>
            </a:r>
            <a:r>
              <a:rPr sz="2000" spc="-6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по</a:t>
            </a:r>
            <a:r>
              <a:rPr sz="2000" spc="-4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3C3C3C"/>
                </a:solidFill>
                <a:latin typeface="Corbel"/>
                <a:cs typeface="Corbel"/>
              </a:rPr>
              <a:t>вопросам</a:t>
            </a:r>
            <a:r>
              <a:rPr sz="2000" spc="-5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разработки</a:t>
            </a:r>
            <a:endParaRPr sz="2000">
              <a:latin typeface="Corbel"/>
              <a:cs typeface="Corbel"/>
            </a:endParaRPr>
          </a:p>
          <a:p>
            <a:pPr marL="316865">
              <a:lnSpc>
                <a:spcPts val="2395"/>
              </a:lnSpc>
            </a:pP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программного</a:t>
            </a:r>
            <a:r>
              <a:rPr sz="2000" spc="15" dirty="0">
                <a:solidFill>
                  <a:srgbClr val="3C3C3C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3C3C3C"/>
                </a:solidFill>
                <a:latin typeface="Corbel"/>
                <a:cs typeface="Corbel"/>
              </a:rPr>
              <a:t>обеспечения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94310" rIns="0" bIns="0" rtlCol="0">
            <a:spAutoFit/>
          </a:bodyPr>
          <a:lstStyle/>
          <a:p>
            <a:pPr marL="3368675" marR="670560" indent="-2681605">
              <a:lnSpc>
                <a:spcPct val="100000"/>
              </a:lnSpc>
              <a:spcBef>
                <a:spcPts val="1530"/>
              </a:spcBef>
            </a:pPr>
            <a:r>
              <a:rPr sz="2800" b="1" spc="-10" dirty="0">
                <a:latin typeface="Corbel"/>
                <a:cs typeface="Corbel"/>
              </a:rPr>
              <a:t>УПРОЩЕННЫЕ</a:t>
            </a:r>
            <a:r>
              <a:rPr sz="2800" b="1" spc="-80" dirty="0">
                <a:latin typeface="Corbel"/>
                <a:cs typeface="Corbel"/>
              </a:rPr>
              <a:t> </a:t>
            </a:r>
            <a:r>
              <a:rPr sz="2800" b="1" spc="-25" dirty="0">
                <a:latin typeface="Corbel"/>
                <a:cs typeface="Corbel"/>
              </a:rPr>
              <a:t>ВАРИАНТЫ</a:t>
            </a:r>
            <a:r>
              <a:rPr sz="2800" b="1" spc="-120" dirty="0">
                <a:latin typeface="Corbel"/>
                <a:cs typeface="Corbel"/>
              </a:rPr>
              <a:t> </a:t>
            </a:r>
            <a:r>
              <a:rPr sz="2800" b="1" spc="-10" dirty="0">
                <a:latin typeface="Corbel"/>
                <a:cs typeface="Corbel"/>
              </a:rPr>
              <a:t>СПИРАЛЬНОЙ МОДЕЛИ</a:t>
            </a:r>
            <a:endParaRPr sz="2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416559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3279"/>
              </a:spcBef>
            </a:pPr>
            <a:r>
              <a:rPr sz="4000" b="1" dirty="0">
                <a:latin typeface="Corbel"/>
                <a:cs typeface="Corbel"/>
              </a:rPr>
              <a:t>ВЫБОР</a:t>
            </a:r>
            <a:r>
              <a:rPr sz="4000" b="1" spc="-114" dirty="0">
                <a:latin typeface="Corbel"/>
                <a:cs typeface="Corbel"/>
              </a:rPr>
              <a:t> </a:t>
            </a:r>
            <a:r>
              <a:rPr sz="4000" b="1" spc="-35" dirty="0">
                <a:latin typeface="Corbel"/>
                <a:cs typeface="Corbel"/>
              </a:rPr>
              <a:t>МОДЕЛИ</a:t>
            </a:r>
            <a:r>
              <a:rPr sz="4000" b="1" spc="-170" dirty="0">
                <a:latin typeface="Corbel"/>
                <a:cs typeface="Corbel"/>
              </a:rPr>
              <a:t> </a:t>
            </a:r>
            <a:r>
              <a:rPr sz="4000" b="1" dirty="0">
                <a:latin typeface="Corbel"/>
                <a:cs typeface="Corbel"/>
              </a:rPr>
              <a:t>ЖЦ</a:t>
            </a:r>
            <a:r>
              <a:rPr sz="4000" b="1" spc="-105" dirty="0">
                <a:latin typeface="Corbel"/>
                <a:cs typeface="Corbel"/>
              </a:rPr>
              <a:t> </a:t>
            </a:r>
            <a:r>
              <a:rPr sz="4000" b="1" spc="-25" dirty="0">
                <a:latin typeface="Corbel"/>
                <a:cs typeface="Corbel"/>
              </a:rPr>
              <a:t>ПО</a:t>
            </a:r>
            <a:endParaRPr sz="4000">
              <a:latin typeface="Corbel"/>
              <a:cs typeface="Corbe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2321051"/>
            <a:ext cx="8269224" cy="3186684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" y="441959"/>
            <a:ext cx="2720340" cy="106680"/>
          </a:xfrm>
          <a:custGeom>
            <a:avLst/>
            <a:gdLst/>
            <a:ahLst/>
            <a:cxnLst/>
            <a:rect l="l" t="t" r="r" b="b"/>
            <a:pathLst>
              <a:path w="2720340" h="106679">
                <a:moveTo>
                  <a:pt x="2720340" y="0"/>
                </a:moveTo>
                <a:lnTo>
                  <a:pt x="0" y="0"/>
                </a:lnTo>
                <a:lnTo>
                  <a:pt x="0" y="106679"/>
                </a:lnTo>
                <a:lnTo>
                  <a:pt x="2720340" y="106679"/>
                </a:lnTo>
                <a:lnTo>
                  <a:pt x="2720340" y="0"/>
                </a:lnTo>
                <a:close/>
              </a:path>
            </a:pathLst>
          </a:custGeom>
          <a:solidFill>
            <a:srgbClr val="1A3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5603" y="441959"/>
            <a:ext cx="2711450" cy="106680"/>
          </a:xfrm>
          <a:custGeom>
            <a:avLst/>
            <a:gdLst/>
            <a:ahLst/>
            <a:cxnLst/>
            <a:rect l="l" t="t" r="r" b="b"/>
            <a:pathLst>
              <a:path w="2711450" h="106679">
                <a:moveTo>
                  <a:pt x="2711196" y="0"/>
                </a:moveTo>
                <a:lnTo>
                  <a:pt x="0" y="0"/>
                </a:lnTo>
                <a:lnTo>
                  <a:pt x="0" y="106679"/>
                </a:lnTo>
                <a:lnTo>
                  <a:pt x="2711196" y="106679"/>
                </a:lnTo>
                <a:lnTo>
                  <a:pt x="2711196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5639" y="441959"/>
            <a:ext cx="2712720" cy="106680"/>
          </a:xfrm>
          <a:custGeom>
            <a:avLst/>
            <a:gdLst/>
            <a:ahLst/>
            <a:cxnLst/>
            <a:rect l="l" t="t" r="r" b="b"/>
            <a:pathLst>
              <a:path w="2712720" h="106679">
                <a:moveTo>
                  <a:pt x="2712719" y="0"/>
                </a:moveTo>
                <a:lnTo>
                  <a:pt x="0" y="0"/>
                </a:lnTo>
                <a:lnTo>
                  <a:pt x="0" y="106679"/>
                </a:lnTo>
                <a:lnTo>
                  <a:pt x="2712719" y="106679"/>
                </a:lnTo>
                <a:lnTo>
                  <a:pt x="2712719" y="0"/>
                </a:lnTo>
                <a:close/>
              </a:path>
            </a:pathLst>
          </a:custGeom>
          <a:solidFill>
            <a:srgbClr val="459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055" y="600455"/>
            <a:ext cx="8239125" cy="1259205"/>
          </a:xfrm>
          <a:prstGeom prst="rect">
            <a:avLst/>
          </a:prstGeom>
          <a:solidFill>
            <a:srgbClr val="1A315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80010">
              <a:lnSpc>
                <a:spcPct val="100000"/>
              </a:lnSpc>
            </a:pPr>
            <a:r>
              <a:rPr sz="3300" b="1" dirty="0">
                <a:latin typeface="Corbel"/>
                <a:cs typeface="Corbel"/>
              </a:rPr>
              <a:t>ВЫБОР</a:t>
            </a:r>
            <a:r>
              <a:rPr sz="3300" b="1" spc="-35" dirty="0">
                <a:latin typeface="Corbel"/>
                <a:cs typeface="Corbel"/>
              </a:rPr>
              <a:t> </a:t>
            </a:r>
            <a:r>
              <a:rPr sz="3300" b="1" spc="-10" dirty="0">
                <a:latin typeface="Corbel"/>
                <a:cs typeface="Corbel"/>
              </a:rPr>
              <a:t>МОДЕЛИ</a:t>
            </a:r>
            <a:r>
              <a:rPr sz="3300" b="1" spc="-114" dirty="0">
                <a:latin typeface="Corbel"/>
                <a:cs typeface="Corbel"/>
              </a:rPr>
              <a:t> </a:t>
            </a:r>
            <a:r>
              <a:rPr sz="3300" b="1" dirty="0">
                <a:latin typeface="Corbel"/>
                <a:cs typeface="Corbel"/>
              </a:rPr>
              <a:t>ЖЦ</a:t>
            </a:r>
            <a:r>
              <a:rPr sz="3300" b="1" spc="-25" dirty="0">
                <a:latin typeface="Corbel"/>
                <a:cs typeface="Corbel"/>
              </a:rPr>
              <a:t> ПО</a:t>
            </a:r>
            <a:endParaRPr sz="3300">
              <a:latin typeface="Corbel"/>
              <a:cs typeface="Corbe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23" y="2250948"/>
            <a:ext cx="8641080" cy="3241548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785615" y="3810000"/>
            <a:ext cx="1844039" cy="845819"/>
            <a:chOff x="3785615" y="3810000"/>
            <a:chExt cx="1844039" cy="84581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5615" y="4029456"/>
              <a:ext cx="1266444" cy="3611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4899" y="3810000"/>
              <a:ext cx="714755" cy="8458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6816" y="1619757"/>
            <a:ext cx="7767955" cy="277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5941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FF0000"/>
                </a:solidFill>
                <a:latin typeface="Arial"/>
                <a:cs typeface="Arial"/>
              </a:rPr>
              <a:t>Методологии</a:t>
            </a:r>
            <a:r>
              <a:rPr sz="4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10" dirty="0">
                <a:solidFill>
                  <a:srgbClr val="FF0000"/>
                </a:solidFill>
                <a:latin typeface="Arial"/>
                <a:cs typeface="Arial"/>
              </a:rPr>
              <a:t>разработки </a:t>
            </a:r>
            <a:r>
              <a:rPr sz="4400" b="1" dirty="0">
                <a:solidFill>
                  <a:srgbClr val="FF0000"/>
                </a:solidFill>
                <a:latin typeface="Arial"/>
                <a:cs typeface="Arial"/>
              </a:rPr>
              <a:t>программного</a:t>
            </a:r>
            <a:r>
              <a:rPr sz="4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10" dirty="0">
                <a:solidFill>
                  <a:srgbClr val="FF0000"/>
                </a:solidFill>
                <a:latin typeface="Arial"/>
                <a:cs typeface="Arial"/>
              </a:rPr>
              <a:t>обеспечения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450">
              <a:latin typeface="Arial"/>
              <a:cs typeface="Arial"/>
            </a:endParaRPr>
          </a:p>
          <a:p>
            <a:pPr marL="4445" algn="ctr">
              <a:lnSpc>
                <a:spcPct val="100000"/>
              </a:lnSpc>
            </a:pPr>
            <a:r>
              <a:rPr sz="3000" spc="-50" dirty="0">
                <a:latin typeface="Microsoft Sans Serif"/>
                <a:cs typeface="Microsoft Sans Serif"/>
              </a:rPr>
              <a:t>Лекция</a:t>
            </a:r>
            <a:r>
              <a:rPr sz="3000" spc="-105" dirty="0">
                <a:latin typeface="Microsoft Sans Serif"/>
                <a:cs typeface="Microsoft Sans Serif"/>
              </a:rPr>
              <a:t> </a:t>
            </a:r>
            <a:r>
              <a:rPr sz="3000" spc="-50" dirty="0">
                <a:latin typeface="Microsoft Sans Serif"/>
                <a:cs typeface="Microsoft Sans Serif"/>
              </a:rPr>
              <a:t>3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609" y="106426"/>
            <a:ext cx="7885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БЕЛОРУССКИЙ</a:t>
            </a:r>
            <a:r>
              <a:rPr sz="1800" b="1" spc="-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ГОСУДАРСТВЕННЫЙ</a:t>
            </a: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 УНИВЕРСИТЕТ</a:t>
            </a:r>
            <a:r>
              <a:rPr sz="1800" b="1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ИНФОРМАТИКИ</a:t>
            </a:r>
            <a:endParaRPr sz="1800">
              <a:latin typeface="Arial"/>
              <a:cs typeface="Arial"/>
            </a:endParaRPr>
          </a:p>
          <a:p>
            <a:pPr marL="50165" algn="ctr">
              <a:lnSpc>
                <a:spcPct val="100000"/>
              </a:lnSpc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И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РАДИОЭЛЕКТРОНИКИ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876" y="4555618"/>
            <a:ext cx="2780429" cy="1881861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45490"/>
          </a:xfrm>
          <a:custGeom>
            <a:avLst/>
            <a:gdLst/>
            <a:ahLst/>
            <a:cxnLst/>
            <a:rect l="l" t="t" r="r" b="b"/>
            <a:pathLst>
              <a:path w="9144000" h="745490">
                <a:moveTo>
                  <a:pt x="0" y="745236"/>
                </a:moveTo>
                <a:lnTo>
                  <a:pt x="9144000" y="745236"/>
                </a:lnTo>
                <a:lnTo>
                  <a:pt x="914400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7877" y="1001395"/>
            <a:ext cx="1955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План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лекции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15" y="1745107"/>
            <a:ext cx="7690484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  <a:tab pos="6337300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Классификация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процессов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разработки.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Быстрая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30" dirty="0">
                <a:latin typeface="Microsoft Sans Serif"/>
                <a:cs typeface="Microsoft Sans Serif"/>
              </a:rPr>
              <a:t>разработка </a:t>
            </a:r>
            <a:r>
              <a:rPr sz="2000" spc="-10" dirty="0">
                <a:latin typeface="Microsoft Sans Serif"/>
                <a:cs typeface="Microsoft Sans Serif"/>
              </a:rPr>
              <a:t>приложений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RAD</a:t>
            </a:r>
            <a:endParaRPr sz="20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900" algn="l"/>
              </a:tabLst>
            </a:pPr>
            <a:r>
              <a:rPr sz="2000" dirty="0">
                <a:latin typeface="Microsoft Sans Serif"/>
                <a:cs typeface="Microsoft Sans Serif"/>
              </a:rPr>
              <a:t>Рациональный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унифицированный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процесс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RUP</a:t>
            </a:r>
            <a:endParaRPr sz="20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900" algn="l"/>
              </a:tabLst>
            </a:pPr>
            <a:r>
              <a:rPr sz="2000" dirty="0">
                <a:latin typeface="Microsoft Sans Serif"/>
                <a:cs typeface="Microsoft Sans Serif"/>
              </a:rPr>
              <a:t>Agile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Manifesto.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Гибкие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методологии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238" y="243585"/>
            <a:ext cx="725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99"/>
                </a:solidFill>
                <a:latin typeface="Arial"/>
                <a:cs typeface="Arial"/>
              </a:rPr>
              <a:t>МЕТОДОЛОГИИ</a:t>
            </a:r>
            <a:r>
              <a:rPr sz="1800" b="1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333399"/>
                </a:solidFill>
                <a:latin typeface="Arial"/>
                <a:cs typeface="Arial"/>
              </a:rPr>
              <a:t>РАЗРАБОТКИ</a:t>
            </a:r>
            <a:r>
              <a:rPr sz="1800" b="1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ПРОГРАММНОГО</a:t>
            </a:r>
            <a:r>
              <a:rPr sz="1800" b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99"/>
                </a:solidFill>
                <a:latin typeface="Arial"/>
                <a:cs typeface="Arial"/>
              </a:rPr>
              <a:t>ОБЕСПЕЧЕНИЯ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33310</Words>
  <Application>Microsoft Office PowerPoint</Application>
  <PresentationFormat>Экран (4:3)</PresentationFormat>
  <Paragraphs>5169</Paragraphs>
  <Slides>642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642</vt:i4>
      </vt:variant>
    </vt:vector>
  </HeadingPairs>
  <TitlesOfParts>
    <vt:vector size="658" baseType="lpstr">
      <vt:lpstr>Arial</vt:lpstr>
      <vt:lpstr>Calibri</vt:lpstr>
      <vt:lpstr>Cambria</vt:lpstr>
      <vt:lpstr>Cambria Math</vt:lpstr>
      <vt:lpstr>Corbel</vt:lpstr>
      <vt:lpstr>Franklin Gothic Medium</vt:lpstr>
      <vt:lpstr>Georgia</vt:lpstr>
      <vt:lpstr>Microsoft Sans Serif</vt:lpstr>
      <vt:lpstr>Segoe UI Symbol</vt:lpstr>
      <vt:lpstr>Symbol</vt:lpstr>
      <vt:lpstr>Tahoma</vt:lpstr>
      <vt:lpstr>Times New Roman</vt:lpstr>
      <vt:lpstr>Trebuchet MS</vt:lpstr>
      <vt:lpstr>Verdana</vt:lpstr>
      <vt:lpstr>Wingdings</vt:lpstr>
      <vt:lpstr>Office Theme</vt:lpstr>
      <vt:lpstr>БАЗОВЫЕ ПОНЯТИЯ</vt:lpstr>
      <vt:lpstr>План лекции</vt:lpstr>
      <vt:lpstr>1. История развития</vt:lpstr>
      <vt:lpstr>1. История развития</vt:lpstr>
      <vt:lpstr>Языки программирования</vt:lpstr>
      <vt:lpstr>1. ИСТОРИЯ РАЗВИТИЯ</vt:lpstr>
      <vt:lpstr>1. ИСТОРИЯ РАЗВИТИЯ</vt:lpstr>
      <vt:lpstr>1. ИСТОРИЯ РАЗВИТИЯ</vt:lpstr>
      <vt:lpstr>Языки программирования</vt:lpstr>
      <vt:lpstr>Языки программирования</vt:lpstr>
      <vt:lpstr>1. ИСТОРИЯ РАЗВИТИЯ</vt:lpstr>
      <vt:lpstr>1. ИСТОРИЯ РАЗВИТИЯ</vt:lpstr>
      <vt:lpstr>1. ИСТОРИЯ РАЗВИТИЯ</vt:lpstr>
      <vt:lpstr>1. ИСТОРИЯ РАЗВИТИЯ</vt:lpstr>
      <vt:lpstr>1. История развития</vt:lpstr>
      <vt:lpstr>1. История развития</vt:lpstr>
      <vt:lpstr>1. История развития</vt:lpstr>
      <vt:lpstr>Фундаментальная идея</vt:lpstr>
      <vt:lpstr>Факторы:</vt:lpstr>
      <vt:lpstr>2. ОСНОВНЫЕ ПОНЯТИЯ И ОПРЕДЕЛЕНИЯ</vt:lpstr>
      <vt:lpstr>2. ОСНОВНЫЕ ПОНЯТИЯ И ОПРЕДЕЛЕНИЯ</vt:lpstr>
      <vt:lpstr>2. ОСНОВНЫЕ ПОНЯТИЯ И ОПРЕДЕЛЕНИЯ</vt:lpstr>
      <vt:lpstr>2. ОСНОВНЫЕ ПОНЯТИЯ И ОПРЕДЕЛЕНИЯ</vt:lpstr>
      <vt:lpstr>2. ОСНОВНЫЕ ПОНЯТИЯ И ОПРЕДЕЛЕНИЯ</vt:lpstr>
      <vt:lpstr>3. ОСОБЕННОСТИ РАЗРАБОТКИ ПРОГРАММНОГО ОБЕСПЕЧЕНИЯ</vt:lpstr>
      <vt:lpstr>3. ОСОБЕННОСТИ РАЗРАБОТКИ ПРОГРАММНОГО ОБЕСПЕЧЕНИЯ</vt:lpstr>
      <vt:lpstr>3. ОСОБЕННОСТИ РАЗРАБОТКИ ПРОГРАММНОГО ОБЕСПЕЧЕНИЯ</vt:lpstr>
      <vt:lpstr>3. ОСОБЕННОСТИ РАЗРАБОТКИ ПРОГРАММНОГО ОБЕСПЕЧЕНИЯ ИТ-ПРОЕКТ</vt:lpstr>
      <vt:lpstr>3. ОСОБЕННОСТИ РАЗРАБОТКИ ПРОГРАММНОГО ОБЕСПЕЧЕНИЯ</vt:lpstr>
      <vt:lpstr>3. ОСОБЕННОСТИ РАЗРАБОТКИ ПРОГРАММНОГО ОБЕСПЕЧЕНИЯ</vt:lpstr>
      <vt:lpstr>4. СТАНДАРТЫ</vt:lpstr>
      <vt:lpstr>ОСНОВНЫЕ ТИПЫ СТАНДАРТОВ</vt:lpstr>
      <vt:lpstr>ОСНОВНЫЕ ТИПЫ СТАНДАРТОВ</vt:lpstr>
      <vt:lpstr>КЛАССИФИКАЦИЯ</vt:lpstr>
      <vt:lpstr>4. РАЗРАБОТЧИКИ СТАНДАРТОВ</vt:lpstr>
      <vt:lpstr>4. SOFTWARE ENGINEERING BODY OF KNOWLEDGE</vt:lpstr>
      <vt:lpstr>4. ОБЛАСТИ ЗНАНИЙ SWEBOK</vt:lpstr>
      <vt:lpstr>Презентация PowerPoint</vt:lpstr>
      <vt:lpstr>4. ОБЛАСТИ ЗНАНИЙ SWEBOK</vt:lpstr>
      <vt:lpstr>Основные области знаний swebok</vt:lpstr>
      <vt:lpstr>ТРЕБОВАНИЯ К ПО</vt:lpstr>
      <vt:lpstr>ТРЕБОВАНИЯ К ПО</vt:lpstr>
      <vt:lpstr>ПРОЕКТИРОВАНИЕ ПО</vt:lpstr>
      <vt:lpstr>КОНСТРУИРОВАНИЕ ПО</vt:lpstr>
      <vt:lpstr>4. ОБЛАСТИ УПРАВЛЕНИЯ SWEBOK</vt:lpstr>
      <vt:lpstr>4. ОБЛАСТИ УПРАВЛЕНИЯ SWEBOK</vt:lpstr>
      <vt:lpstr>4. ОБЛАСТИ УПРАВЛЕНИЯ SWEBOK</vt:lpstr>
      <vt:lpstr>ЖИЗНЕННЫЙ ЦИКЛ ПРОГРАММНОГО ОБЕСПЕЧЕНИЯ</vt:lpstr>
      <vt:lpstr> ПЛАН ЛЕКЦИИ</vt:lpstr>
      <vt:lpstr> 1. ЖИЗНЕННЫЙ ЦИКЛ ПО</vt:lpstr>
      <vt:lpstr>В основе практически всех современных промышленных технологий создания ПС лежит международный стандарт ISO/IEC 12207 «Системная и программная инженерия. Процессы жизненного цикла программных средств.»</vt:lpstr>
      <vt:lpstr>Презентация PowerPoint</vt:lpstr>
      <vt:lpstr> 1. ЖИЗНЕННЫЙ ЦИКЛ ПО</vt:lpstr>
      <vt:lpstr>Для каждой стадии определяют:</vt:lpstr>
      <vt:lpstr>Презентация PowerPoint</vt:lpstr>
      <vt:lpstr> 1. ЖИЗНЕННЫЙ ЦИКЛ ПО</vt:lpstr>
      <vt:lpstr> 1. ЖИЗНЕННЫЙ ЦИКЛ ПО</vt:lpstr>
      <vt:lpstr>Основные:</vt:lpstr>
      <vt:lpstr>Презентация PowerPoint</vt:lpstr>
      <vt:lpstr>Презентация PowerPoint</vt:lpstr>
      <vt:lpstr>Организационные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2. БАЗОВЫЕ СТРАТЕГИИ РАЗРАБОТКИ ПРОГРАММНОГО ОБЕСПЕЧЕНИЯ</vt:lpstr>
      <vt:lpstr>Презентация PowerPoint</vt:lpstr>
      <vt:lpstr>КАСКАДНАЯ СТРАТЕГИЯ: ДОСТОИНСТВА</vt:lpstr>
      <vt:lpstr>КАСКАДНАЯ СТРАТЕГИЯ: НЕДОСТАТКИ</vt:lpstr>
      <vt:lpstr>КАСКАДНАЯ СТРАТЕГИЯ: ОБЛАСТЬ ПРИМЕНЕНИЯ</vt:lpstr>
      <vt:lpstr>ИНКРЕМЕНТНАЯ СТРАТЕГИЯ: ХАРАКТЕРИСТИКА</vt:lpstr>
      <vt:lpstr>ИНКРЕМЕНТНАЯ СТРАТЕГИЯ РАЗРАБОТКИ</vt:lpstr>
      <vt:lpstr>ИНКРЕМЕНТНАЯ СТРАТЕГИЯ: ДОСТОИНСТВА</vt:lpstr>
      <vt:lpstr>ИНКРЕМЕНТНАЯ СТРАТЕГИЯ: НЕДОСТАТКИ</vt:lpstr>
      <vt:lpstr>ИНКРЕМЕНТНАЯ СТРАТЕГИЯ: ОБЛАСТЬ ПРИМЕНЕНИЯ</vt:lpstr>
      <vt:lpstr>ЭВОЛЮЦИОННАЯ СТРАТЕГИЯ: ХАРАКТЕРИСТИКА</vt:lpstr>
      <vt:lpstr>ЭВОЛЮЦИОННАЯ СТРАТЕГИЯ: ХАРАКТЕРИСТИКА</vt:lpstr>
      <vt:lpstr>ЭВОЛЮЦИОННАЯ СТРАТЕГИЯ: ДОСТОИНСТВА</vt:lpstr>
      <vt:lpstr>ЭВОЛЮЦИОННАЯ СТРАТЕГИЯ: НЕДОСТАТКИ</vt:lpstr>
      <vt:lpstr>ЭВОЛЮЦИОННАЯ СТРАТЕГИЯ: ОБЛАСТЬ ПРИМЕНЕНИЯ</vt:lpstr>
      <vt:lpstr>3. МОДЕЛИ ЖЦ ПО: КАСКАДНАЯ СТРАТЕГИЯ</vt:lpstr>
      <vt:lpstr>КЛАССИЧЕСКАЯ КАСКАДНАЯ МОДЕЛЬ ЖИЗНЕННОГО ЦИКЛА ПО</vt:lpstr>
      <vt:lpstr>Детальное проектирование программного средства (технический проект компонентов программного объекта).</vt:lpstr>
      <vt:lpstr>КАСКАДНАЯ МОДЕЛЬ С ОБРАТНЫМИ СВЯЗЯМИ</vt:lpstr>
      <vt:lpstr>Презентация PowerPoint</vt:lpstr>
      <vt:lpstr>Презентация PowerPoint</vt:lpstr>
      <vt:lpstr>Главное достижение спиральной модели состоит в том, что она предлагает спектр возможностей адаптации удачных аспектов существующих моделей процессов жизненного цикла. В то же время, ориентированный на риски подход позволяет избежать многих сложностей,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УПРОЩЕННЫЕ ВАРИАНТЫ СПИРАЛЬНОЙ МОДЕЛИ</vt:lpstr>
      <vt:lpstr>ВЫБОР МОДЕЛИ ЖЦ ПО</vt:lpstr>
      <vt:lpstr> ВЫБОР МОДЕЛИ ЖЦ ПО</vt:lpstr>
      <vt:lpstr>Презентация PowerPoint</vt:lpstr>
      <vt:lpstr>План лекции</vt:lpstr>
      <vt:lpstr>1. Классификация</vt:lpstr>
      <vt:lpstr>1. Классификация</vt:lpstr>
      <vt:lpstr>Классификация</vt:lpstr>
      <vt:lpstr>RAD (Rapid Application Development)</vt:lpstr>
      <vt:lpstr>RAD (Rapid Application Development)</vt:lpstr>
      <vt:lpstr>RAD (Rapid Application Development)</vt:lpstr>
      <vt:lpstr>Презентация PowerPoint</vt:lpstr>
      <vt:lpstr>RAD (Rapid Application Development)</vt:lpstr>
      <vt:lpstr>RAD (Rapid Application Development)</vt:lpstr>
      <vt:lpstr>RAD (Rapid Application Development)</vt:lpstr>
      <vt:lpstr>RAD (Rapid Application Development)</vt:lpstr>
      <vt:lpstr>RAD (Rapid Application Development)</vt:lpstr>
      <vt:lpstr>RAD (Rapid Application Development)</vt:lpstr>
      <vt:lpstr>RAD (Rapid Application Development)</vt:lpstr>
      <vt:lpstr>2. Rational Unified Process, RUP</vt:lpstr>
      <vt:lpstr>Rational Unified Process, RUP : характеристика</vt:lpstr>
      <vt:lpstr>RUP: характеристика</vt:lpstr>
      <vt:lpstr>Принципы RUP</vt:lpstr>
      <vt:lpstr>Статический аспект RUP</vt:lpstr>
      <vt:lpstr>Модели унифицированного процесса</vt:lpstr>
      <vt:lpstr>Статический аспект RUP</vt:lpstr>
      <vt:lpstr>Дисциплина (discipline)</vt:lpstr>
      <vt:lpstr>Структура модели</vt:lpstr>
      <vt:lpstr>Итерационный цикл</vt:lpstr>
      <vt:lpstr>Итерационный цикл</vt:lpstr>
      <vt:lpstr>Итерационный цикл</vt:lpstr>
      <vt:lpstr>Общее представление RUP</vt:lpstr>
      <vt:lpstr>Общее представление RUP</vt:lpstr>
      <vt:lpstr>Начало (Inception)</vt:lpstr>
      <vt:lpstr>Принципы управления требованиями в RUP</vt:lpstr>
      <vt:lpstr>Артефакты рабочего процесса разработки требований</vt:lpstr>
      <vt:lpstr>Артефакты рабочего процесса разработки требований</vt:lpstr>
      <vt:lpstr>Modern Software Requirements Specification – Спецификация требований к программному обеспечению</vt:lpstr>
      <vt:lpstr>Уточнение (Elaboration)</vt:lpstr>
      <vt:lpstr>Уточнение (Elaboration)</vt:lpstr>
      <vt:lpstr>Планирование следующей итерации</vt:lpstr>
      <vt:lpstr>Планирование следующей итерации</vt:lpstr>
      <vt:lpstr>РАЦИОНАЛЬНЫЙ УНИФИЦИРОВАННЫЙ ПРОЦЕСС</vt:lpstr>
      <vt:lpstr>Построение (Construction)</vt:lpstr>
      <vt:lpstr>Внедрение (Transition)</vt:lpstr>
      <vt:lpstr>Степень активности подпроцессов на разных этапах RUP</vt:lpstr>
      <vt:lpstr>RUP или не RUP…?</vt:lpstr>
      <vt:lpstr>Когда нам нужен RUP?</vt:lpstr>
      <vt:lpstr>Agile: история</vt:lpstr>
      <vt:lpstr>Текст Agile-манифеста</vt:lpstr>
      <vt:lpstr>Принципы</vt:lpstr>
      <vt:lpstr>Принципы</vt:lpstr>
      <vt:lpstr>Принципы</vt:lpstr>
      <vt:lpstr>Принципы</vt:lpstr>
      <vt:lpstr>Адаптивные методологии</vt:lpstr>
      <vt:lpstr>Адаптивные методологии</vt:lpstr>
      <vt:lpstr>Адаптивные методологии</vt:lpstr>
      <vt:lpstr>3. XP-процесс</vt:lpstr>
      <vt:lpstr>XP-процесс</vt:lpstr>
      <vt:lpstr>Принципы и практики ХР</vt:lpstr>
      <vt:lpstr>Принципы и практики ХР</vt:lpstr>
      <vt:lpstr>ХР в картинках</vt:lpstr>
      <vt:lpstr>Практики XP</vt:lpstr>
      <vt:lpstr>Практики XP</vt:lpstr>
      <vt:lpstr>Схема работы над проектом</vt:lpstr>
      <vt:lpstr>User stories</vt:lpstr>
      <vt:lpstr>Планирование релиза</vt:lpstr>
      <vt:lpstr>Итерации в схеме XP:</vt:lpstr>
      <vt:lpstr>Итерации плана</vt:lpstr>
      <vt:lpstr>Разработка (в схеме итерации XP)</vt:lpstr>
      <vt:lpstr>Обмен задачами</vt:lpstr>
      <vt:lpstr>Тестирование</vt:lpstr>
      <vt:lpstr>SCRUM-МОДЕЛЬ</vt:lpstr>
      <vt:lpstr>SCRUM-МОДЕЛЬ</vt:lpstr>
      <vt:lpstr>SCRUM-МОДЕЛЬ</vt:lpstr>
      <vt:lpstr>SCRUM-МОДЕЛЬ</vt:lpstr>
      <vt:lpstr>SCRUM-МОДЕЛЬ</vt:lpstr>
      <vt:lpstr>Scrum</vt:lpstr>
      <vt:lpstr>Business modeling (бизнес-анализ)</vt:lpstr>
      <vt:lpstr>Business modeling (бизнес-анализ)</vt:lpstr>
      <vt:lpstr>Requirements (требования)</vt:lpstr>
      <vt:lpstr>Requirements (требования)</vt:lpstr>
      <vt:lpstr>Analysis and design (анализ и</vt:lpstr>
      <vt:lpstr>Implementation (реализация,</vt:lpstr>
      <vt:lpstr>Test (тестирование)</vt:lpstr>
      <vt:lpstr>Deployment (внедрение)</vt:lpstr>
      <vt:lpstr>UML (Unified Modeling Language)</vt:lpstr>
      <vt:lpstr>SCRUM-МОДЕЛЬ</vt:lpstr>
      <vt:lpstr>RAD-МОДЕЛЬ</vt:lpstr>
      <vt:lpstr>RAD-модель</vt:lpstr>
      <vt:lpstr>Презентация PowerPoint</vt:lpstr>
      <vt:lpstr>Основные принципы RAD</vt:lpstr>
      <vt:lpstr>Основные принципы RAD</vt:lpstr>
      <vt:lpstr>Основные принципы RAD</vt:lpstr>
      <vt:lpstr>RAD-модель</vt:lpstr>
      <vt:lpstr>Прототипы</vt:lpstr>
      <vt:lpstr>Прототипы</vt:lpstr>
      <vt:lpstr>Итерации</vt:lpstr>
      <vt:lpstr>Итерации</vt:lpstr>
      <vt:lpstr>Когда применяется RAD</vt:lpstr>
      <vt:lpstr>Когда применяется RAD</vt:lpstr>
      <vt:lpstr>Когда применяется RAD</vt:lpstr>
      <vt:lpstr>RAD не применяется</vt:lpstr>
      <vt:lpstr>Сравнение двух моделей</vt:lpstr>
      <vt:lpstr>Характеристика модели</vt:lpstr>
      <vt:lpstr>1.Группа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Презентация PowerPoint</vt:lpstr>
      <vt:lpstr>2. ДОКУМЕНТАЦИЯ ПРОЦЕССА РАЗРАБОТКИ ПРОГРАММНОГО ОБЕСПЕЧЕНИЯ</vt:lpstr>
      <vt:lpstr>Документы, входящие в состав ПС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Составляющие управления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Устав Проекта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Процессы планирования</vt:lpstr>
      <vt:lpstr>Определение содержания</vt:lpstr>
      <vt:lpstr>Презентация PowerPoint</vt:lpstr>
      <vt:lpstr>Презентация PowerPoint</vt:lpstr>
      <vt:lpstr>Планирование работ</vt:lpstr>
      <vt:lpstr>Планирование работ</vt:lpstr>
      <vt:lpstr>Презентация PowerPoint</vt:lpstr>
      <vt:lpstr>Планирование работ</vt:lpstr>
      <vt:lpstr>Последовательность операций</vt:lpstr>
      <vt:lpstr>Типы зависимостей</vt:lpstr>
      <vt:lpstr>Типы зависимостей</vt:lpstr>
      <vt:lpstr>Ресурсы в проекте</vt:lpstr>
      <vt:lpstr>Характеристики ресурсов</vt:lpstr>
      <vt:lpstr>Характеристики операций</vt:lpstr>
      <vt:lpstr>Назначение</vt:lpstr>
      <vt:lpstr>Типы задач</vt:lpstr>
      <vt:lpstr>Взаимосвязь свойств для задач разных типов</vt:lpstr>
      <vt:lpstr>3. УПРАВЛЕНИЕ ПРОГРАММНЫМ ПРОЕКТОМ</vt:lpstr>
      <vt:lpstr>3. УПРАВЛЕНИЕ ПРОГРАММНЫМ ПРОЕКТОМ</vt:lpstr>
      <vt:lpstr>Управление рисками</vt:lpstr>
      <vt:lpstr>Управление рисками</vt:lpstr>
      <vt:lpstr>Управление рисками</vt:lpstr>
      <vt:lpstr>Управление рисками</vt:lpstr>
      <vt:lpstr>Управление рисками</vt:lpstr>
      <vt:lpstr>Управление рисками</vt:lpstr>
      <vt:lpstr>Управление рисками</vt:lpstr>
      <vt:lpstr>3. УПРАВЛЕНИЕ ПРОГРАММНЫМ ПРОЕКТОМ</vt:lpstr>
      <vt:lpstr>Ограничения</vt:lpstr>
      <vt:lpstr>3. УПРАВЛЕНИЕ ПРОГРАММНЫМ ПРОЕКТОМ</vt:lpstr>
      <vt:lpstr>3. УПРАВЛЕНИЕ ПРОГРАММНЫМ ПРОЕКТОМ</vt:lpstr>
      <vt:lpstr>Крайний срок</vt:lpstr>
      <vt:lpstr>Последовательность операций Используемые связи операций</vt:lpstr>
      <vt:lpstr>Процессы«Планирование»</vt:lpstr>
      <vt:lpstr>Процессы «Исполнение»</vt:lpstr>
      <vt:lpstr>Группа процессов «Контроль»</vt:lpstr>
      <vt:lpstr>3. УПРАВЛЕНИЕ ПРОГРАММНЫМ ПРОЕКТОМ</vt:lpstr>
      <vt:lpstr>Группа процессов «Завершение»</vt:lpstr>
      <vt:lpstr>Метрики ПО</vt:lpstr>
      <vt:lpstr>Необходимость метрик</vt:lpstr>
      <vt:lpstr>Презентация PowerPoint</vt:lpstr>
      <vt:lpstr>Измерения в разработке ПО</vt:lpstr>
      <vt:lpstr>Измерения в разработке ПО Размеро-ориентированные метрики базируются на</vt:lpstr>
      <vt:lpstr>Измерения в разработке ПО</vt:lpstr>
      <vt:lpstr>Презентация PowerPoint</vt:lpstr>
      <vt:lpstr>Презентация PowerPoint</vt:lpstr>
      <vt:lpstr>Измерения в разработке ПО</vt:lpstr>
      <vt:lpstr>Измерения в разработке ПО</vt:lpstr>
      <vt:lpstr>Презентация PowerPoint</vt:lpstr>
      <vt:lpstr>Измерения в разработке ПО Примеры элементов данных</vt:lpstr>
      <vt:lpstr>Презентация PowerPoint</vt:lpstr>
      <vt:lpstr>Презентация PowerPoint</vt:lpstr>
      <vt:lpstr>Презентация PowerPoint</vt:lpstr>
      <vt:lpstr>Измерения в разработке ПО Пересчет FP-оценок в LOC-оценки</vt:lpstr>
      <vt:lpstr>Для оценки трудоемкости и времени разработки может использоваться модель СОСОМО II (Cost Constructive Model).</vt:lpstr>
      <vt:lpstr>Cost Constructive Model</vt:lpstr>
      <vt:lpstr>Cost Constructive Model</vt:lpstr>
      <vt:lpstr>Cost Constructive Model</vt:lpstr>
      <vt:lpstr>Cost Constructive Model</vt:lpstr>
      <vt:lpstr>Измерения в разработке ПО</vt:lpstr>
      <vt:lpstr>Функциональные возможности MS Project</vt:lpstr>
      <vt:lpstr>Составляющие проектного плана</vt:lpstr>
      <vt:lpstr>Составляющие проектного плана</vt:lpstr>
      <vt:lpstr>Составляющие проектного плана</vt:lpstr>
      <vt:lpstr>3. УПРАВЛЕНИЕ ПРОГРАММНЫМ ПРОЕКТОМ</vt:lpstr>
      <vt:lpstr>1.1.2. Исторический и современный взгляд на разработку ПО Разработка ПО. 1950-1980</vt:lpstr>
      <vt:lpstr>Поначалу стандартизации вообще не придавалось никакого значения: написание программ было скорее творчеством, чем четко определенным процессом, и подчинялось принципу "Кодирование–устранение ошибок". Этот подход может быть представлен в виде следующих активностей:</vt:lpstr>
      <vt:lpstr>Презентация PowerPoint</vt:lpstr>
      <vt:lpstr>ГИБКИЕ ТЕХНОЛОГИИ РАЗРАБОТКИ ПРОГРАММНОГО ОБЕСПЕЧЕНИЯ</vt:lpstr>
      <vt:lpstr>Презентация PowerPoint</vt:lpstr>
      <vt:lpstr>ГИБКИЕ ТЕХНОЛОГИИ РАЗРАБОТКИ ПРОГРАММНОГО ОБЕСПЕЧЕНИЯ</vt:lpstr>
      <vt:lpstr>Более того, практика показала ограниченность применявшихся ранее инкрементальной и спиральной моделей, и на смену им появилась и была почти повсеместно принята итеративная модель разработки ПО. Стоит отметить, что большинство успешных проектов было создано именно на ее основе.</vt:lpstr>
      <vt:lpstr>Презентация PowerPoint</vt:lpstr>
      <vt:lpstr>Презентация PowerPoint</vt:lpstr>
      <vt:lpstr>1.1.2. Типичная схема разработки ПО</vt:lpstr>
      <vt:lpstr>Стандарт ГОСТ 34.601-90 предусматривает следующие стадии и этапы создания автоматизированной системы (АС):</vt:lpstr>
      <vt:lpstr>3. Техническое задание – Разработка и утверждение технического задания на создание АС.</vt:lpstr>
      <vt:lpstr>Презентация PowerPoint</vt:lpstr>
      <vt:lpstr>Стандартная последовательность шагов разработки ПО.</vt:lpstr>
      <vt:lpstr>Разновидности моделей процесса разработки ПО: – водопадная;</vt:lpstr>
      <vt:lpstr>1.2.Традиционные технологии разработки ПО</vt:lpstr>
      <vt:lpstr>ГИБКИЕ ТЕХНОЛОГИИ РАЗРАБОТКИ ПРОГРАММНОГО ОБЕСПЕЧЕНИЯ</vt:lpstr>
      <vt:lpstr>Системный анализ задает роль каждого элемента в компьютерной системе, взаимодействие элементов друг с другом.</vt:lpstr>
      <vt:lpstr>Достоинства водопадной модели:</vt:lpstr>
      <vt:lpstr>Презентация PowerPoint</vt:lpstr>
      <vt:lpstr>ГИБКИЕ ТЕХНОЛОГИИ РАЗРАБОТКИ ПРОГРАММНОГО ОБЕСПЕЧЕНИЯ</vt:lpstr>
      <vt:lpstr>PDCA («Plan-Do-Check-Act») циклически повторяющийся процесс принятия решения, используемый в управлении качеством. Также известен как Deming Cycle, Shewhart cycle, Deming</vt:lpstr>
      <vt:lpstr>Методология PDCA представляет собой простейший алгоритм действий руководителя по управлению процессом и достижению его целей. Цикл управления начинается с планирования. Планирование</vt:lpstr>
      <vt:lpstr>ГИБКИЕ ТЕХНОЛОГИИ РАЗРАБОТКИ ПРОГРАММНОГО ОБЕСПЕЧЕНИЯ</vt:lpstr>
      <vt:lpstr>Модель определяет четыре действия, представляемые четырьмя квадрантами спирали.</vt:lpstr>
      <vt:lpstr>ГИБКИЕ ТЕХНОЛОГИИ РАЗРАБОТКИ ПРОГРАММНОГО ОБЕСПЕЧЕНИЯ</vt:lpstr>
      <vt:lpstr>Презентация PowerPoint</vt:lpstr>
      <vt:lpstr>1.2.3. Инкрементная модель Модель итеративной и инкрементальной разработки</vt:lpstr>
      <vt:lpstr>ГИБКИЕ ТЕХНОЛОГИИ РАЗРАБОТКИ ПРОГРАММНОГО ОБЕСПЕЧЕНИЯ</vt:lpstr>
      <vt:lpstr>Достоинства итеративной модели: По выражению Т. Гилба, «эволюция — прием, предназначенный для создания видимости стабильности. Шансы успешного создания сложной системы будут максимальными, если она реализуется в серии небольших шагов и если каждый шаг заключает в себе четко определённый успех, а также возможность</vt:lpstr>
      <vt:lpstr>Недостатки итеративной модели: 1)целостное понимание возможностей и ограничений проекта</vt:lpstr>
      <vt:lpstr>Презентация PowerPoint</vt:lpstr>
      <vt:lpstr>ГИБКИЕ ТЕХНОЛОГИИ РАЗРАБОТКИ ПРОГРАММНОГО ОБЕСПЕЧЕНИЯ</vt:lpstr>
      <vt:lpstr>ГИБКИЕ ТЕХНОЛОГИИ РАЗРАБОТКИ ПРОГРАММНОГО ОБЕСПЕЧЕНИЯ</vt:lpstr>
      <vt:lpstr>ГИБКИЕ ТЕХНОЛОГИИ РАЗРАБОТКИ ПРОГРАММНОГО ОБЕСПЕЧЕНИЯ</vt:lpstr>
      <vt:lpstr>Быстрое прототипирование При быстром прототипировании (англ. Rapid rototyping или throwaway prototyping) предполагается, что мы создаем макет, который на каком-то этапе будет оставлен («выброшен») и не станет частью готовой системы.</vt:lpstr>
      <vt:lpstr>Достоинство прототипирования:</vt:lpstr>
      <vt:lpstr>Презентация PowerPoint</vt:lpstr>
      <vt:lpstr>ГИБКИЕ ТЕХНОЛОГИИ РАЗРАБОТКИ ПРОГРАММНОГО ОБЕСПЕЧЕНИЯ</vt:lpstr>
      <vt:lpstr>Инкрементная модель экстремального программирования: недостатки</vt:lpstr>
      <vt:lpstr>Презентация PowerPoint</vt:lpstr>
      <vt:lpstr>1.Группа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Роли в программных проектах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1. ГРУППА ПРОЕКТА И РОЛИ УЧАСТНИКОВ</vt:lpstr>
      <vt:lpstr>Презентация PowerPoint</vt:lpstr>
      <vt:lpstr>2. ДОКУМЕНТАЦИЯ ПРОЦЕССА РАЗРАБОТКИ ПРОГРАММНОГО ОБЕСПЕЧЕНИЯ</vt:lpstr>
      <vt:lpstr>Документы, входящие в состав ПС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Составляющие управления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Устав Проекта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3. УПРАВЛЕНИЕ ПРОГРАММНЫМ ПРОЕКТОМ</vt:lpstr>
      <vt:lpstr>Процессы планирования</vt:lpstr>
      <vt:lpstr>Определение содержания</vt:lpstr>
      <vt:lpstr>Презентация PowerPoint</vt:lpstr>
      <vt:lpstr>Презентация PowerPoint</vt:lpstr>
      <vt:lpstr>Планирование работ</vt:lpstr>
      <vt:lpstr>Планирование работ</vt:lpstr>
      <vt:lpstr>Презентация PowerPoint</vt:lpstr>
      <vt:lpstr>Планирование работ</vt:lpstr>
      <vt:lpstr>Последовательность операций</vt:lpstr>
      <vt:lpstr>Типы зависимостей</vt:lpstr>
      <vt:lpstr>Типы зависимостей</vt:lpstr>
      <vt:lpstr>Ресурсы в проекте</vt:lpstr>
      <vt:lpstr>Характеристики ресурсов</vt:lpstr>
      <vt:lpstr>Характеристики операций</vt:lpstr>
      <vt:lpstr>Назначение</vt:lpstr>
      <vt:lpstr>Типы задач</vt:lpstr>
      <vt:lpstr>Взаимосвязь свойств для задач разных типов</vt:lpstr>
      <vt:lpstr>3. УПРАВЛЕНИЕ ПРОГРАММНЫМ ПРОЕКТОМ</vt:lpstr>
      <vt:lpstr>3. УПРАВЛЕНИЕ ПРОГРАММНЫМ ПРОЕКТОМ</vt:lpstr>
      <vt:lpstr>Управление рисками</vt:lpstr>
      <vt:lpstr>Управление рисками</vt:lpstr>
      <vt:lpstr>Управление рисками</vt:lpstr>
      <vt:lpstr>Управление рисками</vt:lpstr>
      <vt:lpstr>Управление рисками</vt:lpstr>
      <vt:lpstr>Управление рисками</vt:lpstr>
      <vt:lpstr>Управление рисками</vt:lpstr>
      <vt:lpstr>3. УПРАВЛЕНИЕ ПРОГРАММНЫМ ПРОЕКТОМ</vt:lpstr>
      <vt:lpstr>Факультет компьютерных систем и сетей Кафедра программного обеспечения информационных технологий</vt:lpstr>
      <vt:lpstr>План лекции:</vt:lpstr>
      <vt:lpstr>Требования: определение</vt:lpstr>
      <vt:lpstr>Требования к продукту и процессу</vt:lpstr>
      <vt:lpstr>Основные типы требований</vt:lpstr>
      <vt:lpstr>Уровни требований</vt:lpstr>
      <vt:lpstr>Группа функциональных требований</vt:lpstr>
      <vt:lpstr>Группа функциональных требований</vt:lpstr>
      <vt:lpstr>Нефункциональные требования</vt:lpstr>
      <vt:lpstr>Нефункциональные требования</vt:lpstr>
      <vt:lpstr>Характеристики требований</vt:lpstr>
      <vt:lpstr>Характеристики набора требований</vt:lpstr>
      <vt:lpstr>Характеристики набора требований</vt:lpstr>
      <vt:lpstr>Проблемы с требованиями</vt:lpstr>
      <vt:lpstr>Проблемы с требованиями</vt:lpstr>
      <vt:lpstr>Способы выявления требований</vt:lpstr>
      <vt:lpstr>2 ФУНКЦИОНАЛЬНОЕ МОДЕЛИРОВАНИЕ. МЕТОДОЛОГИЯ SADT</vt:lpstr>
      <vt:lpstr>Методология SADT</vt:lpstr>
      <vt:lpstr>Методология SADT</vt:lpstr>
      <vt:lpstr>Функциональная модель</vt:lpstr>
      <vt:lpstr>Функциональная модель SADT</vt:lpstr>
      <vt:lpstr>Состав функциональной модели</vt:lpstr>
      <vt:lpstr>Конструктивные элементы диаграмм</vt:lpstr>
      <vt:lpstr>Конструктивные элементы диаграмм</vt:lpstr>
      <vt:lpstr>Конструктивные элементы диаграмм</vt:lpstr>
      <vt:lpstr>Конструктивные элементы диаграмм</vt:lpstr>
      <vt:lpstr>Конструктивные элементы диаграмм</vt:lpstr>
      <vt:lpstr>Конструктивные элементы диаграмм</vt:lpstr>
      <vt:lpstr>Конструктивные элементы диаграмм</vt:lpstr>
      <vt:lpstr>Конструктивные элементы диаграмм</vt:lpstr>
      <vt:lpstr>Состав функциональной модели</vt:lpstr>
      <vt:lpstr>Декомпозиция диаграмм</vt:lpstr>
      <vt:lpstr>Декомпозиция диаграмм</vt:lpstr>
      <vt:lpstr>Декомпозиция диаграмм</vt:lpstr>
      <vt:lpstr>Декомпозиция диаграмм</vt:lpstr>
      <vt:lpstr>Пример</vt:lpstr>
      <vt:lpstr>Семейство методологий IDEF</vt:lpstr>
      <vt:lpstr>Семейство методологий IDEF</vt:lpstr>
      <vt:lpstr>ПРИМЕР МОДЕЛИРОВАНИЯ IDEF0</vt:lpstr>
      <vt:lpstr>ПРИМЕР МОДЕЛИРОВАНИЯ</vt:lpstr>
      <vt:lpstr>ПРИМЕР МОДЕЛИРОВАНИЯ</vt:lpstr>
      <vt:lpstr>План лекции:</vt:lpstr>
      <vt:lpstr>Семейство методологий IDEF</vt:lpstr>
      <vt:lpstr>Семейство методологий IDEF</vt:lpstr>
      <vt:lpstr>3 ДИАГРАММЫ ПОТОКОВ ДАННЫХ</vt:lpstr>
      <vt:lpstr>Диаграммы потоков данных</vt:lpstr>
      <vt:lpstr>Диаграммы потоков данных</vt:lpstr>
      <vt:lpstr>Диаграммы потоков данных</vt:lpstr>
      <vt:lpstr>Диаграммы потоков данных</vt:lpstr>
      <vt:lpstr>Диаграммы потоков данных</vt:lpstr>
      <vt:lpstr>Диаграммы потоков данных</vt:lpstr>
      <vt:lpstr>Диаграммы потоков данных</vt:lpstr>
      <vt:lpstr>Диаграммы потоков данных</vt:lpstr>
      <vt:lpstr>Примеры</vt:lpstr>
      <vt:lpstr>Примеры</vt:lpstr>
      <vt:lpstr>Правила детализации контекстных диаграмм:</vt:lpstr>
      <vt:lpstr>Правила детализации контекстных диаграмм:</vt:lpstr>
      <vt:lpstr>Правила детализации контекстных диаграмм:</vt:lpstr>
      <vt:lpstr>Правила построения диаграмм:</vt:lpstr>
      <vt:lpstr>Пример в нотации Гейна- Сарсона</vt:lpstr>
      <vt:lpstr>Пример в нотации Гейна- Сарсона</vt:lpstr>
      <vt:lpstr>Пример в нотации Йодана</vt:lpstr>
      <vt:lpstr>Пример в нотации Йодана</vt:lpstr>
      <vt:lpstr>Этапы процесса построения модели:</vt:lpstr>
      <vt:lpstr>Этапы процесса построения модели:</vt:lpstr>
      <vt:lpstr>Этапы процесса построения модели:</vt:lpstr>
      <vt:lpstr>3 МОДЕЛИРОВАНИЕ ЛОГИКИ ВЗАИМОДЕЙСТВИЯ ПРОЦЕССОВ</vt:lpstr>
      <vt:lpstr>Процессная модель IDEF3</vt:lpstr>
      <vt:lpstr>Основные компоненты IDEF3- модели</vt:lpstr>
      <vt:lpstr>Единицы работ</vt:lpstr>
      <vt:lpstr>Связи</vt:lpstr>
      <vt:lpstr>Связь «старшая стрелка»</vt:lpstr>
      <vt:lpstr>Стрелка отношений</vt:lpstr>
      <vt:lpstr>Поток объектов</vt:lpstr>
      <vt:lpstr>Перекрестки (соединения)</vt:lpstr>
      <vt:lpstr>Типы перекрестков</vt:lpstr>
      <vt:lpstr>Типы перекрестков</vt:lpstr>
      <vt:lpstr>Правила создания перекрестков</vt:lpstr>
      <vt:lpstr>Правила создания перекрестков</vt:lpstr>
      <vt:lpstr>Правила создания перекрестков</vt:lpstr>
      <vt:lpstr>Примеры</vt:lpstr>
      <vt:lpstr>Примеры</vt:lpstr>
      <vt:lpstr>Примеры</vt:lpstr>
      <vt:lpstr>Комбинации перекрестков</vt:lpstr>
      <vt:lpstr>Объект ссылок</vt:lpstr>
      <vt:lpstr>Объект ссылок</vt:lpstr>
      <vt:lpstr>Типы объектов ссылок</vt:lpstr>
      <vt:lpstr>Типы объектов ссылок</vt:lpstr>
      <vt:lpstr>Декомпозиция работ в IDEF3</vt:lpstr>
      <vt:lpstr>Нумерация работ в IDEF3</vt:lpstr>
      <vt:lpstr>Структура множественной декомпозиции работ</vt:lpstr>
      <vt:lpstr>Пример построения модели IDEF3</vt:lpstr>
      <vt:lpstr>Пример построения модели IDEF3</vt:lpstr>
      <vt:lpstr>Пример построения модели IDEF3</vt:lpstr>
      <vt:lpstr>Пример построения модели IDEF3</vt:lpstr>
      <vt:lpstr>Требования к по</vt:lpstr>
      <vt:lpstr>Презентация PowerPoint</vt:lpstr>
      <vt:lpstr>5. ДОКУМЕНТИРОВАНИЕ ТРЕБОВАНИЙ</vt:lpstr>
      <vt:lpstr>5. ДОКУМЕНТИРОВАНИЕ ТРЕБОВАНИЙ</vt:lpstr>
      <vt:lpstr>5. ДОКУМЕНТИРОВАНИЕ ТРЕБОВАНИЙ</vt:lpstr>
      <vt:lpstr>5. ДОКУМЕНТИРОВАНИЕ ТРЕБОВАНИЙ</vt:lpstr>
      <vt:lpstr>Преимущества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5. СПЕЦИФИКАЦИЯ ТРЕБОВАНИЙ (ТЕХНИЧЕСКОЕ ЗАДАНИЕ)</vt:lpstr>
      <vt:lpstr>5. СПЕЦИФИКАЦИЯ ТРЕБОВАНИЙ (ТЕХНИЧЕСКОЕ ЗАДАНИЕ)</vt:lpstr>
      <vt:lpstr>5. СПЕЦИФИКАЦИЯ ТРЕБОВАНИЙ (ТЕХНИЧЕСКОЕ ЗАДАНИЕ)</vt:lpstr>
      <vt:lpstr>Презентация PowerPoint</vt:lpstr>
      <vt:lpstr>Правила, ограничения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Вопросы:</vt:lpstr>
      <vt:lpstr>1. ОСОБЕННОСТИ ПРОЦЕССА ПРОЕКТИРОВАНИЯ ПО</vt:lpstr>
      <vt:lpstr>Презентация PowerPoint</vt:lpstr>
      <vt:lpstr>Особенности процесса проектирования ПО</vt:lpstr>
      <vt:lpstr>Особенности процесса проектирования ПО</vt:lpstr>
      <vt:lpstr>1. ОСОБЕННОСТИ ПРОЦЕССА ПРОЕКТИРОВАНИЯ ПО</vt:lpstr>
      <vt:lpstr>1. ОСОБЕННОСТИ ПРОЦЕССА ПРОЕКТИРОВАНИЯ ПО</vt:lpstr>
      <vt:lpstr>1. ОСОБЕННОСТИ ПРОЦЕССА ПРОЕКТИРОВАНИЯ ПО</vt:lpstr>
      <vt:lpstr>1. ОСОБЕННОСТИ ПРОЦЕССА ПРОЕКТИРОВАНИЯ ПО</vt:lpstr>
      <vt:lpstr>1. ОСОБЕННОСТИ ПРОЦЕССА ПРОЕКТИРОВАНИЯ ПО</vt:lpstr>
      <vt:lpstr>1. ПРИНЦИПЫ ПРОЕКТИРОВАНИЯ</vt:lpstr>
      <vt:lpstr>1. Хорошая архитектура:</vt:lpstr>
      <vt:lpstr>1. Свойства хорошо спроектированного модуля:</vt:lpstr>
      <vt:lpstr>2. Модульная структура программных средств</vt:lpstr>
      <vt:lpstr>2. Модульная структура программных средств</vt:lpstr>
      <vt:lpstr>2. Модульное проектирование программных средств</vt:lpstr>
      <vt:lpstr>2. Преобразование функций в модули</vt:lpstr>
      <vt:lpstr>2. Преобразование функций в модули</vt:lpstr>
      <vt:lpstr>Пример</vt:lpstr>
      <vt:lpstr>Преобразование функций в модули</vt:lpstr>
      <vt:lpstr>Преобразование функций в модули</vt:lpstr>
      <vt:lpstr>3. Связность модуля</vt:lpstr>
      <vt:lpstr>3. Связность модуля</vt:lpstr>
      <vt:lpstr>3. Связность модуля</vt:lpstr>
      <vt:lpstr>3. Связность модуля</vt:lpstr>
      <vt:lpstr>3. Связность модуля</vt:lpstr>
      <vt:lpstr>3. Связность модуля</vt:lpstr>
      <vt:lpstr>3. Связность модуля</vt:lpstr>
      <vt:lpstr>3. Связность модуля</vt:lpstr>
      <vt:lpstr>3. Связность модуля</vt:lpstr>
      <vt:lpstr>3. Связность модуля</vt:lpstr>
      <vt:lpstr>3. Связность модуля</vt:lpstr>
      <vt:lpstr>3. Определения связности модуля</vt:lpstr>
      <vt:lpstr>3. Определения связности модуля</vt:lpstr>
      <vt:lpstr>3. Определения связности модуля</vt:lpstr>
      <vt:lpstr>3. Сцепление модулей</vt:lpstr>
      <vt:lpstr>3. Сцепление по данным</vt:lpstr>
      <vt:lpstr>3. Сцепление по образцу</vt:lpstr>
      <vt:lpstr>Презентация PowerPoint</vt:lpstr>
      <vt:lpstr>3. Сцепление по управлению</vt:lpstr>
      <vt:lpstr>3. Сцепление по внешним ссылкам</vt:lpstr>
      <vt:lpstr>3. Сцепление по содержанию</vt:lpstr>
      <vt:lpstr>Презентация PowerPoint</vt:lpstr>
      <vt:lpstr>Вопросы:</vt:lpstr>
      <vt:lpstr>1. ОПРЕДЕЛЕНИЕ</vt:lpstr>
      <vt:lpstr>1. СВЯЗЬ С ДРУГИМИ СТАДИЯМИ ЖЦ ПО</vt:lpstr>
      <vt:lpstr>1. ОБЩАЯ СТРУКТУРА</vt:lpstr>
      <vt:lpstr>1. ОСНОВЫ КОНСТРУИРОВАНИЯ</vt:lpstr>
      <vt:lpstr>1. ОСНОВЫ КОНСТРУИРОВАНИЯ</vt:lpstr>
      <vt:lpstr>Модульный принцип разработки ПО</vt:lpstr>
      <vt:lpstr>Модульный принцип разработки ПО</vt:lpstr>
      <vt:lpstr>Модульный принцип разработки ПО</vt:lpstr>
      <vt:lpstr>Модульный принцип разработки ПО</vt:lpstr>
      <vt:lpstr>Модульный принцип разработки ПО</vt:lpstr>
      <vt:lpstr>Модульный принцип разработки ПО</vt:lpstr>
      <vt:lpstr>Модульный принцип разработки ПО</vt:lpstr>
      <vt:lpstr>1.1 МИНИМИЗАЦИЯ СЛОЖНОСТИ</vt:lpstr>
      <vt:lpstr>1. ОСНОВЫ КОНСТРУИРОВАНИЯ</vt:lpstr>
      <vt:lpstr>1.1 МИНИМИЗАЦИЯ СЛОЖНОСТИ</vt:lpstr>
      <vt:lpstr>1.1 МИНИМИЗАЦИЯ СЛОЖНОСТИ</vt:lpstr>
      <vt:lpstr>1.1 МИНИМИЗАЦИЯ СЛОЖНОСТИ</vt:lpstr>
      <vt:lpstr>1.1 МИНИМИЗАЦИЯ СЛОЖНОСТИ</vt:lpstr>
      <vt:lpstr>1.1 МИНИМИЗАЦИЯ СЛОЖНОСТИ</vt:lpstr>
      <vt:lpstr>1.1 МИНИМИЗАЦИЯ СЛОЖНОСТИ</vt:lpstr>
      <vt:lpstr>1.1 МИНИМИЗАЦИЯ СЛОЖНОСТИ</vt:lpstr>
      <vt:lpstr>1.1 МИНИМИЗАЦИЯ СЛОЖНОСТИ</vt:lpstr>
      <vt:lpstr>1.1 МИНИМИЗАЦИЯ СЛОЖНОСТИ</vt:lpstr>
      <vt:lpstr>1.2. ОЖИДАНИЕ ИЗМЕНЕНИЙ</vt:lpstr>
      <vt:lpstr>1.2. ОЖИДАНИЕ ИЗМЕНЕНИЙ</vt:lpstr>
      <vt:lpstr>1.2. ОЖИДАНИЕ ИЗМЕНЕНИЙ</vt:lpstr>
      <vt:lpstr>1.3. КОНСТРУИРОВАНИЕ С ВОЗМОЖНОСТЬЮ ПРОВЕРКИ</vt:lpstr>
      <vt:lpstr>1.3. КОНСТРУИРОВАНИЕ С ВОЗМОЖНОСТЬЮ ПРОВЕРКИ</vt:lpstr>
      <vt:lpstr>1.3. КОНСТРУИРОВАНИЕ С ВОЗМОЖНОСТЬЮ ПРОВЕРКИ</vt:lpstr>
      <vt:lpstr>1.4 СТАНДАРТЫ КОНСТРУИРОВАНИЯ</vt:lpstr>
      <vt:lpstr>2 ПЛАНИРОВАНИЕ КОНСТРУИРОВАНИЯ</vt:lpstr>
      <vt:lpstr>2.3 ИЗМЕРЕНИЯ В КОНСТРУИРОВАНИИ</vt:lpstr>
      <vt:lpstr>МЕТРИКИ ПРОГРАММНОГО ОБЕСПЕЧЕНИЯ</vt:lpstr>
      <vt:lpstr>МЕТРИКИ ПРОГРАММНОГО ОБЕСПЕЧЕНИЯ</vt:lpstr>
      <vt:lpstr>РАЗМЕРНО — ОРИЕНТИРОВАННЫЕ МЕТРИКИ</vt:lpstr>
      <vt:lpstr>РАЗМЕРНО — ОРИЕНТИРОВАННЫЕ МЕТРИКИ</vt:lpstr>
      <vt:lpstr>РАЗМЕРНО — ОРИЕНТИРОВАННЫЕ МЕТРИКИ</vt:lpstr>
      <vt:lpstr>РАЗМЕРНО — ОРИЕНТИРОВАННЫЕ МЕТРИКИ</vt:lpstr>
      <vt:lpstr>РАЗМЕРНО — ОРИЕНТИРОВАННЫЕ МЕТРИКИ</vt:lpstr>
      <vt:lpstr>МЕТОДОЛОГИЯ ОЦЕНИВАНИЯ ФУНКЦИОНАЛЬНОГО РАЗМЕРА</vt:lpstr>
      <vt:lpstr>МЕТОДОЛОГИЯ ОЦЕНИВАНИЯ ФУНКЦИОНАЛЬНОГО РАЗМЕРА</vt:lpstr>
      <vt:lpstr>МЕТОДОЛОГИЯ ОЦЕНИВАНИЯ ФУНКЦИОНАЛЬНОГО РАЗМЕРА</vt:lpstr>
      <vt:lpstr>МЕТОДОЛОГИЯ ОЦЕНИВАНИЯ ФУНКЦИОНАЛЬНОГО РАЗМЕРА</vt:lpstr>
      <vt:lpstr>МЕТОДОЛОГИЯ ОЦЕНИВАНИЯ ФУНКЦИОНАЛЬНОГО РАЗМЕРА</vt:lpstr>
      <vt:lpstr>МЕТОДОЛОГИЯ ОЦЕНИВАНИЯ ФУНКЦИОНАЛЬНОГО РАЗМЕРА</vt:lpstr>
      <vt:lpstr>МЕТОДОЛОГИЯ ОЦЕНИВАНИЯ ФУНКЦИОНАЛЬНОГО РАЗМЕРА</vt:lpstr>
      <vt:lpstr>Правила учета элементов данных GUI</vt:lpstr>
      <vt:lpstr>МЕТОДОЛОГИЯ ОЦЕНИВАНИЯ ФУНКЦИОНАЛЬНОГО РАЗМЕРА</vt:lpstr>
      <vt:lpstr>РАНГ И ОЦЕНКА СЛОЖНОСТИ</vt:lpstr>
      <vt:lpstr>МЕТОДОЛОГИЯ ОЦЕНИВАНИЯ ФУНКЦИОНАЛЬНОГО РАЗМЕРА</vt:lpstr>
      <vt:lpstr>МЕТОДОЛОГИЯ ОЦЕНИВАНИЯ ФУНКЦИОНАЛЬНОГО РАЗМЕРА</vt:lpstr>
      <vt:lpstr>МЕТОДОЛОГИЯ ОЦЕНИВАНИЯ ФУНКЦИОНАЛЬНОГО РАЗМЕРА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БАЗОВЫЕ ПОНЯТИЯ</dc:title>
  <dc:creator>Саша Бражалович</dc:creator>
  <cp:lastModifiedBy>Саша</cp:lastModifiedBy>
  <cp:revision>1</cp:revision>
  <dcterms:created xsi:type="dcterms:W3CDTF">2023-10-17T09:08:24Z</dcterms:created>
  <dcterms:modified xsi:type="dcterms:W3CDTF">2023-10-17T09:12:20Z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2023-10-17T00:00:00Z</vt:filetime>
  </property>
  <property fmtid="{D5CDD505-2E9C-101B-9397-08002B2CF9AE}" pid="3" name="Producer">
    <vt:lpwstr>iLovePDF</vt:lpwstr>
  </property>
</Properties>
</file>